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50"/>
  </p:notesMasterIdLst>
  <p:handoutMasterIdLst>
    <p:handoutMasterId r:id="rId51"/>
  </p:handoutMasterIdLst>
  <p:sldIdLst>
    <p:sldId id="653" r:id="rId5"/>
    <p:sldId id="831" r:id="rId6"/>
    <p:sldId id="745" r:id="rId7"/>
    <p:sldId id="717" r:id="rId8"/>
    <p:sldId id="735" r:id="rId9"/>
    <p:sldId id="826" r:id="rId10"/>
    <p:sldId id="828" r:id="rId11"/>
    <p:sldId id="821" r:id="rId12"/>
    <p:sldId id="274" r:id="rId13"/>
    <p:sldId id="785" r:id="rId14"/>
    <p:sldId id="786" r:id="rId15"/>
    <p:sldId id="787" r:id="rId16"/>
    <p:sldId id="354" r:id="rId17"/>
    <p:sldId id="823" r:id="rId18"/>
    <p:sldId id="824" r:id="rId19"/>
    <p:sldId id="827" r:id="rId20"/>
    <p:sldId id="841" r:id="rId21"/>
    <p:sldId id="269" r:id="rId22"/>
    <p:sldId id="270" r:id="rId23"/>
    <p:sldId id="271" r:id="rId24"/>
    <p:sldId id="830" r:id="rId25"/>
    <p:sldId id="833" r:id="rId26"/>
    <p:sldId id="272" r:id="rId27"/>
    <p:sldId id="276" r:id="rId28"/>
    <p:sldId id="277" r:id="rId29"/>
    <p:sldId id="834" r:id="rId30"/>
    <p:sldId id="290" r:id="rId31"/>
    <p:sldId id="291" r:id="rId32"/>
    <p:sldId id="292" r:id="rId33"/>
    <p:sldId id="293" r:id="rId34"/>
    <p:sldId id="294" r:id="rId35"/>
    <p:sldId id="835" r:id="rId36"/>
    <p:sldId id="282" r:id="rId37"/>
    <p:sldId id="836" r:id="rId38"/>
    <p:sldId id="283" r:id="rId39"/>
    <p:sldId id="837" r:id="rId40"/>
    <p:sldId id="284" r:id="rId41"/>
    <p:sldId id="289" r:id="rId42"/>
    <p:sldId id="839" r:id="rId43"/>
    <p:sldId id="285" r:id="rId44"/>
    <p:sldId id="286" r:id="rId45"/>
    <p:sldId id="287" r:id="rId46"/>
    <p:sldId id="832" r:id="rId47"/>
    <p:sldId id="329" r:id="rId48"/>
    <p:sldId id="674" r:id="rId49"/>
  </p:sldIdLst>
  <p:sldSz cx="14630400" cy="82296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228A4B-3342-411D-90EF-D9D8C4DDD0F7}">
          <p14:sldIdLst>
            <p14:sldId id="653"/>
            <p14:sldId id="831"/>
            <p14:sldId id="745"/>
            <p14:sldId id="717"/>
            <p14:sldId id="735"/>
            <p14:sldId id="826"/>
            <p14:sldId id="828"/>
            <p14:sldId id="821"/>
            <p14:sldId id="274"/>
            <p14:sldId id="785"/>
            <p14:sldId id="786"/>
            <p14:sldId id="787"/>
            <p14:sldId id="354"/>
            <p14:sldId id="823"/>
            <p14:sldId id="824"/>
            <p14:sldId id="827"/>
            <p14:sldId id="841"/>
            <p14:sldId id="269"/>
            <p14:sldId id="270"/>
            <p14:sldId id="271"/>
            <p14:sldId id="830"/>
            <p14:sldId id="833"/>
            <p14:sldId id="272"/>
            <p14:sldId id="276"/>
            <p14:sldId id="277"/>
            <p14:sldId id="834"/>
            <p14:sldId id="290"/>
            <p14:sldId id="291"/>
            <p14:sldId id="292"/>
            <p14:sldId id="293"/>
            <p14:sldId id="294"/>
            <p14:sldId id="835"/>
            <p14:sldId id="282"/>
            <p14:sldId id="836"/>
            <p14:sldId id="283"/>
            <p14:sldId id="837"/>
            <p14:sldId id="284"/>
            <p14:sldId id="289"/>
            <p14:sldId id="839"/>
            <p14:sldId id="285"/>
            <p14:sldId id="286"/>
            <p14:sldId id="287"/>
            <p14:sldId id="832"/>
            <p14:sldId id="329"/>
            <p14:sldId id="674"/>
          </p14:sldIdLst>
        </p14:section>
        <p14:section name="Extra-unused slides" id="{EE66526C-C7C1-4986-BC90-0191C91E389F}">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FFFE"/>
    <a:srgbClr val="7B8DF5"/>
    <a:srgbClr val="C8FFC3"/>
    <a:srgbClr val="F37658"/>
    <a:srgbClr val="FCB8A1"/>
    <a:srgbClr val="E5CDFD"/>
    <a:srgbClr val="FF324D"/>
    <a:srgbClr val="C8C8C8"/>
    <a:srgbClr val="658FE2"/>
    <a:srgbClr val="FF6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8595" autoAdjust="0"/>
  </p:normalViewPr>
  <p:slideViewPr>
    <p:cSldViewPr>
      <p:cViewPr varScale="1">
        <p:scale>
          <a:sx n="84" d="100"/>
          <a:sy n="84" d="100"/>
        </p:scale>
        <p:origin x="1098"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84" y="3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843" cy="351602"/>
          </a:xfrm>
          <a:prstGeom prst="rect">
            <a:avLst/>
          </a:prstGeom>
        </p:spPr>
        <p:txBody>
          <a:bodyPr vert="horz" lIns="65215" tIns="32607" rIns="65215" bIns="32607" rtlCol="0"/>
          <a:lstStyle>
            <a:lvl1pPr algn="l">
              <a:defRPr sz="900"/>
            </a:lvl1pPr>
          </a:lstStyle>
          <a:p>
            <a:endParaRPr lang="en-US"/>
          </a:p>
        </p:txBody>
      </p:sp>
      <p:sp>
        <p:nvSpPr>
          <p:cNvPr id="3" name="Date Placeholder 2"/>
          <p:cNvSpPr>
            <a:spLocks noGrp="1"/>
          </p:cNvSpPr>
          <p:nvPr>
            <p:ph type="dt" sz="quarter" idx="1"/>
          </p:nvPr>
        </p:nvSpPr>
        <p:spPr>
          <a:xfrm>
            <a:off x="5265541" y="1"/>
            <a:ext cx="4028843" cy="351602"/>
          </a:xfrm>
          <a:prstGeom prst="rect">
            <a:avLst/>
          </a:prstGeom>
        </p:spPr>
        <p:txBody>
          <a:bodyPr vert="horz" lIns="65215" tIns="32607" rIns="65215" bIns="32607" rtlCol="0"/>
          <a:lstStyle>
            <a:lvl1pPr algn="r">
              <a:defRPr sz="900"/>
            </a:lvl1pPr>
          </a:lstStyle>
          <a:p>
            <a:fld id="{797DB01F-5A92-47BF-861C-7057EDA6789C}" type="datetimeFigureOut">
              <a:rPr lang="en-US" smtClean="0"/>
              <a:t>4/30/2024</a:t>
            </a:fld>
            <a:endParaRPr lang="en-US"/>
          </a:p>
        </p:txBody>
      </p:sp>
      <p:sp>
        <p:nvSpPr>
          <p:cNvPr id="4" name="Footer Placeholder 3"/>
          <p:cNvSpPr>
            <a:spLocks noGrp="1"/>
          </p:cNvSpPr>
          <p:nvPr>
            <p:ph type="ftr" sz="quarter" idx="2"/>
          </p:nvPr>
        </p:nvSpPr>
        <p:spPr>
          <a:xfrm>
            <a:off x="1" y="6658798"/>
            <a:ext cx="4028843" cy="351602"/>
          </a:xfrm>
          <a:prstGeom prst="rect">
            <a:avLst/>
          </a:prstGeom>
        </p:spPr>
        <p:txBody>
          <a:bodyPr vert="horz" lIns="65215" tIns="32607" rIns="65215" bIns="32607" rtlCol="0" anchor="b"/>
          <a:lstStyle>
            <a:lvl1pPr algn="l">
              <a:defRPr sz="900"/>
            </a:lvl1pPr>
          </a:lstStyle>
          <a:p>
            <a:endParaRPr lang="en-US"/>
          </a:p>
        </p:txBody>
      </p:sp>
      <p:sp>
        <p:nvSpPr>
          <p:cNvPr id="5" name="Slide Number Placeholder 4"/>
          <p:cNvSpPr>
            <a:spLocks noGrp="1"/>
          </p:cNvSpPr>
          <p:nvPr>
            <p:ph type="sldNum" sz="quarter" idx="3"/>
          </p:nvPr>
        </p:nvSpPr>
        <p:spPr>
          <a:xfrm>
            <a:off x="5265541" y="6658798"/>
            <a:ext cx="4028843" cy="351602"/>
          </a:xfrm>
          <a:prstGeom prst="rect">
            <a:avLst/>
          </a:prstGeom>
        </p:spPr>
        <p:txBody>
          <a:bodyPr vert="horz" lIns="65215" tIns="32607" rIns="65215" bIns="32607" rtlCol="0" anchor="b"/>
          <a:lstStyle>
            <a:lvl1pPr algn="r">
              <a:defRPr sz="900"/>
            </a:lvl1pPr>
          </a:lstStyle>
          <a:p>
            <a:fld id="{DA6B8CED-038B-4DC8-993E-5C4EB84901E9}" type="slidenum">
              <a:rPr lang="en-US" smtClean="0"/>
              <a:t>‹#›</a:t>
            </a:fld>
            <a:endParaRPr lang="en-US"/>
          </a:p>
        </p:txBody>
      </p:sp>
    </p:spTree>
    <p:extLst>
      <p:ext uri="{BB962C8B-B14F-4D97-AF65-F5344CB8AC3E}">
        <p14:creationId xmlns:p14="http://schemas.microsoft.com/office/powerpoint/2010/main" val="3606856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54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lIns="91427" tIns="45713" rIns="91427" bIns="45713"/>
          <a:lstStyle/>
          <a:p>
            <a:pPr defTabSz="914266">
              <a:defRPr/>
            </a:pPr>
            <a:r>
              <a:rPr lang="en-US" dirty="0">
                <a:solidFill>
                  <a:srgbClr val="001220"/>
                </a:solidFill>
                <a:effectLst/>
                <a:latin typeface="Arial" panose="020B0604020202020204" pitchFamily="34" charset="0"/>
              </a:rPr>
              <a:t>Hear about the evolution, current state and (more importantly) where these guidelines that define air quality appear to be heading. Our presenters, both of whom serve in ASHRAE's Technical Committee TC 9.6, will address published errata, currently approved addenda (some still in the approval process), and a host of "requests for interpretations" received by TC 9.6.</a:t>
            </a:r>
          </a:p>
          <a:p>
            <a:pPr defTabSz="914266">
              <a:defRPr/>
            </a:pPr>
            <a:endParaRPr lang="en-US" dirty="0">
              <a:solidFill>
                <a:srgbClr val="001220"/>
              </a:solidFill>
              <a:effectLst/>
              <a:latin typeface="Arial" panose="020B0604020202020204" pitchFamily="34" charset="0"/>
            </a:endParaRPr>
          </a:p>
          <a:p>
            <a:pPr defTabSz="914266">
              <a:defRPr/>
            </a:pPr>
            <a:r>
              <a:rPr lang="en-US" dirty="0">
                <a:solidFill>
                  <a:srgbClr val="001220"/>
                </a:solidFill>
                <a:effectLst/>
                <a:latin typeface="Arial" panose="020B0604020202020204" pitchFamily="34" charset="0"/>
              </a:rPr>
              <a:t>From Larry’s email to Don Doherty:</a:t>
            </a:r>
          </a:p>
          <a:p>
            <a:pPr defTabSz="914266">
              <a:defRPr/>
            </a:pPr>
            <a:r>
              <a:rPr lang="en-US" b="0" i="0" u="none" strike="noStrike" dirty="0">
                <a:solidFill>
                  <a:srgbClr val="000000"/>
                </a:solidFill>
                <a:effectLst/>
                <a:latin typeface="Calibri" panose="020F0502020204030204" pitchFamily="34" charset="0"/>
              </a:rPr>
              <a:t>He and I will present details of the standard including its’ evolution and, more importantly, where it’s headed. We’ll address published errata, currently approved addenda, a few addenda in process and a whole host of “requests for interpretations” that TC 9.6 processes. I’ve attached a recent slide deck from a Midwest ASHE presentation I made with a Client of mine so you can see the “bones” of what the presentation would include.</a:t>
            </a:r>
            <a:endParaRPr lang="en-US" dirty="0">
              <a:solidFill>
                <a:srgbClr val="00122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82059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837" tIns="47418" rIns="94837" bIns="47418">
            <a:normAutofit fontScale="25000" lnSpcReduction="20000"/>
          </a:bodyPr>
          <a:lstStyle/>
          <a:p>
            <a:endParaRPr/>
          </a:p>
        </p:txBody>
      </p:sp>
    </p:spTree>
    <p:extLst>
      <p:ext uri="{BB962C8B-B14F-4D97-AF65-F5344CB8AC3E}">
        <p14:creationId xmlns:p14="http://schemas.microsoft.com/office/powerpoint/2010/main" val="17207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837" tIns="47418" rIns="94837" bIns="47418">
            <a:normAutofit fontScale="25000" lnSpcReduction="20000"/>
          </a:bodyPr>
          <a:lstStyle/>
          <a:p>
            <a:endParaRPr/>
          </a:p>
        </p:txBody>
      </p:sp>
    </p:spTree>
    <p:extLst>
      <p:ext uri="{BB962C8B-B14F-4D97-AF65-F5344CB8AC3E}">
        <p14:creationId xmlns:p14="http://schemas.microsoft.com/office/powerpoint/2010/main" val="396277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837" tIns="47418" rIns="94837" bIns="47418">
            <a:normAutofit fontScale="25000" lnSpcReduction="20000"/>
          </a:bodyPr>
          <a:lstStyle/>
          <a:p>
            <a:endParaRPr/>
          </a:p>
        </p:txBody>
      </p:sp>
    </p:spTree>
    <p:extLst>
      <p:ext uri="{BB962C8B-B14F-4D97-AF65-F5344CB8AC3E}">
        <p14:creationId xmlns:p14="http://schemas.microsoft.com/office/powerpoint/2010/main" val="384465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837" tIns="47418" rIns="94837" bIns="47418">
            <a:normAutofit fontScale="25000" lnSpcReduction="20000"/>
          </a:bodyPr>
          <a:lstStyle/>
          <a:p>
            <a:endParaRPr/>
          </a:p>
        </p:txBody>
      </p:sp>
    </p:spTree>
    <p:extLst>
      <p:ext uri="{BB962C8B-B14F-4D97-AF65-F5344CB8AC3E}">
        <p14:creationId xmlns:p14="http://schemas.microsoft.com/office/powerpoint/2010/main" val="291760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0113" y="688975"/>
            <a:ext cx="3311525" cy="1862138"/>
          </a:xfrm>
          <a:prstGeom prst="rect">
            <a:avLst/>
          </a:prstGeom>
          <a:noFill/>
          <a:ln w="12700">
            <a:solidFill>
              <a:prstClr val="black"/>
            </a:solidFill>
          </a:ln>
        </p:spPr>
      </p:sp>
      <p:sp>
        <p:nvSpPr>
          <p:cNvPr id="3" name="Notes Placeholder 2"/>
          <p:cNvSpPr>
            <a:spLocks noGrp="1"/>
          </p:cNvSpPr>
          <p:nvPr>
            <p:ph type="body" idx="1"/>
          </p:nvPr>
        </p:nvSpPr>
        <p:spPr>
          <a:xfrm>
            <a:off x="1273759" y="2655123"/>
            <a:ext cx="10184516" cy="2171710"/>
          </a:xfrm>
          <a:prstGeom prst="rect">
            <a:avLst/>
          </a:prstGeom>
        </p:spPr>
        <p:txBody>
          <a:bodyPr/>
          <a:lstStyle/>
          <a:p>
            <a:r>
              <a:rPr lang="en-US" dirty="0" err="1"/>
              <a:t>Foreward</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Times New Roman" panose="02020603050405020304" pitchFamily="18" charset="0"/>
              </a:rPr>
              <a:t>Health care organizations are challenged to meet a series of unclear and sometimes conflicting heating, ventilating, and air-conditioning (HVAC) standards and guidelines established by a variety of professional organizations. Making the situation more difficult is that some standards like ASHRAE/ASHE 170, Ventilation of Health Care Facilities, are design standards that do not apply to operations but are applied as an operational standard by authorities having jurisdiction. Also complicating the issue is the enforcing of differing versions of the various standards at different instances in the building lifespan. </a:t>
            </a:r>
            <a:endParaRPr lang="en-US" dirty="0">
              <a:effectLst/>
              <a:latin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Times New Roman" panose="02020603050405020304" pitchFamily="18" charset="0"/>
              </a:rPr>
              <a:t>When hospital and ambulatory care organizations are surveyed by state agencies, Centers for Medicare &amp; Medicaid Services (CMS), and other accrediting organizations, misunderstandings about the major difference between building and engineering design standards and operational practice guidelines have led to a great deal of confusion and even conflict in the health care physical environment. Guideline 43 was created in a collaborative effort between ASHRAE and the American Society for Health Care Engineering (ASHE) with the intent of addressing the often-inconsistent practice of applying HVAC design standards to operational practices in health care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Times New Roman" panose="02020603050405020304" pitchFamily="18" charset="0"/>
              </a:rPr>
              <a:t>The intent of Guideline 43 is to provide an operational guideline for health care facilities that will work in collaboration with the design standard ASHRAE/ASHE 170, </a:t>
            </a: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Times New Roman" panose="02020603050405020304" pitchFamily="18" charset="0"/>
              </a:rPr>
              <a:t>The purpose of the Guideline is to address health care HVAC systems as a comprehensive whole while also providing consistency in the maintenance and operations of these systems. </a:t>
            </a: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Times New Roman" panose="02020603050405020304" pitchFamily="18" charset="0"/>
              </a:rPr>
              <a:t>The Guideline recommends a maintenance ventilation management program based on the risk of harm categorized as either critically or non-critically ventilated spaces. </a:t>
            </a:r>
            <a:endParaRPr lang="en-US" dirty="0">
              <a:effectLst/>
              <a:latin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Times New Roman" panose="02020603050405020304" pitchFamily="18" charset="0"/>
              </a:rPr>
              <a:t>Finally, the Guideline lists the recommended inspection and maintenance tasks for ventilation systems within health care facilities. </a:t>
            </a:r>
            <a:endParaRPr lang="en-US"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415648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sz="3300" dirty="0">
                <a:latin typeface="Arial" panose="020B0604020202020204" pitchFamily="34" charset="0"/>
                <a:ea typeface="Arial" panose="020B0604020202020204" pitchFamily="34" charset="0"/>
                <a:cs typeface="Arial" panose="020B0604020202020204" pitchFamily="34" charset="0"/>
              </a:rPr>
              <a:t>The continued application of building management systems and computer maintenance management systems provides for advanced monitoring and verification of </a:t>
            </a:r>
            <a:r>
              <a:rPr lang="en-US" sz="3300" i="1" dirty="0">
                <a:latin typeface="Arial" panose="020B0604020202020204" pitchFamily="34" charset="0"/>
                <a:ea typeface="Arial" panose="020B0604020202020204" pitchFamily="34" charset="0"/>
                <a:cs typeface="Arial" panose="020B0604020202020204" pitchFamily="34" charset="0"/>
              </a:rPr>
              <a:t>condition indicators</a:t>
            </a:r>
            <a:r>
              <a:rPr lang="en-US" sz="3300" dirty="0">
                <a:latin typeface="Arial" panose="020B0604020202020204" pitchFamily="34" charset="0"/>
                <a:ea typeface="Arial" panose="020B0604020202020204" pitchFamily="34" charset="0"/>
                <a:cs typeface="Arial" panose="020B0604020202020204" pitchFamily="34" charset="0"/>
              </a:rPr>
              <a:t> throughout a facility is encouraged and can provide a more reliable and proactive response to excursions from established </a:t>
            </a:r>
            <a:r>
              <a:rPr lang="en-US" sz="3300" i="1" dirty="0">
                <a:latin typeface="Arial" panose="020B0604020202020204" pitchFamily="34" charset="0"/>
                <a:ea typeface="Arial" panose="020B0604020202020204" pitchFamily="34" charset="0"/>
                <a:cs typeface="Arial" panose="020B0604020202020204" pitchFamily="34" charset="0"/>
              </a:rPr>
              <a:t>condition indicators</a:t>
            </a:r>
            <a:r>
              <a:rPr lang="en-US" sz="3300" dirty="0">
                <a:latin typeface="Arial" panose="020B060402020202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4B310B0-E5CF-4240-B122-9ECCC8286DF3}" type="slidenum">
              <a:rPr lang="en-US" smtClean="0"/>
              <a:t>27</a:t>
            </a:fld>
            <a:endParaRPr lang="en-US"/>
          </a:p>
        </p:txBody>
      </p:sp>
    </p:spTree>
    <p:extLst>
      <p:ext uri="{BB962C8B-B14F-4D97-AF65-F5344CB8AC3E}">
        <p14:creationId xmlns:p14="http://schemas.microsoft.com/office/powerpoint/2010/main" val="335258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1 of 2 approaches….</a:t>
            </a:r>
          </a:p>
        </p:txBody>
      </p:sp>
      <p:sp>
        <p:nvSpPr>
          <p:cNvPr id="4" name="Slide Number Placeholder 3"/>
          <p:cNvSpPr>
            <a:spLocks noGrp="1"/>
          </p:cNvSpPr>
          <p:nvPr>
            <p:ph type="sldNum" sz="quarter" idx="5"/>
          </p:nvPr>
        </p:nvSpPr>
        <p:spPr/>
        <p:txBody>
          <a:bodyPr/>
          <a:lstStyle/>
          <a:p>
            <a:fld id="{34B310B0-E5CF-4240-B122-9ECCC8286DF3}" type="slidenum">
              <a:rPr lang="en-US" smtClean="0"/>
              <a:t>28</a:t>
            </a:fld>
            <a:endParaRPr lang="en-US"/>
          </a:p>
        </p:txBody>
      </p:sp>
    </p:spTree>
    <p:extLst>
      <p:ext uri="{BB962C8B-B14F-4D97-AF65-F5344CB8AC3E}">
        <p14:creationId xmlns:p14="http://schemas.microsoft.com/office/powerpoint/2010/main" val="315810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13131"/>
                </a:solidFill>
                <a:effectLst/>
                <a:latin typeface="-apple-system"/>
              </a:rPr>
              <a:t>The Implementation section outlines the implementation of Guideline 43 for healthcare building HVAC system owners, focusing on inspection and maintenance practices. It emphasizes a minimal maintenance program applicable to all healthcare facilities, with flexibility for owners to choose compliant means and methods. The responsible party is tasked with compliance, requiring the development of a ventilation management program plan and defining its elements. Legacy systems are evaluated based on the standards at the time of construction, with degraded performance meeting original requirements considered compliant. The section also covers the responsible party’s role, operation and maintenance plan requirements, and the need for continuous improvement through periodic reviews and revisions based on equipment condition and facility changes. </a:t>
            </a:r>
          </a:p>
          <a:p>
            <a:endParaRPr lang="en-US" b="0" i="0" u="none" strike="noStrike" dirty="0">
              <a:solidFill>
                <a:srgbClr val="313131"/>
              </a:solidFill>
              <a:effectLst/>
              <a:latin typeface="-apple-system"/>
            </a:endParaRPr>
          </a:p>
          <a:p>
            <a:r>
              <a:rPr lang="en-US" b="0" i="0" u="none" strike="noStrike" dirty="0">
                <a:solidFill>
                  <a:srgbClr val="313131"/>
                </a:solidFill>
                <a:effectLst/>
                <a:latin typeface="-apple-system"/>
              </a:rPr>
              <a:t>VMP: The multidisciplinary team will develop a plan ensuring HAC systems can provide thermal comfort and indoor air quality in an energy efficient manner. The plan should include operational components and condition indications by space function.</a:t>
            </a:r>
          </a:p>
        </p:txBody>
      </p:sp>
      <p:sp>
        <p:nvSpPr>
          <p:cNvPr id="4" name="Slide Number Placeholder 3"/>
          <p:cNvSpPr>
            <a:spLocks noGrp="1"/>
          </p:cNvSpPr>
          <p:nvPr>
            <p:ph type="sldNum" sz="quarter" idx="10"/>
          </p:nvPr>
        </p:nvSpPr>
        <p:spPr/>
        <p:txBody>
          <a:bodyPr/>
          <a:lstStyle/>
          <a:p>
            <a:fld id="{34B310B0-E5CF-4240-B122-9ECCC8286DF3}" type="slidenum">
              <a:rPr lang="en-US" smtClean="0"/>
              <a:t>32</a:t>
            </a:fld>
            <a:endParaRPr lang="en-US"/>
          </a:p>
        </p:txBody>
      </p:sp>
    </p:spTree>
    <p:extLst>
      <p:ext uri="{BB962C8B-B14F-4D97-AF65-F5344CB8AC3E}">
        <p14:creationId xmlns:p14="http://schemas.microsoft.com/office/powerpoint/2010/main" val="255290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systems, which are those systems which may have been design under a previous design standard or code at the time of construction, will also be included in the VMP plan. The intent is to ensure that the legacy systems are operating under the conditions for which they were designed. The VMP will document the operating parameters of the legacy systems</a:t>
            </a:r>
          </a:p>
        </p:txBody>
      </p:sp>
      <p:sp>
        <p:nvSpPr>
          <p:cNvPr id="4" name="Slide Number Placeholder 3"/>
          <p:cNvSpPr>
            <a:spLocks noGrp="1"/>
          </p:cNvSpPr>
          <p:nvPr>
            <p:ph type="sldNum" sz="quarter" idx="10"/>
          </p:nvPr>
        </p:nvSpPr>
        <p:spPr/>
        <p:txBody>
          <a:bodyPr/>
          <a:lstStyle/>
          <a:p>
            <a:fld id="{34B310B0-E5CF-4240-B122-9ECCC8286DF3}" type="slidenum">
              <a:rPr lang="en-US" smtClean="0"/>
              <a:t>33</a:t>
            </a:fld>
            <a:endParaRPr lang="en-US"/>
          </a:p>
        </p:txBody>
      </p:sp>
    </p:spTree>
    <p:extLst>
      <p:ext uri="{BB962C8B-B14F-4D97-AF65-F5344CB8AC3E}">
        <p14:creationId xmlns:p14="http://schemas.microsoft.com/office/powerpoint/2010/main" val="355377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legacy systems, the VMP plan also outlines how to address excursion variations. Excursion variations are omitted from design guidelines furthering the need  for an operational guideline. The guideline does not indicate specific parameters for temperature, relative humidity and pressure relationship excursions, but rather gives ranges and recommended thresholds for responses. It is up to the institution to decide and determine the excursion limits with their internal key stakeholders</a:t>
            </a:r>
          </a:p>
        </p:txBody>
      </p:sp>
      <p:sp>
        <p:nvSpPr>
          <p:cNvPr id="4" name="Slide Number Placeholder 3"/>
          <p:cNvSpPr>
            <a:spLocks noGrp="1"/>
          </p:cNvSpPr>
          <p:nvPr>
            <p:ph type="sldNum" sz="quarter" idx="10"/>
          </p:nvPr>
        </p:nvSpPr>
        <p:spPr/>
        <p:txBody>
          <a:bodyPr/>
          <a:lstStyle/>
          <a:p>
            <a:fld id="{34B310B0-E5CF-4240-B122-9ECCC8286DF3}" type="slidenum">
              <a:rPr lang="en-US" smtClean="0"/>
              <a:t>35</a:t>
            </a:fld>
            <a:endParaRPr lang="en-US"/>
          </a:p>
        </p:txBody>
      </p:sp>
    </p:spTree>
    <p:extLst>
      <p:ext uri="{BB962C8B-B14F-4D97-AF65-F5344CB8AC3E}">
        <p14:creationId xmlns:p14="http://schemas.microsoft.com/office/powerpoint/2010/main" val="326265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8350" y="660400"/>
            <a:ext cx="3173413" cy="1784350"/>
          </a:xfrm>
          <a:prstGeom prst="rect">
            <a:avLst/>
          </a:prstGeom>
          <a:noFill/>
          <a:ln w="12700">
            <a:solidFill>
              <a:prstClr val="black"/>
            </a:solidFill>
          </a:ln>
        </p:spPr>
      </p:sp>
      <p:sp>
        <p:nvSpPr>
          <p:cNvPr id="3" name="Notes Placeholder 2"/>
          <p:cNvSpPr>
            <a:spLocks noGrp="1"/>
          </p:cNvSpPr>
          <p:nvPr>
            <p:ph type="body" idx="1"/>
          </p:nvPr>
        </p:nvSpPr>
        <p:spPr>
          <a:xfrm>
            <a:off x="1233625" y="2543904"/>
            <a:ext cx="9860584" cy="2081811"/>
          </a:xfrm>
          <a:prstGeom prst="rect">
            <a:avLst/>
          </a:prstGeom>
        </p:spPr>
        <p:txBody>
          <a:bodyPr lIns="91427" tIns="45713" rIns="91427" bIns="45713"/>
          <a:lstStyle/>
          <a:p>
            <a:r>
              <a:rPr lang="en-US" strike="sngStrike" dirty="0"/>
              <a:t>Degreed, Licensed Mechanical Engineer </a:t>
            </a:r>
            <a:r>
              <a:rPr lang="en-US" dirty="0">
                <a:solidFill>
                  <a:srgbClr val="FF0000"/>
                </a:solidFill>
              </a:rPr>
              <a:t>Not needed: PE</a:t>
            </a:r>
          </a:p>
          <a:p>
            <a:r>
              <a:rPr lang="en-US" strike="sngStrike" dirty="0"/>
              <a:t>40 Years of Projects—Major in HC, Minor in Labs</a:t>
            </a:r>
          </a:p>
          <a:p>
            <a:r>
              <a:rPr lang="en-US" dirty="0"/>
              <a:t>Analyses and Design/Construction:  40 years</a:t>
            </a:r>
          </a:p>
          <a:p>
            <a:r>
              <a:rPr lang="en-US" strike="sngStrike" dirty="0"/>
              <a:t>50/50 Split—</a:t>
            </a:r>
            <a:r>
              <a:rPr lang="en-US" dirty="0"/>
              <a:t>New </a:t>
            </a:r>
            <a:r>
              <a:rPr lang="en-US" strike="sngStrike" dirty="0"/>
              <a:t>vs.</a:t>
            </a:r>
            <a:r>
              <a:rPr lang="en-US" dirty="0"/>
              <a:t> &amp; Renovation</a:t>
            </a:r>
            <a:r>
              <a:rPr lang="en-US" dirty="0">
                <a:solidFill>
                  <a:srgbClr val="FF0000"/>
                </a:solidFill>
              </a:rPr>
              <a:t> Healthcare &amp; Lab </a:t>
            </a:r>
            <a:r>
              <a:rPr lang="en-US" dirty="0"/>
              <a:t>Projects</a:t>
            </a:r>
          </a:p>
          <a:p>
            <a:r>
              <a:rPr lang="en-US" strike="sngStrike" dirty="0"/>
              <a:t>Member </a:t>
            </a:r>
            <a:r>
              <a:rPr lang="en-US" dirty="0"/>
              <a:t>ASHE, HESNI, ASHRAE, ASPE, NSPE, NFPA</a:t>
            </a:r>
          </a:p>
          <a:p>
            <a:r>
              <a:rPr lang="en-US" strike="sngStrike" dirty="0"/>
              <a:t>Voting </a:t>
            </a:r>
            <a:r>
              <a:rPr lang="en-US" dirty="0"/>
              <a:t>Member ASHRAE TC 9.6—Health Care</a:t>
            </a:r>
          </a:p>
          <a:p>
            <a:r>
              <a:rPr lang="en-US" strike="sngStrike" dirty="0"/>
              <a:t>Corresponding </a:t>
            </a:r>
            <a:r>
              <a:rPr lang="en-US" dirty="0"/>
              <a:t>Member </a:t>
            </a:r>
            <a:r>
              <a:rPr lang="en-US" dirty="0">
                <a:solidFill>
                  <a:srgbClr val="FF0000"/>
                </a:solidFill>
              </a:rPr>
              <a:t>ASHRAE</a:t>
            </a:r>
            <a:r>
              <a:rPr lang="en-US" dirty="0"/>
              <a:t> </a:t>
            </a:r>
            <a:r>
              <a:rPr lang="en-US" strike="sngStrike" dirty="0"/>
              <a:t>of TC 9.6 Sub-Committee on </a:t>
            </a:r>
            <a:r>
              <a:rPr lang="en-US" dirty="0"/>
              <a:t>Standard 170</a:t>
            </a:r>
          </a:p>
          <a:p>
            <a:r>
              <a:rPr lang="en-US" dirty="0"/>
              <a:t>Judge: </a:t>
            </a:r>
            <a:r>
              <a:rPr lang="en-US" strike="sngStrike" dirty="0"/>
              <a:t>for </a:t>
            </a:r>
            <a:r>
              <a:rPr lang="en-US" dirty="0"/>
              <a:t>ASHRAE-IL Excellence in Engineering </a:t>
            </a:r>
            <a:r>
              <a:rPr lang="en-US" strike="sngStrike" dirty="0"/>
              <a:t>Awards Program</a:t>
            </a:r>
          </a:p>
          <a:p>
            <a:r>
              <a:rPr lang="en-US" dirty="0"/>
              <a:t>Presenter at ASHE PDC, MWHCEC and HESNI</a:t>
            </a:r>
          </a:p>
          <a:p>
            <a:endParaRPr lang="en-US" dirty="0"/>
          </a:p>
        </p:txBody>
      </p:sp>
    </p:spTree>
    <p:extLst>
      <p:ext uri="{BB962C8B-B14F-4D97-AF65-F5344CB8AC3E}">
        <p14:creationId xmlns:p14="http://schemas.microsoft.com/office/powerpoint/2010/main" val="209430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legacy systems, the VMP plan also outlines how to address excursion variations. Excursion variations are omitted from design guidelines furthering the need  for an operational guideline. The guideline does not indicate specific parameters for temperature, relative humidity and pressure relationship excursions, but rather gives ranges and recommended thresholds for responses. It is up to the institution to decide and determine the excursion limits with their internal key stakeholders</a:t>
            </a:r>
          </a:p>
        </p:txBody>
      </p:sp>
      <p:sp>
        <p:nvSpPr>
          <p:cNvPr id="4" name="Slide Number Placeholder 3"/>
          <p:cNvSpPr>
            <a:spLocks noGrp="1"/>
          </p:cNvSpPr>
          <p:nvPr>
            <p:ph type="sldNum" sz="quarter" idx="10"/>
          </p:nvPr>
        </p:nvSpPr>
        <p:spPr/>
        <p:txBody>
          <a:bodyPr/>
          <a:lstStyle/>
          <a:p>
            <a:fld id="{34B310B0-E5CF-4240-B122-9ECCC8286DF3}" type="slidenum">
              <a:rPr lang="en-US" smtClean="0"/>
              <a:t>36</a:t>
            </a:fld>
            <a:endParaRPr lang="en-US"/>
          </a:p>
        </p:txBody>
      </p:sp>
    </p:spTree>
    <p:extLst>
      <p:ext uri="{BB962C8B-B14F-4D97-AF65-F5344CB8AC3E}">
        <p14:creationId xmlns:p14="http://schemas.microsoft.com/office/powerpoint/2010/main" val="318644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of items the team should considering when deciding to continue or halt a procedure in the event of unresolved non-compliant humidity conditions:</a:t>
            </a:r>
          </a:p>
          <a:p>
            <a:r>
              <a:rPr lang="en-US" dirty="0"/>
              <a:t>• Risk of fire and effect on equipment calibration during low humidity conditions</a:t>
            </a:r>
          </a:p>
          <a:p>
            <a:r>
              <a:rPr lang="en-US" dirty="0"/>
              <a:t>• Presence of condensation and moisture in the environment and sterile and non-sterile supplies during extended high humidity conditions</a:t>
            </a:r>
          </a:p>
          <a:p>
            <a:r>
              <a:rPr lang="en-US" dirty="0"/>
              <a:t>• Ability to maintain aseptic practices</a:t>
            </a:r>
          </a:p>
          <a:p>
            <a:r>
              <a:rPr lang="en-US" dirty="0"/>
              <a:t>• Infection risk to patients undergoing procedures• Level of comfort of the clinical staff and patients</a:t>
            </a:r>
          </a:p>
          <a:p>
            <a:r>
              <a:rPr lang="en-US" dirty="0"/>
              <a:t>• The timeliness of the resolution</a:t>
            </a:r>
          </a:p>
          <a:p>
            <a:r>
              <a:rPr lang="en-US" dirty="0"/>
              <a:t>• Risk to patients impacted by the potential delay in care</a:t>
            </a:r>
          </a:p>
          <a:p>
            <a:r>
              <a:rPr lang="en-US" dirty="0"/>
              <a:t>• Availability of alternate location for procedures.</a:t>
            </a:r>
          </a:p>
          <a:p>
            <a:endParaRPr lang="en-US" dirty="0"/>
          </a:p>
          <a:p>
            <a:r>
              <a:rPr lang="en-US" dirty="0"/>
              <a:t>This also highlights the need for a multidisciplinary team inclusive of infection prevention and control and regulatory representatives to assist in devising the response plans to each of the conditions</a:t>
            </a:r>
          </a:p>
        </p:txBody>
      </p:sp>
      <p:sp>
        <p:nvSpPr>
          <p:cNvPr id="4" name="Slide Number Placeholder 3"/>
          <p:cNvSpPr>
            <a:spLocks noGrp="1"/>
          </p:cNvSpPr>
          <p:nvPr>
            <p:ph type="sldNum" sz="quarter" idx="10"/>
          </p:nvPr>
        </p:nvSpPr>
        <p:spPr/>
        <p:txBody>
          <a:bodyPr/>
          <a:lstStyle/>
          <a:p>
            <a:fld id="{34B310B0-E5CF-4240-B122-9ECCC8286DF3}" type="slidenum">
              <a:rPr lang="en-US" smtClean="0"/>
              <a:t>37</a:t>
            </a:fld>
            <a:endParaRPr lang="en-US"/>
          </a:p>
        </p:txBody>
      </p:sp>
    </p:spTree>
    <p:extLst>
      <p:ext uri="{BB962C8B-B14F-4D97-AF65-F5344CB8AC3E}">
        <p14:creationId xmlns:p14="http://schemas.microsoft.com/office/powerpoint/2010/main" val="427309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0113" y="688975"/>
            <a:ext cx="3311525" cy="1862138"/>
          </a:xfrm>
          <a:prstGeom prst="rect">
            <a:avLst/>
          </a:prstGeom>
          <a:noFill/>
          <a:ln w="12700">
            <a:solidFill>
              <a:prstClr val="black"/>
            </a:solidFill>
          </a:ln>
        </p:spPr>
      </p:sp>
      <p:sp>
        <p:nvSpPr>
          <p:cNvPr id="3" name="Notes Placeholder 2"/>
          <p:cNvSpPr>
            <a:spLocks noGrp="1"/>
          </p:cNvSpPr>
          <p:nvPr>
            <p:ph type="body" idx="1"/>
          </p:nvPr>
        </p:nvSpPr>
        <p:spPr>
          <a:xfrm>
            <a:off x="1273625" y="2655237"/>
            <a:ext cx="10184779" cy="2171596"/>
          </a:xfrm>
          <a:prstGeom prst="rect">
            <a:avLst/>
          </a:prstGeom>
        </p:spPr>
        <p:txBody>
          <a:bodyPr/>
          <a:lstStyle/>
          <a:p>
            <a:endParaRPr lang="en-US" dirty="0"/>
          </a:p>
        </p:txBody>
      </p:sp>
    </p:spTree>
    <p:extLst>
      <p:ext uri="{BB962C8B-B14F-4D97-AF65-F5344CB8AC3E}">
        <p14:creationId xmlns:p14="http://schemas.microsoft.com/office/powerpoint/2010/main" val="2787098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5215" tIns="32607" rIns="65215" bIns="32607">
            <a:normAutofit fontScale="25000" lnSpcReduction="20000"/>
          </a:bodyPr>
          <a:lstStyle/>
          <a:p>
            <a:endParaRPr dirty="0"/>
          </a:p>
        </p:txBody>
      </p:sp>
    </p:spTree>
    <p:extLst>
      <p:ext uri="{BB962C8B-B14F-4D97-AF65-F5344CB8AC3E}">
        <p14:creationId xmlns:p14="http://schemas.microsoft.com/office/powerpoint/2010/main" val="371198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lIns="91427" tIns="45713" rIns="91427" bIns="45713"/>
          <a:lstStyle/>
          <a:p>
            <a:pPr marL="354913" indent="-342214">
              <a:buFont typeface="Arial"/>
              <a:buChar char="•"/>
              <a:tabLst>
                <a:tab pos="355548" algn="l"/>
              </a:tabLst>
            </a:pPr>
            <a:r>
              <a:rPr lang="en-US" spc="5" dirty="0">
                <a:latin typeface="Myriad Pro Cond"/>
                <a:cs typeface="Myriad Pro Cond"/>
              </a:rPr>
              <a:t>First </a:t>
            </a:r>
            <a:r>
              <a:rPr lang="en-US" spc="-5" dirty="0">
                <a:latin typeface="Myriad Pro Cond"/>
                <a:cs typeface="Myriad Pro Cond"/>
              </a:rPr>
              <a:t>joi</a:t>
            </a:r>
            <a:r>
              <a:rPr lang="en-US" spc="-30" dirty="0">
                <a:latin typeface="Myriad Pro Cond"/>
                <a:cs typeface="Myriad Pro Cond"/>
              </a:rPr>
              <a:t>n</a:t>
            </a:r>
            <a:r>
              <a:rPr lang="en-US" spc="-5" dirty="0">
                <a:latin typeface="Myriad Pro Cond"/>
                <a:cs typeface="Myriad Pro Cond"/>
              </a:rPr>
              <a:t>t</a:t>
            </a:r>
            <a:r>
              <a:rPr lang="en-US" dirty="0">
                <a:latin typeface="Myriad Pro Cond"/>
                <a:cs typeface="Myriad Pro Cond"/>
              </a:rPr>
              <a:t>ly</a:t>
            </a:r>
            <a:r>
              <a:rPr lang="en-US" spc="10" dirty="0">
                <a:latin typeface="Myriad Pro Cond"/>
                <a:cs typeface="Myriad Pro Cond"/>
              </a:rPr>
              <a:t> sponsored standard </a:t>
            </a:r>
            <a:r>
              <a:rPr lang="en-US" spc="-20" dirty="0">
                <a:latin typeface="Myriad Pro Cond"/>
                <a:cs typeface="Myriad Pro Cond"/>
              </a:rPr>
              <a:t>b</a:t>
            </a:r>
            <a:r>
              <a:rPr lang="en-US" dirty="0">
                <a:latin typeface="Myriad Pro Cond"/>
                <a:cs typeface="Myriad Pro Cond"/>
              </a:rPr>
              <a:t>y</a:t>
            </a:r>
            <a:r>
              <a:rPr lang="en-US" spc="-5" dirty="0">
                <a:latin typeface="Myriad Pro Cond"/>
                <a:cs typeface="Myriad Pro Cond"/>
              </a:rPr>
              <a:t> AS</a:t>
            </a:r>
            <a:r>
              <a:rPr lang="en-US" dirty="0">
                <a:latin typeface="Myriad Pro Cond"/>
                <a:cs typeface="Myriad Pro Cond"/>
              </a:rPr>
              <a:t>H</a:t>
            </a:r>
            <a:r>
              <a:rPr lang="en-US" spc="20" dirty="0">
                <a:latin typeface="Myriad Pro Cond"/>
                <a:cs typeface="Myriad Pro Cond"/>
              </a:rPr>
              <a:t>R</a:t>
            </a:r>
            <a:r>
              <a:rPr lang="en-US" spc="-5" dirty="0">
                <a:latin typeface="Myriad Pro Cond"/>
                <a:cs typeface="Myriad Pro Cond"/>
              </a:rPr>
              <a:t>A</a:t>
            </a:r>
            <a:r>
              <a:rPr lang="en-US" dirty="0">
                <a:latin typeface="Myriad Pro Cond"/>
                <a:cs typeface="Myriad Pro Cond"/>
              </a:rPr>
              <a:t>E</a:t>
            </a:r>
            <a:r>
              <a:rPr lang="en-US" spc="-20" dirty="0">
                <a:latin typeface="Myriad Pro Cond"/>
                <a:cs typeface="Myriad Pro Cond"/>
              </a:rPr>
              <a:t> </a:t>
            </a:r>
            <a:r>
              <a:rPr lang="en-US" spc="-5" dirty="0">
                <a:latin typeface="Myriad Pro Cond"/>
                <a:cs typeface="Myriad Pro Cond"/>
              </a:rPr>
              <a:t>an</a:t>
            </a:r>
            <a:r>
              <a:rPr lang="en-US" dirty="0">
                <a:latin typeface="Myriad Pro Cond"/>
                <a:cs typeface="Myriad Pro Cond"/>
              </a:rPr>
              <a:t>d</a:t>
            </a:r>
            <a:r>
              <a:rPr lang="en-US" spc="-5" dirty="0">
                <a:latin typeface="Myriad Pro Cond"/>
                <a:cs typeface="Myriad Pro Cond"/>
              </a:rPr>
              <a:t> AS</a:t>
            </a:r>
            <a:r>
              <a:rPr lang="en-US" dirty="0">
                <a:latin typeface="Myriad Pro Cond"/>
                <a:cs typeface="Myriad Pro Cond"/>
              </a:rPr>
              <a:t>HE</a:t>
            </a:r>
            <a:r>
              <a:rPr lang="en-US" spc="-5" dirty="0">
                <a:latin typeface="Myriad Pro Cond"/>
                <a:cs typeface="Myriad Pro Cond"/>
              </a:rPr>
              <a:t> - </a:t>
            </a:r>
            <a:r>
              <a:rPr lang="en-US" dirty="0">
                <a:latin typeface="Myriad Pro Cond"/>
                <a:cs typeface="Myriad Pro Cond"/>
              </a:rPr>
              <a:t>2008!</a:t>
            </a:r>
          </a:p>
          <a:p>
            <a:pPr marL="354913" marR="126981" indent="-342214">
              <a:buFont typeface="Arial"/>
              <a:buChar char="•"/>
              <a:tabLst>
                <a:tab pos="355548" algn="l"/>
              </a:tabLst>
            </a:pPr>
            <a:r>
              <a:rPr lang="en-US" spc="-60" dirty="0">
                <a:latin typeface="Myriad Pro Cond"/>
                <a:cs typeface="Myriad Pro Cond"/>
              </a:rPr>
              <a:t>C</a:t>
            </a:r>
            <a:r>
              <a:rPr lang="en-US" spc="-5" dirty="0">
                <a:latin typeface="Myriad Pro Cond"/>
                <a:cs typeface="Myriad Pro Cond"/>
              </a:rPr>
              <a:t>ons</a:t>
            </a:r>
            <a:r>
              <a:rPr lang="en-US" dirty="0">
                <a:latin typeface="Myriad Pro Cond"/>
                <a:cs typeface="Myriad Pro Cond"/>
              </a:rPr>
              <a:t>e</a:t>
            </a:r>
            <a:r>
              <a:rPr lang="en-US" spc="-5" dirty="0">
                <a:latin typeface="Myriad Pro Cond"/>
                <a:cs typeface="Myriad Pro Cond"/>
              </a:rPr>
              <a:t>nsu</a:t>
            </a:r>
            <a:r>
              <a:rPr lang="en-US" dirty="0">
                <a:latin typeface="Myriad Pro Cond"/>
                <a:cs typeface="Myriad Pro Cond"/>
              </a:rPr>
              <a:t>s</a:t>
            </a:r>
            <a:r>
              <a:rPr lang="en-US" spc="-5" dirty="0">
                <a:latin typeface="Myriad Pro Cond"/>
                <a:cs typeface="Myriad Pro Cond"/>
              </a:rPr>
              <a:t> stan</a:t>
            </a:r>
            <a:r>
              <a:rPr lang="en-US" spc="5" dirty="0">
                <a:latin typeface="Myriad Pro Cond"/>
                <a:cs typeface="Myriad Pro Cond"/>
              </a:rPr>
              <a:t>d</a:t>
            </a:r>
            <a:r>
              <a:rPr lang="en-US" spc="-5" dirty="0">
                <a:latin typeface="Myriad Pro Cond"/>
                <a:cs typeface="Myriad Pro Cond"/>
              </a:rPr>
              <a:t>a</a:t>
            </a:r>
            <a:r>
              <a:rPr lang="en-US" spc="-55" dirty="0">
                <a:latin typeface="Myriad Pro Cond"/>
                <a:cs typeface="Myriad Pro Cond"/>
              </a:rPr>
              <a:t>r</a:t>
            </a:r>
            <a:r>
              <a:rPr lang="en-US" dirty="0">
                <a:latin typeface="Myriad Pro Cond"/>
                <a:cs typeface="Myriad Pro Cond"/>
              </a:rPr>
              <a:t>d</a:t>
            </a:r>
            <a:r>
              <a:rPr lang="en-US" spc="-20" dirty="0">
                <a:latin typeface="Myriad Pro Cond"/>
                <a:cs typeface="Myriad Pro Cond"/>
              </a:rPr>
              <a:t> </a:t>
            </a:r>
            <a:r>
              <a:rPr lang="en-US" spc="15" dirty="0">
                <a:latin typeface="Myriad Pro Cond"/>
                <a:cs typeface="Myriad Pro Cond"/>
              </a:rPr>
              <a:t>is </a:t>
            </a:r>
            <a:r>
              <a:rPr lang="en-US" spc="-204" dirty="0">
                <a:latin typeface="Myriad Pro Cond"/>
                <a:cs typeface="Myriad Pro Cond"/>
              </a:rPr>
              <a:t>“</a:t>
            </a:r>
            <a:r>
              <a:rPr lang="en-US" u="heavy" spc="-20" dirty="0">
                <a:latin typeface="Myriad Pro Cond"/>
                <a:cs typeface="Myriad Pro Cond"/>
              </a:rPr>
              <a:t>c</a:t>
            </a:r>
            <a:r>
              <a:rPr lang="en-US" u="heavy" spc="-5" dirty="0">
                <a:latin typeface="Myriad Pro Cond"/>
                <a:cs typeface="Myriad Pro Cond"/>
              </a:rPr>
              <a:t>o</a:t>
            </a:r>
            <a:r>
              <a:rPr lang="en-US" u="heavy" spc="-30" dirty="0">
                <a:latin typeface="Myriad Pro Cond"/>
                <a:cs typeface="Myriad Pro Cond"/>
              </a:rPr>
              <a:t>n</a:t>
            </a:r>
            <a:r>
              <a:rPr lang="en-US" u="heavy" spc="-5" dirty="0">
                <a:latin typeface="Myriad Pro Cond"/>
                <a:cs typeface="Myriad Pro Cond"/>
              </a:rPr>
              <a:t>tinuous</a:t>
            </a:r>
            <a:r>
              <a:rPr lang="en-US" u="heavy" spc="25" dirty="0">
                <a:latin typeface="Myriad Pro Cond"/>
                <a:cs typeface="Myriad Pro Cond"/>
              </a:rPr>
              <a:t> </a:t>
            </a:r>
            <a:r>
              <a:rPr lang="en-US" u="heavy" spc="5" dirty="0" err="1">
                <a:latin typeface="Myriad Pro Cond"/>
                <a:cs typeface="Myriad Pro Cond"/>
              </a:rPr>
              <a:t>m</a:t>
            </a:r>
            <a:r>
              <a:rPr lang="en-US" u="heavy" spc="-5" dirty="0" err="1">
                <a:latin typeface="Myriad Pro Cond"/>
                <a:cs typeface="Myriad Pro Cond"/>
              </a:rPr>
              <a:t>ai</a:t>
            </a:r>
            <a:r>
              <a:rPr lang="en-US" u="heavy" spc="-30" dirty="0" err="1">
                <a:latin typeface="Myriad Pro Cond"/>
                <a:cs typeface="Myriad Pro Cond"/>
              </a:rPr>
              <a:t>n</a:t>
            </a:r>
            <a:r>
              <a:rPr lang="en-US" u="heavy" spc="-25" dirty="0" err="1">
                <a:latin typeface="Myriad Pro Cond"/>
                <a:cs typeface="Myriad Pro Cond"/>
              </a:rPr>
              <a:t>t</a:t>
            </a:r>
            <a:r>
              <a:rPr lang="en-US" u="heavy" dirty="0" err="1">
                <a:latin typeface="Myriad Pro Cond"/>
                <a:cs typeface="Myriad Pro Cond"/>
              </a:rPr>
              <a:t>e</a:t>
            </a:r>
            <a:r>
              <a:rPr lang="en-US" u="heavy" spc="-5" dirty="0" err="1">
                <a:latin typeface="Myriad Pro Cond"/>
                <a:cs typeface="Myriad Pro Cond"/>
              </a:rPr>
              <a:t>nan</a:t>
            </a:r>
            <a:r>
              <a:rPr lang="en-US" u="heavy" spc="-20" dirty="0" err="1">
                <a:latin typeface="Myriad Pro Cond"/>
                <a:cs typeface="Myriad Pro Cond"/>
              </a:rPr>
              <a:t>c</a:t>
            </a:r>
            <a:r>
              <a:rPr lang="en-US" u="heavy" spc="-65" dirty="0" err="1">
                <a:latin typeface="Myriad Pro Cond"/>
                <a:cs typeface="Myriad Pro Cond"/>
              </a:rPr>
              <a:t>e</a:t>
            </a:r>
            <a:r>
              <a:rPr lang="en-US" spc="275" dirty="0" err="1">
                <a:latin typeface="Myriad Pro Cond"/>
                <a:cs typeface="Myriad Pro Cond"/>
              </a:rPr>
              <a:t>”</a:t>
            </a:r>
            <a:r>
              <a:rPr lang="en-US" spc="-20" dirty="0" err="1">
                <a:latin typeface="Myriad Pro Cond"/>
                <a:cs typeface="Myriad Pro Cond"/>
              </a:rPr>
              <a:t>by</a:t>
            </a:r>
            <a:r>
              <a:rPr lang="en-US" spc="-20" dirty="0">
                <a:latin typeface="Myriad Pro Cond"/>
                <a:cs typeface="Myriad Pro Cond"/>
              </a:rPr>
              <a:t> </a:t>
            </a:r>
            <a:r>
              <a:rPr lang="en-US" spc="-5" dirty="0">
                <a:latin typeface="Myriad Pro Cond"/>
                <a:cs typeface="Myriad Pro Cond"/>
              </a:rPr>
              <a:t>AS</a:t>
            </a:r>
            <a:r>
              <a:rPr lang="en-US" dirty="0">
                <a:latin typeface="Myriad Pro Cond"/>
                <a:cs typeface="Myriad Pro Cond"/>
              </a:rPr>
              <a:t>H</a:t>
            </a:r>
            <a:r>
              <a:rPr lang="en-US" spc="20" dirty="0">
                <a:latin typeface="Myriad Pro Cond"/>
                <a:cs typeface="Myriad Pro Cond"/>
              </a:rPr>
              <a:t>R</a:t>
            </a:r>
            <a:r>
              <a:rPr lang="en-US" spc="-5" dirty="0">
                <a:latin typeface="Myriad Pro Cond"/>
                <a:cs typeface="Myriad Pro Cond"/>
              </a:rPr>
              <a:t>A</a:t>
            </a:r>
            <a:r>
              <a:rPr lang="en-US" dirty="0">
                <a:latin typeface="Myriad Pro Cond"/>
                <a:cs typeface="Myriad Pro Cond"/>
              </a:rPr>
              <a:t>E</a:t>
            </a:r>
            <a:r>
              <a:rPr lang="en-US" spc="-20" dirty="0">
                <a:latin typeface="Myriad Pro Cond"/>
                <a:cs typeface="Myriad Pro Cond"/>
              </a:rPr>
              <a:t> S</a:t>
            </a:r>
            <a:r>
              <a:rPr lang="en-US" dirty="0">
                <a:latin typeface="Myriad Pro Cond"/>
                <a:cs typeface="Myriad Pro Cond"/>
              </a:rPr>
              <a:t>t</a:t>
            </a:r>
            <a:r>
              <a:rPr lang="en-US" spc="-5" dirty="0">
                <a:latin typeface="Myriad Pro Cond"/>
                <a:cs typeface="Myriad Pro Cond"/>
              </a:rPr>
              <a:t>an</a:t>
            </a:r>
            <a:r>
              <a:rPr lang="en-US" spc="5" dirty="0">
                <a:latin typeface="Myriad Pro Cond"/>
                <a:cs typeface="Myriad Pro Cond"/>
              </a:rPr>
              <a:t>d</a:t>
            </a:r>
            <a:r>
              <a:rPr lang="en-US" spc="-5" dirty="0">
                <a:latin typeface="Myriad Pro Cond"/>
                <a:cs typeface="Myriad Pro Cond"/>
              </a:rPr>
              <a:t>in</a:t>
            </a:r>
            <a:r>
              <a:rPr lang="en-US" dirty="0">
                <a:latin typeface="Myriad Pro Cond"/>
                <a:cs typeface="Myriad Pro Cond"/>
              </a:rPr>
              <a:t>g</a:t>
            </a:r>
            <a:r>
              <a:rPr lang="en-US" spc="-5" dirty="0">
                <a:latin typeface="Myriad Pro Cond"/>
                <a:cs typeface="Myriad Pro Cond"/>
              </a:rPr>
              <a:t> </a:t>
            </a:r>
            <a:r>
              <a:rPr lang="en-US" spc="-20" dirty="0">
                <a:latin typeface="Myriad Pro Cond"/>
                <a:cs typeface="Myriad Pro Cond"/>
              </a:rPr>
              <a:t>S</a:t>
            </a:r>
            <a:r>
              <a:rPr lang="en-US" dirty="0">
                <a:latin typeface="Myriad Pro Cond"/>
                <a:cs typeface="Myriad Pro Cond"/>
              </a:rPr>
              <a:t>t</a:t>
            </a:r>
            <a:r>
              <a:rPr lang="en-US" spc="-5" dirty="0">
                <a:latin typeface="Myriad Pro Cond"/>
                <a:cs typeface="Myriad Pro Cond"/>
              </a:rPr>
              <a:t>an</a:t>
            </a:r>
            <a:r>
              <a:rPr lang="en-US" spc="5" dirty="0">
                <a:latin typeface="Myriad Pro Cond"/>
                <a:cs typeface="Myriad Pro Cond"/>
              </a:rPr>
              <a:t>d</a:t>
            </a:r>
            <a:r>
              <a:rPr lang="en-US" spc="-5" dirty="0">
                <a:latin typeface="Myriad Pro Cond"/>
                <a:cs typeface="Myriad Pro Cond"/>
              </a:rPr>
              <a:t>a</a:t>
            </a:r>
            <a:r>
              <a:rPr lang="en-US" spc="-55" dirty="0">
                <a:latin typeface="Myriad Pro Cond"/>
                <a:cs typeface="Myriad Pro Cond"/>
              </a:rPr>
              <a:t>r</a:t>
            </a:r>
            <a:r>
              <a:rPr lang="en-US" dirty="0">
                <a:latin typeface="Myriad Pro Cond"/>
                <a:cs typeface="Myriad Pro Cond"/>
              </a:rPr>
              <a:t>d</a:t>
            </a:r>
            <a:r>
              <a:rPr lang="en-US" spc="-30" dirty="0">
                <a:latin typeface="Myriad Pro Cond"/>
                <a:cs typeface="Myriad Pro Cond"/>
              </a:rPr>
              <a:t> </a:t>
            </a:r>
            <a:r>
              <a:rPr lang="en-US" spc="-20" dirty="0">
                <a:latin typeface="Myriad Pro Cond"/>
                <a:cs typeface="Myriad Pro Cond"/>
              </a:rPr>
              <a:t>P</a:t>
            </a:r>
            <a:r>
              <a:rPr lang="en-US" spc="-55" dirty="0">
                <a:latin typeface="Myriad Pro Cond"/>
                <a:cs typeface="Myriad Pro Cond"/>
              </a:rPr>
              <a:t>r</a:t>
            </a:r>
            <a:r>
              <a:rPr lang="en-US" spc="-5" dirty="0">
                <a:latin typeface="Myriad Pro Cond"/>
                <a:cs typeface="Myriad Pro Cond"/>
              </a:rPr>
              <a:t>oj</a:t>
            </a:r>
            <a:r>
              <a:rPr lang="en-US" dirty="0">
                <a:latin typeface="Myriad Pro Cond"/>
                <a:cs typeface="Myriad Pro Cond"/>
              </a:rPr>
              <a:t>e</a:t>
            </a:r>
            <a:r>
              <a:rPr lang="en-US" spc="50" dirty="0">
                <a:latin typeface="Myriad Pro Cond"/>
                <a:cs typeface="Myriad Pro Cond"/>
              </a:rPr>
              <a:t>c</a:t>
            </a:r>
            <a:r>
              <a:rPr lang="en-US" dirty="0">
                <a:latin typeface="Myriad Pro Cond"/>
                <a:cs typeface="Myriad Pro Cond"/>
              </a:rPr>
              <a:t>t</a:t>
            </a:r>
            <a:r>
              <a:rPr lang="en-US" spc="-25" dirty="0">
                <a:latin typeface="Myriad Pro Cond"/>
                <a:cs typeface="Myriad Pro Cond"/>
              </a:rPr>
              <a:t> (SSP) </a:t>
            </a:r>
            <a:r>
              <a:rPr lang="en-US" spc="-60" dirty="0">
                <a:latin typeface="Myriad Pro Cond"/>
                <a:cs typeface="Myriad Pro Cond"/>
              </a:rPr>
              <a:t>C</a:t>
            </a:r>
            <a:r>
              <a:rPr lang="en-US" spc="-5" dirty="0">
                <a:latin typeface="Myriad Pro Cond"/>
                <a:cs typeface="Myriad Pro Cond"/>
              </a:rPr>
              <a:t>o</a:t>
            </a:r>
            <a:r>
              <a:rPr lang="en-US" spc="5" dirty="0">
                <a:latin typeface="Myriad Pro Cond"/>
                <a:cs typeface="Myriad Pro Cond"/>
              </a:rPr>
              <a:t>mm</a:t>
            </a:r>
            <a:r>
              <a:rPr lang="en-US" spc="-5" dirty="0">
                <a:latin typeface="Myriad Pro Cond"/>
                <a:cs typeface="Myriad Pro Cond"/>
              </a:rPr>
              <a:t>i</a:t>
            </a:r>
            <a:r>
              <a:rPr lang="en-US" dirty="0">
                <a:latin typeface="Myriad Pro Cond"/>
                <a:cs typeface="Myriad Pro Cond"/>
              </a:rPr>
              <a:t>t</a:t>
            </a:r>
            <a:r>
              <a:rPr lang="en-US" spc="-25" dirty="0">
                <a:latin typeface="Myriad Pro Cond"/>
                <a:cs typeface="Myriad Pro Cond"/>
              </a:rPr>
              <a:t>t</a:t>
            </a:r>
            <a:r>
              <a:rPr lang="en-US" dirty="0">
                <a:latin typeface="Myriad Pro Cond"/>
                <a:cs typeface="Myriad Pro Cond"/>
              </a:rPr>
              <a:t>ee</a:t>
            </a:r>
            <a:r>
              <a:rPr lang="en-US" spc="-35" dirty="0">
                <a:latin typeface="Myriad Pro Cond"/>
                <a:cs typeface="Myriad Pro Cond"/>
              </a:rPr>
              <a:t> </a:t>
            </a:r>
            <a:r>
              <a:rPr lang="en-US" dirty="0">
                <a:latin typeface="Myriad Pro Cond"/>
                <a:cs typeface="Myriad Pro Cond"/>
              </a:rPr>
              <a:t>170 </a:t>
            </a:r>
            <a:r>
              <a:rPr lang="en-US" spc="-5" dirty="0">
                <a:latin typeface="Myriad Pro Cond"/>
                <a:cs typeface="Myriad Pro Cond"/>
              </a:rPr>
              <a:t>an</a:t>
            </a:r>
            <a:r>
              <a:rPr lang="en-US" dirty="0">
                <a:latin typeface="Myriad Pro Cond"/>
                <a:cs typeface="Myriad Pro Cond"/>
              </a:rPr>
              <a:t>d</a:t>
            </a:r>
            <a:r>
              <a:rPr lang="en-US" spc="-114" dirty="0">
                <a:latin typeface="Myriad Pro Cond"/>
                <a:cs typeface="Myriad Pro Cond"/>
              </a:rPr>
              <a:t> </a:t>
            </a:r>
            <a:r>
              <a:rPr lang="en-US" spc="-190" dirty="0">
                <a:latin typeface="Myriad Pro Cond"/>
                <a:cs typeface="Myriad Pro Cond"/>
              </a:rPr>
              <a:t>T</a:t>
            </a:r>
            <a:r>
              <a:rPr lang="en-US" dirty="0">
                <a:latin typeface="Myriad Pro Cond"/>
                <a:cs typeface="Myriad Pro Cond"/>
              </a:rPr>
              <a:t>ec</a:t>
            </a:r>
            <a:r>
              <a:rPr lang="en-US" spc="-5" dirty="0">
                <a:latin typeface="Myriad Pro Cond"/>
                <a:cs typeface="Myriad Pro Cond"/>
              </a:rPr>
              <a:t>hni</a:t>
            </a:r>
            <a:r>
              <a:rPr lang="en-US" spc="15" dirty="0">
                <a:latin typeface="Myriad Pro Cond"/>
                <a:cs typeface="Myriad Pro Cond"/>
              </a:rPr>
              <a:t>c</a:t>
            </a:r>
            <a:r>
              <a:rPr lang="en-US" spc="-5" dirty="0">
                <a:latin typeface="Myriad Pro Cond"/>
                <a:cs typeface="Myriad Pro Cond"/>
              </a:rPr>
              <a:t>a</a:t>
            </a:r>
            <a:r>
              <a:rPr lang="en-US" dirty="0">
                <a:latin typeface="Myriad Pro Cond"/>
                <a:cs typeface="Myriad Pro Cond"/>
              </a:rPr>
              <a:t>l </a:t>
            </a:r>
            <a:r>
              <a:rPr lang="en-US" spc="-60" dirty="0">
                <a:latin typeface="Myriad Pro Cond"/>
                <a:cs typeface="Myriad Pro Cond"/>
              </a:rPr>
              <a:t>C</a:t>
            </a:r>
            <a:r>
              <a:rPr lang="en-US" spc="-5" dirty="0">
                <a:latin typeface="Myriad Pro Cond"/>
                <a:cs typeface="Myriad Pro Cond"/>
              </a:rPr>
              <a:t>o</a:t>
            </a:r>
            <a:r>
              <a:rPr lang="en-US" spc="5" dirty="0">
                <a:latin typeface="Myriad Pro Cond"/>
                <a:cs typeface="Myriad Pro Cond"/>
              </a:rPr>
              <a:t>mm</a:t>
            </a:r>
            <a:r>
              <a:rPr lang="en-US" spc="-5" dirty="0">
                <a:latin typeface="Myriad Pro Cond"/>
                <a:cs typeface="Myriad Pro Cond"/>
              </a:rPr>
              <a:t>i</a:t>
            </a:r>
            <a:r>
              <a:rPr lang="en-US" dirty="0">
                <a:latin typeface="Myriad Pro Cond"/>
                <a:cs typeface="Myriad Pro Cond"/>
              </a:rPr>
              <a:t>t</a:t>
            </a:r>
            <a:r>
              <a:rPr lang="en-US" spc="-25" dirty="0">
                <a:latin typeface="Myriad Pro Cond"/>
                <a:cs typeface="Myriad Pro Cond"/>
              </a:rPr>
              <a:t>t</a:t>
            </a:r>
            <a:r>
              <a:rPr lang="en-US" dirty="0">
                <a:latin typeface="Myriad Pro Cond"/>
                <a:cs typeface="Myriad Pro Cond"/>
              </a:rPr>
              <a:t>ee</a:t>
            </a:r>
            <a:r>
              <a:rPr lang="en-US" spc="-35" dirty="0">
                <a:latin typeface="Myriad Pro Cond"/>
                <a:cs typeface="Myriad Pro Cond"/>
              </a:rPr>
              <a:t> </a:t>
            </a:r>
            <a:r>
              <a:rPr lang="en-US" dirty="0">
                <a:latin typeface="Myriad Pro Cond"/>
                <a:cs typeface="Myriad Pro Cond"/>
              </a:rPr>
              <a:t>9.6</a:t>
            </a:r>
            <a:r>
              <a:rPr lang="en-US" spc="5" dirty="0">
                <a:latin typeface="Myriad Pro Cond"/>
                <a:cs typeface="Myriad Pro Cond"/>
              </a:rPr>
              <a:t> </a:t>
            </a:r>
            <a:r>
              <a:rPr lang="en-US" dirty="0">
                <a:latin typeface="Myriad Pro Cond"/>
                <a:cs typeface="Myriad Pro Cond"/>
              </a:rPr>
              <a:t>–</a:t>
            </a:r>
            <a:r>
              <a:rPr lang="en-US" spc="-10" dirty="0">
                <a:latin typeface="Myriad Pro Cond"/>
                <a:cs typeface="Myriad Pro Cond"/>
              </a:rPr>
              <a:t> H</a:t>
            </a:r>
            <a:r>
              <a:rPr lang="en-US" dirty="0">
                <a:latin typeface="Myriad Pro Cond"/>
                <a:cs typeface="Myriad Pro Cond"/>
              </a:rPr>
              <a:t>e</a:t>
            </a:r>
            <a:r>
              <a:rPr lang="en-US" spc="-5" dirty="0">
                <a:latin typeface="Myriad Pro Cond"/>
                <a:cs typeface="Myriad Pro Cond"/>
              </a:rPr>
              <a:t>a</a:t>
            </a:r>
            <a:r>
              <a:rPr lang="en-US" dirty="0">
                <a:latin typeface="Myriad Pro Cond"/>
                <a:cs typeface="Myriad Pro Cond"/>
              </a:rPr>
              <a:t>lth</a:t>
            </a:r>
            <a:r>
              <a:rPr lang="en-US" spc="-5" dirty="0">
                <a:latin typeface="Myriad Pro Cond"/>
                <a:cs typeface="Myriad Pro Cond"/>
              </a:rPr>
              <a:t> </a:t>
            </a:r>
            <a:r>
              <a:rPr lang="en-US" spc="-35" dirty="0">
                <a:latin typeface="Myriad Pro Cond"/>
                <a:cs typeface="Myriad Pro Cond"/>
              </a:rPr>
              <a:t>C</a:t>
            </a:r>
            <a:r>
              <a:rPr lang="en-US" spc="-5" dirty="0">
                <a:latin typeface="Myriad Pro Cond"/>
                <a:cs typeface="Myriad Pro Cond"/>
              </a:rPr>
              <a:t>a</a:t>
            </a:r>
            <a:r>
              <a:rPr lang="en-US" spc="-55" dirty="0">
                <a:latin typeface="Myriad Pro Cond"/>
                <a:cs typeface="Myriad Pro Cond"/>
              </a:rPr>
              <a:t>r</a:t>
            </a:r>
            <a:r>
              <a:rPr lang="en-US" dirty="0">
                <a:latin typeface="Myriad Pro Cond"/>
                <a:cs typeface="Myriad Pro Cond"/>
              </a:rPr>
              <a:t>e</a:t>
            </a:r>
            <a:r>
              <a:rPr lang="en-US" spc="-20" dirty="0">
                <a:latin typeface="Myriad Pro Cond"/>
                <a:cs typeface="Myriad Pro Cond"/>
              </a:rPr>
              <a:t> </a:t>
            </a:r>
            <a:r>
              <a:rPr lang="en-US" spc="-125" dirty="0">
                <a:latin typeface="Myriad Pro Cond"/>
                <a:cs typeface="Myriad Pro Cond"/>
              </a:rPr>
              <a:t>F</a:t>
            </a:r>
            <a:r>
              <a:rPr lang="en-US" spc="-5" dirty="0">
                <a:latin typeface="Myriad Pro Cond"/>
                <a:cs typeface="Myriad Pro Cond"/>
              </a:rPr>
              <a:t>a</a:t>
            </a:r>
            <a:r>
              <a:rPr lang="en-US" dirty="0">
                <a:latin typeface="Myriad Pro Cond"/>
                <a:cs typeface="Myriad Pro Cond"/>
              </a:rPr>
              <a:t>c</a:t>
            </a:r>
            <a:r>
              <a:rPr lang="en-US" spc="-5" dirty="0">
                <a:latin typeface="Myriad Pro Cond"/>
                <a:cs typeface="Myriad Pro Cond"/>
              </a:rPr>
              <a:t>i</a:t>
            </a:r>
            <a:r>
              <a:rPr lang="en-US" dirty="0">
                <a:latin typeface="Myriad Pro Cond"/>
                <a:cs typeface="Myriad Pro Cond"/>
              </a:rPr>
              <a:t>l</a:t>
            </a:r>
            <a:r>
              <a:rPr lang="en-US" spc="-5" dirty="0">
                <a:latin typeface="Myriad Pro Cond"/>
                <a:cs typeface="Myriad Pro Cond"/>
              </a:rPr>
              <a:t>i</a:t>
            </a:r>
            <a:r>
              <a:rPr lang="en-US" dirty="0">
                <a:latin typeface="Myriad Pro Cond"/>
                <a:cs typeface="Myriad Pro Cond"/>
              </a:rPr>
              <a:t>t</a:t>
            </a:r>
            <a:r>
              <a:rPr lang="en-US" spc="-5" dirty="0">
                <a:latin typeface="Myriad Pro Cond"/>
                <a:cs typeface="Myriad Pro Cond"/>
              </a:rPr>
              <a:t>i</a:t>
            </a:r>
            <a:r>
              <a:rPr lang="en-US" dirty="0">
                <a:latin typeface="Myriad Pro Cond"/>
                <a:cs typeface="Myriad Pro Cond"/>
              </a:rPr>
              <a:t>es</a:t>
            </a:r>
            <a:r>
              <a:rPr lang="en-US" spc="-25" dirty="0">
                <a:latin typeface="Myriad Pro Cond"/>
                <a:cs typeface="Myriad Pro Cond"/>
              </a:rPr>
              <a:t> </a:t>
            </a:r>
          </a:p>
          <a:p>
            <a:pPr marL="354913" marR="126981" indent="-342214">
              <a:buFont typeface="Arial"/>
              <a:buChar char="•"/>
              <a:tabLst>
                <a:tab pos="355548" algn="l"/>
              </a:tabLst>
            </a:pPr>
            <a:r>
              <a:rPr lang="en-US" spc="-20" dirty="0">
                <a:latin typeface="Myriad Pro Cond"/>
                <a:cs typeface="Myriad Pro Cond"/>
              </a:rPr>
              <a:t>c</a:t>
            </a:r>
            <a:r>
              <a:rPr lang="en-US" spc="-5" dirty="0">
                <a:latin typeface="Myriad Pro Cond"/>
                <a:cs typeface="Myriad Pro Cond"/>
              </a:rPr>
              <a:t>o</a:t>
            </a:r>
            <a:r>
              <a:rPr lang="en-US" spc="-30" dirty="0">
                <a:latin typeface="Myriad Pro Cond"/>
                <a:cs typeface="Myriad Pro Cond"/>
              </a:rPr>
              <a:t>n</a:t>
            </a:r>
            <a:r>
              <a:rPr lang="en-US" dirty="0">
                <a:latin typeface="Myriad Pro Cond"/>
                <a:cs typeface="Myriad Pro Cond"/>
              </a:rPr>
              <a:t>t</a:t>
            </a:r>
            <a:r>
              <a:rPr lang="en-US" spc="-5" dirty="0">
                <a:latin typeface="Myriad Pro Cond"/>
                <a:cs typeface="Myriad Pro Cond"/>
              </a:rPr>
              <a:t>inuou</a:t>
            </a:r>
            <a:r>
              <a:rPr lang="en-US" dirty="0">
                <a:latin typeface="Myriad Pro Cond"/>
                <a:cs typeface="Myriad Pro Cond"/>
              </a:rPr>
              <a:t>s maintenance = continuous </a:t>
            </a:r>
            <a:r>
              <a:rPr lang="en-US" spc="-5" dirty="0">
                <a:latin typeface="Myriad Pro Cond"/>
                <a:cs typeface="Myriad Pro Cond"/>
              </a:rPr>
              <a:t>i</a:t>
            </a:r>
            <a:r>
              <a:rPr lang="en-US" spc="5" dirty="0">
                <a:latin typeface="Myriad Pro Cond"/>
                <a:cs typeface="Myriad Pro Cond"/>
              </a:rPr>
              <a:t>mp</a:t>
            </a:r>
            <a:r>
              <a:rPr lang="en-US" spc="-55" dirty="0">
                <a:latin typeface="Myriad Pro Cond"/>
                <a:cs typeface="Myriad Pro Cond"/>
              </a:rPr>
              <a:t>r</a:t>
            </a:r>
            <a:r>
              <a:rPr lang="en-US" spc="-30" dirty="0">
                <a:latin typeface="Myriad Pro Cond"/>
                <a:cs typeface="Myriad Pro Cond"/>
              </a:rPr>
              <a:t>o</a:t>
            </a:r>
            <a:r>
              <a:rPr lang="en-US" spc="-35" dirty="0">
                <a:latin typeface="Myriad Pro Cond"/>
                <a:cs typeface="Myriad Pro Cond"/>
              </a:rPr>
              <a:t>v</a:t>
            </a:r>
            <a:r>
              <a:rPr lang="en-US" dirty="0">
                <a:latin typeface="Myriad Pro Cond"/>
                <a:cs typeface="Myriad Pro Cond"/>
              </a:rPr>
              <a:t>e</a:t>
            </a:r>
            <a:r>
              <a:rPr lang="en-US" spc="5" dirty="0">
                <a:latin typeface="Myriad Pro Cond"/>
                <a:cs typeface="Myriad Pro Cond"/>
              </a:rPr>
              <a:t>m</a:t>
            </a:r>
            <a:r>
              <a:rPr lang="en-US" dirty="0">
                <a:latin typeface="Myriad Pro Cond"/>
                <a:cs typeface="Myriad Pro Cond"/>
              </a:rPr>
              <a:t>e</a:t>
            </a:r>
            <a:r>
              <a:rPr lang="en-US" spc="-30" dirty="0">
                <a:latin typeface="Myriad Pro Cond"/>
                <a:cs typeface="Myriad Pro Cond"/>
              </a:rPr>
              <a:t>n</a:t>
            </a:r>
            <a:r>
              <a:rPr lang="en-US" dirty="0">
                <a:latin typeface="Myriad Pro Cond"/>
                <a:cs typeface="Myriad Pro Cond"/>
              </a:rPr>
              <a:t>t</a:t>
            </a:r>
          </a:p>
          <a:p>
            <a:pPr marL="355548" marR="5079" indent="-342850">
              <a:buFont typeface="Arial"/>
              <a:buChar char="•"/>
              <a:tabLst>
                <a:tab pos="356183" algn="l"/>
              </a:tabLst>
            </a:pPr>
            <a:r>
              <a:rPr lang="en-US" spc="-80" dirty="0">
                <a:latin typeface="Myriad Pro Cond"/>
                <a:cs typeface="Myriad Pro Cond"/>
              </a:rPr>
              <a:t>W</a:t>
            </a:r>
            <a:r>
              <a:rPr lang="en-US" spc="-5" dirty="0">
                <a:latin typeface="Myriad Pro Cond"/>
                <a:cs typeface="Myriad Pro Cond"/>
              </a:rPr>
              <a:t>ri</a:t>
            </a:r>
            <a:r>
              <a:rPr lang="en-US" dirty="0">
                <a:latin typeface="Myriad Pro Cond"/>
                <a:cs typeface="Myriad Pro Cond"/>
              </a:rPr>
              <a:t>t</a:t>
            </a:r>
            <a:r>
              <a:rPr lang="en-US" spc="-25" dirty="0">
                <a:latin typeface="Myriad Pro Cond"/>
                <a:cs typeface="Myriad Pro Cond"/>
              </a:rPr>
              <a:t>t</a:t>
            </a:r>
            <a:r>
              <a:rPr lang="en-US" dirty="0">
                <a:latin typeface="Myriad Pro Cond"/>
                <a:cs typeface="Myriad Pro Cond"/>
              </a:rPr>
              <a:t>en</a:t>
            </a:r>
            <a:r>
              <a:rPr lang="en-US" spc="-25" dirty="0">
                <a:latin typeface="Myriad Pro Cond"/>
                <a:cs typeface="Myriad Pro Cond"/>
              </a:rPr>
              <a:t> </a:t>
            </a:r>
            <a:r>
              <a:rPr lang="en-US" spc="-5" dirty="0">
                <a:latin typeface="Myriad Pro Cond"/>
                <a:cs typeface="Myriad Pro Cond"/>
              </a:rPr>
              <a:t>s</a:t>
            </a:r>
            <a:r>
              <a:rPr lang="en-US" dirty="0">
                <a:latin typeface="Myriad Pro Cond"/>
                <a:cs typeface="Myriad Pro Cond"/>
              </a:rPr>
              <a:t>o</a:t>
            </a:r>
            <a:r>
              <a:rPr lang="en-US" spc="-5" dirty="0">
                <a:latin typeface="Myriad Pro Cond"/>
                <a:cs typeface="Myriad Pro Cond"/>
              </a:rPr>
              <a:t> easi</a:t>
            </a:r>
            <a:r>
              <a:rPr lang="en-US" dirty="0">
                <a:latin typeface="Myriad Pro Cond"/>
                <a:cs typeface="Myriad Pro Cond"/>
              </a:rPr>
              <a:t>ly</a:t>
            </a:r>
            <a:r>
              <a:rPr lang="en-US" spc="-5" dirty="0">
                <a:latin typeface="Myriad Pro Cond"/>
                <a:cs typeface="Myriad Pro Cond"/>
              </a:rPr>
              <a:t> i</a:t>
            </a:r>
            <a:r>
              <a:rPr lang="en-US" spc="-30" dirty="0">
                <a:latin typeface="Myriad Pro Cond"/>
                <a:cs typeface="Myriad Pro Cond"/>
              </a:rPr>
              <a:t>n</a:t>
            </a:r>
            <a:r>
              <a:rPr lang="en-US" spc="-35" dirty="0">
                <a:latin typeface="Myriad Pro Cond"/>
                <a:cs typeface="Myriad Pro Cond"/>
              </a:rPr>
              <a:t>v</a:t>
            </a:r>
            <a:r>
              <a:rPr lang="en-US" spc="-5" dirty="0">
                <a:latin typeface="Myriad Pro Cond"/>
                <a:cs typeface="Myriad Pro Cond"/>
              </a:rPr>
              <a:t>o</a:t>
            </a:r>
            <a:r>
              <a:rPr lang="en-US" spc="-45" dirty="0">
                <a:latin typeface="Myriad Pro Cond"/>
                <a:cs typeface="Myriad Pro Cond"/>
              </a:rPr>
              <a:t>k</a:t>
            </a:r>
            <a:r>
              <a:rPr lang="en-US" dirty="0">
                <a:latin typeface="Myriad Pro Cond"/>
                <a:cs typeface="Myriad Pro Cond"/>
              </a:rPr>
              <a:t>ed</a:t>
            </a:r>
            <a:r>
              <a:rPr lang="en-US" spc="-20" dirty="0">
                <a:latin typeface="Myriad Pro Cond"/>
                <a:cs typeface="Myriad Pro Cond"/>
              </a:rPr>
              <a:t> b</a:t>
            </a:r>
            <a:r>
              <a:rPr lang="en-US" dirty="0">
                <a:latin typeface="Myriad Pro Cond"/>
                <a:cs typeface="Myriad Pro Cond"/>
              </a:rPr>
              <a:t>y</a:t>
            </a:r>
            <a:r>
              <a:rPr lang="en-US" spc="-5" dirty="0">
                <a:latin typeface="Myriad Pro Cond"/>
                <a:cs typeface="Myriad Pro Cond"/>
              </a:rPr>
              <a:t> A</a:t>
            </a:r>
            <a:r>
              <a:rPr lang="en-US" dirty="0">
                <a:latin typeface="Myriad Pro Cond"/>
                <a:cs typeface="Myriad Pro Cond"/>
              </a:rPr>
              <a:t>HJ</a:t>
            </a:r>
            <a:r>
              <a:rPr lang="en-US" spc="-235" dirty="0">
                <a:latin typeface="Myriad Pro Cond"/>
                <a:cs typeface="Myriad Pro Cond"/>
              </a:rPr>
              <a:t>’</a:t>
            </a:r>
            <a:r>
              <a:rPr lang="en-US" dirty="0">
                <a:latin typeface="Myriad Pro Cond"/>
                <a:cs typeface="Myriad Pro Cond"/>
              </a:rPr>
              <a:t>s</a:t>
            </a:r>
          </a:p>
          <a:p>
            <a:endParaRPr lang="en-US" dirty="0"/>
          </a:p>
        </p:txBody>
      </p:sp>
    </p:spTree>
    <p:extLst>
      <p:ext uri="{BB962C8B-B14F-4D97-AF65-F5344CB8AC3E}">
        <p14:creationId xmlns:p14="http://schemas.microsoft.com/office/powerpoint/2010/main" val="65613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045" y="3374219"/>
            <a:ext cx="7436312" cy="2759881"/>
          </a:xfrm>
          <a:prstGeom prst="rect">
            <a:avLst/>
          </a:prstGeom>
        </p:spPr>
        <p:txBody>
          <a:bodyPr lIns="88139" tIns="44070" rIns="88139" bIns="44070"/>
          <a:lstStyle/>
          <a:p>
            <a:endParaRPr lang="en-US" dirty="0"/>
          </a:p>
        </p:txBody>
      </p:sp>
    </p:spTree>
    <p:extLst>
      <p:ext uri="{BB962C8B-B14F-4D97-AF65-F5344CB8AC3E}">
        <p14:creationId xmlns:p14="http://schemas.microsoft.com/office/powerpoint/2010/main" val="60044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30275" y="3373438"/>
            <a:ext cx="7435850" cy="2760662"/>
          </a:xfrm>
          <a:prstGeom prst="rect">
            <a:avLst/>
          </a:prstGeom>
        </p:spPr>
        <p:txBody>
          <a:bodyPr lIns="91427" tIns="45713" rIns="91427" bIns="45713"/>
          <a:lstStyle/>
          <a:p>
            <a:pPr marL="354913" indent="-342214">
              <a:buFont typeface="Arial"/>
              <a:buChar char="•"/>
              <a:tabLst>
                <a:tab pos="355548" algn="l"/>
              </a:tabLst>
            </a:pPr>
            <a:r>
              <a:rPr lang="en-US" spc="5" dirty="0">
                <a:latin typeface="Myriad Pro Cond"/>
                <a:cs typeface="Myriad Pro Cond"/>
              </a:rPr>
              <a:t>First </a:t>
            </a:r>
            <a:r>
              <a:rPr lang="en-US" spc="-5" dirty="0">
                <a:latin typeface="Myriad Pro Cond"/>
                <a:cs typeface="Myriad Pro Cond"/>
              </a:rPr>
              <a:t>joi</a:t>
            </a:r>
            <a:r>
              <a:rPr lang="en-US" spc="-30" dirty="0">
                <a:latin typeface="Myriad Pro Cond"/>
                <a:cs typeface="Myriad Pro Cond"/>
              </a:rPr>
              <a:t>n</a:t>
            </a:r>
            <a:r>
              <a:rPr lang="en-US" spc="-5" dirty="0">
                <a:latin typeface="Myriad Pro Cond"/>
                <a:cs typeface="Myriad Pro Cond"/>
              </a:rPr>
              <a:t>t</a:t>
            </a:r>
            <a:r>
              <a:rPr lang="en-US" dirty="0">
                <a:latin typeface="Myriad Pro Cond"/>
                <a:cs typeface="Myriad Pro Cond"/>
              </a:rPr>
              <a:t>ly</a:t>
            </a:r>
            <a:r>
              <a:rPr lang="en-US" spc="10" dirty="0">
                <a:latin typeface="Myriad Pro Cond"/>
                <a:cs typeface="Myriad Pro Cond"/>
              </a:rPr>
              <a:t> sponsored standard </a:t>
            </a:r>
            <a:r>
              <a:rPr lang="en-US" spc="-20" dirty="0">
                <a:latin typeface="Myriad Pro Cond"/>
                <a:cs typeface="Myriad Pro Cond"/>
              </a:rPr>
              <a:t>b</a:t>
            </a:r>
            <a:r>
              <a:rPr lang="en-US" dirty="0">
                <a:latin typeface="Myriad Pro Cond"/>
                <a:cs typeface="Myriad Pro Cond"/>
              </a:rPr>
              <a:t>y</a:t>
            </a:r>
            <a:r>
              <a:rPr lang="en-US" spc="-5" dirty="0">
                <a:latin typeface="Myriad Pro Cond"/>
                <a:cs typeface="Myriad Pro Cond"/>
              </a:rPr>
              <a:t> AS</a:t>
            </a:r>
            <a:r>
              <a:rPr lang="en-US" dirty="0">
                <a:latin typeface="Myriad Pro Cond"/>
                <a:cs typeface="Myriad Pro Cond"/>
              </a:rPr>
              <a:t>H</a:t>
            </a:r>
            <a:r>
              <a:rPr lang="en-US" spc="20" dirty="0">
                <a:latin typeface="Myriad Pro Cond"/>
                <a:cs typeface="Myriad Pro Cond"/>
              </a:rPr>
              <a:t>R</a:t>
            </a:r>
            <a:r>
              <a:rPr lang="en-US" spc="-5" dirty="0">
                <a:latin typeface="Myriad Pro Cond"/>
                <a:cs typeface="Myriad Pro Cond"/>
              </a:rPr>
              <a:t>A</a:t>
            </a:r>
            <a:r>
              <a:rPr lang="en-US" dirty="0">
                <a:latin typeface="Myriad Pro Cond"/>
                <a:cs typeface="Myriad Pro Cond"/>
              </a:rPr>
              <a:t>E</a:t>
            </a:r>
            <a:r>
              <a:rPr lang="en-US" spc="-20" dirty="0">
                <a:latin typeface="Myriad Pro Cond"/>
                <a:cs typeface="Myriad Pro Cond"/>
              </a:rPr>
              <a:t> </a:t>
            </a:r>
            <a:r>
              <a:rPr lang="en-US" spc="-5" dirty="0">
                <a:latin typeface="Myriad Pro Cond"/>
                <a:cs typeface="Myriad Pro Cond"/>
              </a:rPr>
              <a:t>an</a:t>
            </a:r>
            <a:r>
              <a:rPr lang="en-US" dirty="0">
                <a:latin typeface="Myriad Pro Cond"/>
                <a:cs typeface="Myriad Pro Cond"/>
              </a:rPr>
              <a:t>d</a:t>
            </a:r>
            <a:r>
              <a:rPr lang="en-US" spc="-5" dirty="0">
                <a:latin typeface="Myriad Pro Cond"/>
                <a:cs typeface="Myriad Pro Cond"/>
              </a:rPr>
              <a:t> AS</a:t>
            </a:r>
            <a:r>
              <a:rPr lang="en-US" dirty="0">
                <a:latin typeface="Myriad Pro Cond"/>
                <a:cs typeface="Myriad Pro Cond"/>
              </a:rPr>
              <a:t>HE</a:t>
            </a:r>
            <a:r>
              <a:rPr lang="en-US" spc="-5" dirty="0">
                <a:latin typeface="Myriad Pro Cond"/>
                <a:cs typeface="Myriad Pro Cond"/>
              </a:rPr>
              <a:t> - </a:t>
            </a:r>
            <a:r>
              <a:rPr lang="en-US" dirty="0">
                <a:latin typeface="Myriad Pro Cond"/>
                <a:cs typeface="Myriad Pro Cond"/>
              </a:rPr>
              <a:t>2008!</a:t>
            </a:r>
          </a:p>
          <a:p>
            <a:pPr marL="354913" marR="126981" indent="-342214">
              <a:buFont typeface="Arial"/>
              <a:buChar char="•"/>
              <a:tabLst>
                <a:tab pos="355548" algn="l"/>
              </a:tabLst>
            </a:pPr>
            <a:r>
              <a:rPr lang="en-US" spc="-60" dirty="0">
                <a:latin typeface="Myriad Pro Cond"/>
                <a:cs typeface="Myriad Pro Cond"/>
              </a:rPr>
              <a:t>C</a:t>
            </a:r>
            <a:r>
              <a:rPr lang="en-US" spc="-5" dirty="0">
                <a:latin typeface="Myriad Pro Cond"/>
                <a:cs typeface="Myriad Pro Cond"/>
              </a:rPr>
              <a:t>ons</a:t>
            </a:r>
            <a:r>
              <a:rPr lang="en-US" dirty="0">
                <a:latin typeface="Myriad Pro Cond"/>
                <a:cs typeface="Myriad Pro Cond"/>
              </a:rPr>
              <a:t>e</a:t>
            </a:r>
            <a:r>
              <a:rPr lang="en-US" spc="-5" dirty="0">
                <a:latin typeface="Myriad Pro Cond"/>
                <a:cs typeface="Myriad Pro Cond"/>
              </a:rPr>
              <a:t>nsu</a:t>
            </a:r>
            <a:r>
              <a:rPr lang="en-US" dirty="0">
                <a:latin typeface="Myriad Pro Cond"/>
                <a:cs typeface="Myriad Pro Cond"/>
              </a:rPr>
              <a:t>s</a:t>
            </a:r>
            <a:r>
              <a:rPr lang="en-US" spc="-5" dirty="0">
                <a:latin typeface="Myriad Pro Cond"/>
                <a:cs typeface="Myriad Pro Cond"/>
              </a:rPr>
              <a:t> stan</a:t>
            </a:r>
            <a:r>
              <a:rPr lang="en-US" spc="5" dirty="0">
                <a:latin typeface="Myriad Pro Cond"/>
                <a:cs typeface="Myriad Pro Cond"/>
              </a:rPr>
              <a:t>d</a:t>
            </a:r>
            <a:r>
              <a:rPr lang="en-US" spc="-5" dirty="0">
                <a:latin typeface="Myriad Pro Cond"/>
                <a:cs typeface="Myriad Pro Cond"/>
              </a:rPr>
              <a:t>a</a:t>
            </a:r>
            <a:r>
              <a:rPr lang="en-US" spc="-55" dirty="0">
                <a:latin typeface="Myriad Pro Cond"/>
                <a:cs typeface="Myriad Pro Cond"/>
              </a:rPr>
              <a:t>r</a:t>
            </a:r>
            <a:r>
              <a:rPr lang="en-US" dirty="0">
                <a:latin typeface="Myriad Pro Cond"/>
                <a:cs typeface="Myriad Pro Cond"/>
              </a:rPr>
              <a:t>d</a:t>
            </a:r>
            <a:r>
              <a:rPr lang="en-US" spc="-20" dirty="0">
                <a:latin typeface="Myriad Pro Cond"/>
                <a:cs typeface="Myriad Pro Cond"/>
              </a:rPr>
              <a:t> </a:t>
            </a:r>
            <a:r>
              <a:rPr lang="en-US" spc="15" dirty="0">
                <a:latin typeface="Myriad Pro Cond"/>
                <a:cs typeface="Myriad Pro Cond"/>
              </a:rPr>
              <a:t>is </a:t>
            </a:r>
            <a:r>
              <a:rPr lang="en-US" spc="-204" dirty="0">
                <a:latin typeface="Myriad Pro Cond"/>
                <a:cs typeface="Myriad Pro Cond"/>
              </a:rPr>
              <a:t>“</a:t>
            </a:r>
            <a:r>
              <a:rPr lang="en-US" u="heavy" spc="-20" dirty="0">
                <a:latin typeface="Myriad Pro Cond"/>
                <a:cs typeface="Myriad Pro Cond"/>
              </a:rPr>
              <a:t>c</a:t>
            </a:r>
            <a:r>
              <a:rPr lang="en-US" u="heavy" spc="-5" dirty="0">
                <a:latin typeface="Myriad Pro Cond"/>
                <a:cs typeface="Myriad Pro Cond"/>
              </a:rPr>
              <a:t>o</a:t>
            </a:r>
            <a:r>
              <a:rPr lang="en-US" u="heavy" spc="-30" dirty="0">
                <a:latin typeface="Myriad Pro Cond"/>
                <a:cs typeface="Myriad Pro Cond"/>
              </a:rPr>
              <a:t>n</a:t>
            </a:r>
            <a:r>
              <a:rPr lang="en-US" u="heavy" spc="-5" dirty="0">
                <a:latin typeface="Myriad Pro Cond"/>
                <a:cs typeface="Myriad Pro Cond"/>
              </a:rPr>
              <a:t>tinuous</a:t>
            </a:r>
            <a:r>
              <a:rPr lang="en-US" u="heavy" spc="25" dirty="0">
                <a:latin typeface="Myriad Pro Cond"/>
                <a:cs typeface="Myriad Pro Cond"/>
              </a:rPr>
              <a:t> </a:t>
            </a:r>
            <a:r>
              <a:rPr lang="en-US" u="heavy" spc="5" dirty="0" err="1">
                <a:latin typeface="Myriad Pro Cond"/>
                <a:cs typeface="Myriad Pro Cond"/>
              </a:rPr>
              <a:t>m</a:t>
            </a:r>
            <a:r>
              <a:rPr lang="en-US" u="heavy" spc="-5" dirty="0" err="1">
                <a:latin typeface="Myriad Pro Cond"/>
                <a:cs typeface="Myriad Pro Cond"/>
              </a:rPr>
              <a:t>ai</a:t>
            </a:r>
            <a:r>
              <a:rPr lang="en-US" u="heavy" spc="-30" dirty="0" err="1">
                <a:latin typeface="Myriad Pro Cond"/>
                <a:cs typeface="Myriad Pro Cond"/>
              </a:rPr>
              <a:t>n</a:t>
            </a:r>
            <a:r>
              <a:rPr lang="en-US" u="heavy" spc="-25" dirty="0" err="1">
                <a:latin typeface="Myriad Pro Cond"/>
                <a:cs typeface="Myriad Pro Cond"/>
              </a:rPr>
              <a:t>t</a:t>
            </a:r>
            <a:r>
              <a:rPr lang="en-US" u="heavy" dirty="0" err="1">
                <a:latin typeface="Myriad Pro Cond"/>
                <a:cs typeface="Myriad Pro Cond"/>
              </a:rPr>
              <a:t>e</a:t>
            </a:r>
            <a:r>
              <a:rPr lang="en-US" u="heavy" spc="-5" dirty="0" err="1">
                <a:latin typeface="Myriad Pro Cond"/>
                <a:cs typeface="Myriad Pro Cond"/>
              </a:rPr>
              <a:t>nan</a:t>
            </a:r>
            <a:r>
              <a:rPr lang="en-US" u="heavy" spc="-20" dirty="0" err="1">
                <a:latin typeface="Myriad Pro Cond"/>
                <a:cs typeface="Myriad Pro Cond"/>
              </a:rPr>
              <a:t>c</a:t>
            </a:r>
            <a:r>
              <a:rPr lang="en-US" u="heavy" spc="-65" dirty="0" err="1">
                <a:latin typeface="Myriad Pro Cond"/>
                <a:cs typeface="Myriad Pro Cond"/>
              </a:rPr>
              <a:t>e</a:t>
            </a:r>
            <a:r>
              <a:rPr lang="en-US" spc="275" dirty="0" err="1">
                <a:latin typeface="Myriad Pro Cond"/>
                <a:cs typeface="Myriad Pro Cond"/>
              </a:rPr>
              <a:t>”</a:t>
            </a:r>
            <a:r>
              <a:rPr lang="en-US" spc="-20" dirty="0" err="1">
                <a:latin typeface="Myriad Pro Cond"/>
                <a:cs typeface="Myriad Pro Cond"/>
              </a:rPr>
              <a:t>by</a:t>
            </a:r>
            <a:r>
              <a:rPr lang="en-US" spc="-20" dirty="0">
                <a:latin typeface="Myriad Pro Cond"/>
                <a:cs typeface="Myriad Pro Cond"/>
              </a:rPr>
              <a:t> </a:t>
            </a:r>
            <a:r>
              <a:rPr lang="en-US" spc="-5" dirty="0">
                <a:latin typeface="Myriad Pro Cond"/>
                <a:cs typeface="Myriad Pro Cond"/>
              </a:rPr>
              <a:t>AS</a:t>
            </a:r>
            <a:r>
              <a:rPr lang="en-US" dirty="0">
                <a:latin typeface="Myriad Pro Cond"/>
                <a:cs typeface="Myriad Pro Cond"/>
              </a:rPr>
              <a:t>H</a:t>
            </a:r>
            <a:r>
              <a:rPr lang="en-US" spc="20" dirty="0">
                <a:latin typeface="Myriad Pro Cond"/>
                <a:cs typeface="Myriad Pro Cond"/>
              </a:rPr>
              <a:t>R</a:t>
            </a:r>
            <a:r>
              <a:rPr lang="en-US" spc="-5" dirty="0">
                <a:latin typeface="Myriad Pro Cond"/>
                <a:cs typeface="Myriad Pro Cond"/>
              </a:rPr>
              <a:t>A</a:t>
            </a:r>
            <a:r>
              <a:rPr lang="en-US" dirty="0">
                <a:latin typeface="Myriad Pro Cond"/>
                <a:cs typeface="Myriad Pro Cond"/>
              </a:rPr>
              <a:t>E</a:t>
            </a:r>
            <a:r>
              <a:rPr lang="en-US" spc="-20" dirty="0">
                <a:latin typeface="Myriad Pro Cond"/>
                <a:cs typeface="Myriad Pro Cond"/>
              </a:rPr>
              <a:t> S</a:t>
            </a:r>
            <a:r>
              <a:rPr lang="en-US" dirty="0">
                <a:latin typeface="Myriad Pro Cond"/>
                <a:cs typeface="Myriad Pro Cond"/>
              </a:rPr>
              <a:t>t</a:t>
            </a:r>
            <a:r>
              <a:rPr lang="en-US" spc="-5" dirty="0">
                <a:latin typeface="Myriad Pro Cond"/>
                <a:cs typeface="Myriad Pro Cond"/>
              </a:rPr>
              <a:t>an</a:t>
            </a:r>
            <a:r>
              <a:rPr lang="en-US" spc="5" dirty="0">
                <a:latin typeface="Myriad Pro Cond"/>
                <a:cs typeface="Myriad Pro Cond"/>
              </a:rPr>
              <a:t>d</a:t>
            </a:r>
            <a:r>
              <a:rPr lang="en-US" spc="-5" dirty="0">
                <a:latin typeface="Myriad Pro Cond"/>
                <a:cs typeface="Myriad Pro Cond"/>
              </a:rPr>
              <a:t>in</a:t>
            </a:r>
            <a:r>
              <a:rPr lang="en-US" dirty="0">
                <a:latin typeface="Myriad Pro Cond"/>
                <a:cs typeface="Myriad Pro Cond"/>
              </a:rPr>
              <a:t>g</a:t>
            </a:r>
            <a:r>
              <a:rPr lang="en-US" spc="-5" dirty="0">
                <a:latin typeface="Myriad Pro Cond"/>
                <a:cs typeface="Myriad Pro Cond"/>
              </a:rPr>
              <a:t> </a:t>
            </a:r>
            <a:r>
              <a:rPr lang="en-US" spc="-20" dirty="0">
                <a:latin typeface="Myriad Pro Cond"/>
                <a:cs typeface="Myriad Pro Cond"/>
              </a:rPr>
              <a:t>S</a:t>
            </a:r>
            <a:r>
              <a:rPr lang="en-US" dirty="0">
                <a:latin typeface="Myriad Pro Cond"/>
                <a:cs typeface="Myriad Pro Cond"/>
              </a:rPr>
              <a:t>t</a:t>
            </a:r>
            <a:r>
              <a:rPr lang="en-US" spc="-5" dirty="0">
                <a:latin typeface="Myriad Pro Cond"/>
                <a:cs typeface="Myriad Pro Cond"/>
              </a:rPr>
              <a:t>an</a:t>
            </a:r>
            <a:r>
              <a:rPr lang="en-US" spc="5" dirty="0">
                <a:latin typeface="Myriad Pro Cond"/>
                <a:cs typeface="Myriad Pro Cond"/>
              </a:rPr>
              <a:t>d</a:t>
            </a:r>
            <a:r>
              <a:rPr lang="en-US" spc="-5" dirty="0">
                <a:latin typeface="Myriad Pro Cond"/>
                <a:cs typeface="Myriad Pro Cond"/>
              </a:rPr>
              <a:t>a</a:t>
            </a:r>
            <a:r>
              <a:rPr lang="en-US" spc="-55" dirty="0">
                <a:latin typeface="Myriad Pro Cond"/>
                <a:cs typeface="Myriad Pro Cond"/>
              </a:rPr>
              <a:t>r</a:t>
            </a:r>
            <a:r>
              <a:rPr lang="en-US" dirty="0">
                <a:latin typeface="Myriad Pro Cond"/>
                <a:cs typeface="Myriad Pro Cond"/>
              </a:rPr>
              <a:t>d</a:t>
            </a:r>
            <a:r>
              <a:rPr lang="en-US" spc="-30" dirty="0">
                <a:latin typeface="Myriad Pro Cond"/>
                <a:cs typeface="Myriad Pro Cond"/>
              </a:rPr>
              <a:t> </a:t>
            </a:r>
            <a:r>
              <a:rPr lang="en-US" spc="-20" dirty="0">
                <a:latin typeface="Myriad Pro Cond"/>
                <a:cs typeface="Myriad Pro Cond"/>
              </a:rPr>
              <a:t>P</a:t>
            </a:r>
            <a:r>
              <a:rPr lang="en-US" spc="-55" dirty="0">
                <a:latin typeface="Myriad Pro Cond"/>
                <a:cs typeface="Myriad Pro Cond"/>
              </a:rPr>
              <a:t>r</a:t>
            </a:r>
            <a:r>
              <a:rPr lang="en-US" spc="-5" dirty="0">
                <a:latin typeface="Myriad Pro Cond"/>
                <a:cs typeface="Myriad Pro Cond"/>
              </a:rPr>
              <a:t>oj</a:t>
            </a:r>
            <a:r>
              <a:rPr lang="en-US" dirty="0">
                <a:latin typeface="Myriad Pro Cond"/>
                <a:cs typeface="Myriad Pro Cond"/>
              </a:rPr>
              <a:t>e</a:t>
            </a:r>
            <a:r>
              <a:rPr lang="en-US" spc="50" dirty="0">
                <a:latin typeface="Myriad Pro Cond"/>
                <a:cs typeface="Myriad Pro Cond"/>
              </a:rPr>
              <a:t>c</a:t>
            </a:r>
            <a:r>
              <a:rPr lang="en-US" dirty="0">
                <a:latin typeface="Myriad Pro Cond"/>
                <a:cs typeface="Myriad Pro Cond"/>
              </a:rPr>
              <a:t>t</a:t>
            </a:r>
            <a:r>
              <a:rPr lang="en-US" spc="-25" dirty="0">
                <a:latin typeface="Myriad Pro Cond"/>
                <a:cs typeface="Myriad Pro Cond"/>
              </a:rPr>
              <a:t> (SSP) </a:t>
            </a:r>
            <a:r>
              <a:rPr lang="en-US" spc="-60" dirty="0">
                <a:latin typeface="Myriad Pro Cond"/>
                <a:cs typeface="Myriad Pro Cond"/>
              </a:rPr>
              <a:t>C</a:t>
            </a:r>
            <a:r>
              <a:rPr lang="en-US" spc="-5" dirty="0">
                <a:latin typeface="Myriad Pro Cond"/>
                <a:cs typeface="Myriad Pro Cond"/>
              </a:rPr>
              <a:t>o</a:t>
            </a:r>
            <a:r>
              <a:rPr lang="en-US" spc="5" dirty="0">
                <a:latin typeface="Myriad Pro Cond"/>
                <a:cs typeface="Myriad Pro Cond"/>
              </a:rPr>
              <a:t>mm</a:t>
            </a:r>
            <a:r>
              <a:rPr lang="en-US" spc="-5" dirty="0">
                <a:latin typeface="Myriad Pro Cond"/>
                <a:cs typeface="Myriad Pro Cond"/>
              </a:rPr>
              <a:t>i</a:t>
            </a:r>
            <a:r>
              <a:rPr lang="en-US" dirty="0">
                <a:latin typeface="Myriad Pro Cond"/>
                <a:cs typeface="Myriad Pro Cond"/>
              </a:rPr>
              <a:t>t</a:t>
            </a:r>
            <a:r>
              <a:rPr lang="en-US" spc="-25" dirty="0">
                <a:latin typeface="Myriad Pro Cond"/>
                <a:cs typeface="Myriad Pro Cond"/>
              </a:rPr>
              <a:t>t</a:t>
            </a:r>
            <a:r>
              <a:rPr lang="en-US" dirty="0">
                <a:latin typeface="Myriad Pro Cond"/>
                <a:cs typeface="Myriad Pro Cond"/>
              </a:rPr>
              <a:t>ee</a:t>
            </a:r>
            <a:r>
              <a:rPr lang="en-US" spc="-35" dirty="0">
                <a:latin typeface="Myriad Pro Cond"/>
                <a:cs typeface="Myriad Pro Cond"/>
              </a:rPr>
              <a:t> </a:t>
            </a:r>
            <a:r>
              <a:rPr lang="en-US" dirty="0">
                <a:latin typeface="Myriad Pro Cond"/>
                <a:cs typeface="Myriad Pro Cond"/>
              </a:rPr>
              <a:t>170 </a:t>
            </a:r>
            <a:r>
              <a:rPr lang="en-US" spc="-5" dirty="0">
                <a:latin typeface="Myriad Pro Cond"/>
                <a:cs typeface="Myriad Pro Cond"/>
              </a:rPr>
              <a:t>an</a:t>
            </a:r>
            <a:r>
              <a:rPr lang="en-US" dirty="0">
                <a:latin typeface="Myriad Pro Cond"/>
                <a:cs typeface="Myriad Pro Cond"/>
              </a:rPr>
              <a:t>d</a:t>
            </a:r>
            <a:r>
              <a:rPr lang="en-US" spc="-114" dirty="0">
                <a:latin typeface="Myriad Pro Cond"/>
                <a:cs typeface="Myriad Pro Cond"/>
              </a:rPr>
              <a:t> </a:t>
            </a:r>
            <a:r>
              <a:rPr lang="en-US" spc="-190" dirty="0">
                <a:latin typeface="Myriad Pro Cond"/>
                <a:cs typeface="Myriad Pro Cond"/>
              </a:rPr>
              <a:t>T</a:t>
            </a:r>
            <a:r>
              <a:rPr lang="en-US" dirty="0">
                <a:latin typeface="Myriad Pro Cond"/>
                <a:cs typeface="Myriad Pro Cond"/>
              </a:rPr>
              <a:t>ec</a:t>
            </a:r>
            <a:r>
              <a:rPr lang="en-US" spc="-5" dirty="0">
                <a:latin typeface="Myriad Pro Cond"/>
                <a:cs typeface="Myriad Pro Cond"/>
              </a:rPr>
              <a:t>hni</a:t>
            </a:r>
            <a:r>
              <a:rPr lang="en-US" spc="15" dirty="0">
                <a:latin typeface="Myriad Pro Cond"/>
                <a:cs typeface="Myriad Pro Cond"/>
              </a:rPr>
              <a:t>c</a:t>
            </a:r>
            <a:r>
              <a:rPr lang="en-US" spc="-5" dirty="0">
                <a:latin typeface="Myriad Pro Cond"/>
                <a:cs typeface="Myriad Pro Cond"/>
              </a:rPr>
              <a:t>a</a:t>
            </a:r>
            <a:r>
              <a:rPr lang="en-US" dirty="0">
                <a:latin typeface="Myriad Pro Cond"/>
                <a:cs typeface="Myriad Pro Cond"/>
              </a:rPr>
              <a:t>l </a:t>
            </a:r>
            <a:r>
              <a:rPr lang="en-US" spc="-60" dirty="0">
                <a:latin typeface="Myriad Pro Cond"/>
                <a:cs typeface="Myriad Pro Cond"/>
              </a:rPr>
              <a:t>C</a:t>
            </a:r>
            <a:r>
              <a:rPr lang="en-US" spc="-5" dirty="0">
                <a:latin typeface="Myriad Pro Cond"/>
                <a:cs typeface="Myriad Pro Cond"/>
              </a:rPr>
              <a:t>o</a:t>
            </a:r>
            <a:r>
              <a:rPr lang="en-US" spc="5" dirty="0">
                <a:latin typeface="Myriad Pro Cond"/>
                <a:cs typeface="Myriad Pro Cond"/>
              </a:rPr>
              <a:t>mm</a:t>
            </a:r>
            <a:r>
              <a:rPr lang="en-US" spc="-5" dirty="0">
                <a:latin typeface="Myriad Pro Cond"/>
                <a:cs typeface="Myriad Pro Cond"/>
              </a:rPr>
              <a:t>i</a:t>
            </a:r>
            <a:r>
              <a:rPr lang="en-US" dirty="0">
                <a:latin typeface="Myriad Pro Cond"/>
                <a:cs typeface="Myriad Pro Cond"/>
              </a:rPr>
              <a:t>t</a:t>
            </a:r>
            <a:r>
              <a:rPr lang="en-US" spc="-25" dirty="0">
                <a:latin typeface="Myriad Pro Cond"/>
                <a:cs typeface="Myriad Pro Cond"/>
              </a:rPr>
              <a:t>t</a:t>
            </a:r>
            <a:r>
              <a:rPr lang="en-US" dirty="0">
                <a:latin typeface="Myriad Pro Cond"/>
                <a:cs typeface="Myriad Pro Cond"/>
              </a:rPr>
              <a:t>ee</a:t>
            </a:r>
            <a:r>
              <a:rPr lang="en-US" spc="-35" dirty="0">
                <a:latin typeface="Myriad Pro Cond"/>
                <a:cs typeface="Myriad Pro Cond"/>
              </a:rPr>
              <a:t> </a:t>
            </a:r>
            <a:r>
              <a:rPr lang="en-US" dirty="0">
                <a:latin typeface="Myriad Pro Cond"/>
                <a:cs typeface="Myriad Pro Cond"/>
              </a:rPr>
              <a:t>9.6</a:t>
            </a:r>
            <a:r>
              <a:rPr lang="en-US" spc="5" dirty="0">
                <a:latin typeface="Myriad Pro Cond"/>
                <a:cs typeface="Myriad Pro Cond"/>
              </a:rPr>
              <a:t> </a:t>
            </a:r>
            <a:r>
              <a:rPr lang="en-US" dirty="0">
                <a:latin typeface="Myriad Pro Cond"/>
                <a:cs typeface="Myriad Pro Cond"/>
              </a:rPr>
              <a:t>–</a:t>
            </a:r>
            <a:r>
              <a:rPr lang="en-US" spc="-10" dirty="0">
                <a:latin typeface="Myriad Pro Cond"/>
                <a:cs typeface="Myriad Pro Cond"/>
              </a:rPr>
              <a:t> H</a:t>
            </a:r>
            <a:r>
              <a:rPr lang="en-US" dirty="0">
                <a:latin typeface="Myriad Pro Cond"/>
                <a:cs typeface="Myriad Pro Cond"/>
              </a:rPr>
              <a:t>e</a:t>
            </a:r>
            <a:r>
              <a:rPr lang="en-US" spc="-5" dirty="0">
                <a:latin typeface="Myriad Pro Cond"/>
                <a:cs typeface="Myriad Pro Cond"/>
              </a:rPr>
              <a:t>a</a:t>
            </a:r>
            <a:r>
              <a:rPr lang="en-US" dirty="0">
                <a:latin typeface="Myriad Pro Cond"/>
                <a:cs typeface="Myriad Pro Cond"/>
              </a:rPr>
              <a:t>lth</a:t>
            </a:r>
            <a:r>
              <a:rPr lang="en-US" spc="-5" dirty="0">
                <a:latin typeface="Myriad Pro Cond"/>
                <a:cs typeface="Myriad Pro Cond"/>
              </a:rPr>
              <a:t> </a:t>
            </a:r>
            <a:r>
              <a:rPr lang="en-US" spc="-35" dirty="0">
                <a:latin typeface="Myriad Pro Cond"/>
                <a:cs typeface="Myriad Pro Cond"/>
              </a:rPr>
              <a:t>C</a:t>
            </a:r>
            <a:r>
              <a:rPr lang="en-US" spc="-5" dirty="0">
                <a:latin typeface="Myriad Pro Cond"/>
                <a:cs typeface="Myriad Pro Cond"/>
              </a:rPr>
              <a:t>a</a:t>
            </a:r>
            <a:r>
              <a:rPr lang="en-US" spc="-55" dirty="0">
                <a:latin typeface="Myriad Pro Cond"/>
                <a:cs typeface="Myriad Pro Cond"/>
              </a:rPr>
              <a:t>r</a:t>
            </a:r>
            <a:r>
              <a:rPr lang="en-US" dirty="0">
                <a:latin typeface="Myriad Pro Cond"/>
                <a:cs typeface="Myriad Pro Cond"/>
              </a:rPr>
              <a:t>e</a:t>
            </a:r>
            <a:r>
              <a:rPr lang="en-US" spc="-20" dirty="0">
                <a:latin typeface="Myriad Pro Cond"/>
                <a:cs typeface="Myriad Pro Cond"/>
              </a:rPr>
              <a:t> </a:t>
            </a:r>
            <a:r>
              <a:rPr lang="en-US" spc="-125" dirty="0">
                <a:latin typeface="Myriad Pro Cond"/>
                <a:cs typeface="Myriad Pro Cond"/>
              </a:rPr>
              <a:t>F</a:t>
            </a:r>
            <a:r>
              <a:rPr lang="en-US" spc="-5" dirty="0">
                <a:latin typeface="Myriad Pro Cond"/>
                <a:cs typeface="Myriad Pro Cond"/>
              </a:rPr>
              <a:t>a</a:t>
            </a:r>
            <a:r>
              <a:rPr lang="en-US" dirty="0">
                <a:latin typeface="Myriad Pro Cond"/>
                <a:cs typeface="Myriad Pro Cond"/>
              </a:rPr>
              <a:t>c</a:t>
            </a:r>
            <a:r>
              <a:rPr lang="en-US" spc="-5" dirty="0">
                <a:latin typeface="Myriad Pro Cond"/>
                <a:cs typeface="Myriad Pro Cond"/>
              </a:rPr>
              <a:t>i</a:t>
            </a:r>
            <a:r>
              <a:rPr lang="en-US" dirty="0">
                <a:latin typeface="Myriad Pro Cond"/>
                <a:cs typeface="Myriad Pro Cond"/>
              </a:rPr>
              <a:t>l</a:t>
            </a:r>
            <a:r>
              <a:rPr lang="en-US" spc="-5" dirty="0">
                <a:latin typeface="Myriad Pro Cond"/>
                <a:cs typeface="Myriad Pro Cond"/>
              </a:rPr>
              <a:t>i</a:t>
            </a:r>
            <a:r>
              <a:rPr lang="en-US" dirty="0">
                <a:latin typeface="Myriad Pro Cond"/>
                <a:cs typeface="Myriad Pro Cond"/>
              </a:rPr>
              <a:t>t</a:t>
            </a:r>
            <a:r>
              <a:rPr lang="en-US" spc="-5" dirty="0">
                <a:latin typeface="Myriad Pro Cond"/>
                <a:cs typeface="Myriad Pro Cond"/>
              </a:rPr>
              <a:t>i</a:t>
            </a:r>
            <a:r>
              <a:rPr lang="en-US" dirty="0">
                <a:latin typeface="Myriad Pro Cond"/>
                <a:cs typeface="Myriad Pro Cond"/>
              </a:rPr>
              <a:t>es</a:t>
            </a:r>
            <a:r>
              <a:rPr lang="en-US" spc="-25" dirty="0">
                <a:latin typeface="Myriad Pro Cond"/>
                <a:cs typeface="Myriad Pro Cond"/>
              </a:rPr>
              <a:t> </a:t>
            </a:r>
          </a:p>
          <a:p>
            <a:pPr marL="354913" marR="126981" indent="-342214">
              <a:buFont typeface="Arial"/>
              <a:buChar char="•"/>
              <a:tabLst>
                <a:tab pos="355548" algn="l"/>
              </a:tabLst>
            </a:pPr>
            <a:r>
              <a:rPr lang="en-US" spc="-20" dirty="0">
                <a:latin typeface="Myriad Pro Cond"/>
                <a:cs typeface="Myriad Pro Cond"/>
              </a:rPr>
              <a:t>c</a:t>
            </a:r>
            <a:r>
              <a:rPr lang="en-US" spc="-5" dirty="0">
                <a:latin typeface="Myriad Pro Cond"/>
                <a:cs typeface="Myriad Pro Cond"/>
              </a:rPr>
              <a:t>o</a:t>
            </a:r>
            <a:r>
              <a:rPr lang="en-US" spc="-30" dirty="0">
                <a:latin typeface="Myriad Pro Cond"/>
                <a:cs typeface="Myriad Pro Cond"/>
              </a:rPr>
              <a:t>n</a:t>
            </a:r>
            <a:r>
              <a:rPr lang="en-US" dirty="0">
                <a:latin typeface="Myriad Pro Cond"/>
                <a:cs typeface="Myriad Pro Cond"/>
              </a:rPr>
              <a:t>t</a:t>
            </a:r>
            <a:r>
              <a:rPr lang="en-US" spc="-5" dirty="0">
                <a:latin typeface="Myriad Pro Cond"/>
                <a:cs typeface="Myriad Pro Cond"/>
              </a:rPr>
              <a:t>inuou</a:t>
            </a:r>
            <a:r>
              <a:rPr lang="en-US" dirty="0">
                <a:latin typeface="Myriad Pro Cond"/>
                <a:cs typeface="Myriad Pro Cond"/>
              </a:rPr>
              <a:t>s maintenance = continuous </a:t>
            </a:r>
            <a:r>
              <a:rPr lang="en-US" spc="-5" dirty="0">
                <a:latin typeface="Myriad Pro Cond"/>
                <a:cs typeface="Myriad Pro Cond"/>
              </a:rPr>
              <a:t>i</a:t>
            </a:r>
            <a:r>
              <a:rPr lang="en-US" spc="5" dirty="0">
                <a:latin typeface="Myriad Pro Cond"/>
                <a:cs typeface="Myriad Pro Cond"/>
              </a:rPr>
              <a:t>mp</a:t>
            </a:r>
            <a:r>
              <a:rPr lang="en-US" spc="-55" dirty="0">
                <a:latin typeface="Myriad Pro Cond"/>
                <a:cs typeface="Myriad Pro Cond"/>
              </a:rPr>
              <a:t>r</a:t>
            </a:r>
            <a:r>
              <a:rPr lang="en-US" spc="-30" dirty="0">
                <a:latin typeface="Myriad Pro Cond"/>
                <a:cs typeface="Myriad Pro Cond"/>
              </a:rPr>
              <a:t>o</a:t>
            </a:r>
            <a:r>
              <a:rPr lang="en-US" spc="-35" dirty="0">
                <a:latin typeface="Myriad Pro Cond"/>
                <a:cs typeface="Myriad Pro Cond"/>
              </a:rPr>
              <a:t>v</a:t>
            </a:r>
            <a:r>
              <a:rPr lang="en-US" dirty="0">
                <a:latin typeface="Myriad Pro Cond"/>
                <a:cs typeface="Myriad Pro Cond"/>
              </a:rPr>
              <a:t>e</a:t>
            </a:r>
            <a:r>
              <a:rPr lang="en-US" spc="5" dirty="0">
                <a:latin typeface="Myriad Pro Cond"/>
                <a:cs typeface="Myriad Pro Cond"/>
              </a:rPr>
              <a:t>m</a:t>
            </a:r>
            <a:r>
              <a:rPr lang="en-US" dirty="0">
                <a:latin typeface="Myriad Pro Cond"/>
                <a:cs typeface="Myriad Pro Cond"/>
              </a:rPr>
              <a:t>e</a:t>
            </a:r>
            <a:r>
              <a:rPr lang="en-US" spc="-30" dirty="0">
                <a:latin typeface="Myriad Pro Cond"/>
                <a:cs typeface="Myriad Pro Cond"/>
              </a:rPr>
              <a:t>n</a:t>
            </a:r>
            <a:r>
              <a:rPr lang="en-US" dirty="0">
                <a:latin typeface="Myriad Pro Cond"/>
                <a:cs typeface="Myriad Pro Cond"/>
              </a:rPr>
              <a:t>t</a:t>
            </a:r>
          </a:p>
          <a:p>
            <a:pPr marL="355548" marR="5079" indent="-342850">
              <a:buFont typeface="Arial"/>
              <a:buChar char="•"/>
              <a:tabLst>
                <a:tab pos="356183" algn="l"/>
              </a:tabLst>
            </a:pPr>
            <a:r>
              <a:rPr lang="en-US" spc="-80" dirty="0">
                <a:latin typeface="Myriad Pro Cond"/>
                <a:cs typeface="Myriad Pro Cond"/>
              </a:rPr>
              <a:t>W</a:t>
            </a:r>
            <a:r>
              <a:rPr lang="en-US" spc="-5" dirty="0">
                <a:latin typeface="Myriad Pro Cond"/>
                <a:cs typeface="Myriad Pro Cond"/>
              </a:rPr>
              <a:t>ri</a:t>
            </a:r>
            <a:r>
              <a:rPr lang="en-US" dirty="0">
                <a:latin typeface="Myriad Pro Cond"/>
                <a:cs typeface="Myriad Pro Cond"/>
              </a:rPr>
              <a:t>t</a:t>
            </a:r>
            <a:r>
              <a:rPr lang="en-US" spc="-25" dirty="0">
                <a:latin typeface="Myriad Pro Cond"/>
                <a:cs typeface="Myriad Pro Cond"/>
              </a:rPr>
              <a:t>t</a:t>
            </a:r>
            <a:r>
              <a:rPr lang="en-US" dirty="0">
                <a:latin typeface="Myriad Pro Cond"/>
                <a:cs typeface="Myriad Pro Cond"/>
              </a:rPr>
              <a:t>en</a:t>
            </a:r>
            <a:r>
              <a:rPr lang="en-US" spc="-25" dirty="0">
                <a:latin typeface="Myriad Pro Cond"/>
                <a:cs typeface="Myriad Pro Cond"/>
              </a:rPr>
              <a:t> </a:t>
            </a:r>
            <a:r>
              <a:rPr lang="en-US" spc="-5" dirty="0">
                <a:latin typeface="Myriad Pro Cond"/>
                <a:cs typeface="Myriad Pro Cond"/>
              </a:rPr>
              <a:t>s</a:t>
            </a:r>
            <a:r>
              <a:rPr lang="en-US" dirty="0">
                <a:latin typeface="Myriad Pro Cond"/>
                <a:cs typeface="Myriad Pro Cond"/>
              </a:rPr>
              <a:t>o</a:t>
            </a:r>
            <a:r>
              <a:rPr lang="en-US" spc="-5" dirty="0">
                <a:latin typeface="Myriad Pro Cond"/>
                <a:cs typeface="Myriad Pro Cond"/>
              </a:rPr>
              <a:t> easi</a:t>
            </a:r>
            <a:r>
              <a:rPr lang="en-US" dirty="0">
                <a:latin typeface="Myriad Pro Cond"/>
                <a:cs typeface="Myriad Pro Cond"/>
              </a:rPr>
              <a:t>ly</a:t>
            </a:r>
            <a:r>
              <a:rPr lang="en-US" spc="-5" dirty="0">
                <a:latin typeface="Myriad Pro Cond"/>
                <a:cs typeface="Myriad Pro Cond"/>
              </a:rPr>
              <a:t> i</a:t>
            </a:r>
            <a:r>
              <a:rPr lang="en-US" spc="-30" dirty="0">
                <a:latin typeface="Myriad Pro Cond"/>
                <a:cs typeface="Myriad Pro Cond"/>
              </a:rPr>
              <a:t>n</a:t>
            </a:r>
            <a:r>
              <a:rPr lang="en-US" spc="-35" dirty="0">
                <a:latin typeface="Myriad Pro Cond"/>
                <a:cs typeface="Myriad Pro Cond"/>
              </a:rPr>
              <a:t>v</a:t>
            </a:r>
            <a:r>
              <a:rPr lang="en-US" spc="-5" dirty="0">
                <a:latin typeface="Myriad Pro Cond"/>
                <a:cs typeface="Myriad Pro Cond"/>
              </a:rPr>
              <a:t>o</a:t>
            </a:r>
            <a:r>
              <a:rPr lang="en-US" spc="-45" dirty="0">
                <a:latin typeface="Myriad Pro Cond"/>
                <a:cs typeface="Myriad Pro Cond"/>
              </a:rPr>
              <a:t>k</a:t>
            </a:r>
            <a:r>
              <a:rPr lang="en-US" dirty="0">
                <a:latin typeface="Myriad Pro Cond"/>
                <a:cs typeface="Myriad Pro Cond"/>
              </a:rPr>
              <a:t>ed</a:t>
            </a:r>
            <a:r>
              <a:rPr lang="en-US" spc="-20" dirty="0">
                <a:latin typeface="Myriad Pro Cond"/>
                <a:cs typeface="Myriad Pro Cond"/>
              </a:rPr>
              <a:t> b</a:t>
            </a:r>
            <a:r>
              <a:rPr lang="en-US" dirty="0">
                <a:latin typeface="Myriad Pro Cond"/>
                <a:cs typeface="Myriad Pro Cond"/>
              </a:rPr>
              <a:t>y</a:t>
            </a:r>
            <a:r>
              <a:rPr lang="en-US" spc="-5" dirty="0">
                <a:latin typeface="Myriad Pro Cond"/>
                <a:cs typeface="Myriad Pro Cond"/>
              </a:rPr>
              <a:t> A</a:t>
            </a:r>
            <a:r>
              <a:rPr lang="en-US" dirty="0">
                <a:latin typeface="Myriad Pro Cond"/>
                <a:cs typeface="Myriad Pro Cond"/>
              </a:rPr>
              <a:t>HJ</a:t>
            </a:r>
            <a:r>
              <a:rPr lang="en-US" spc="-235" dirty="0">
                <a:latin typeface="Myriad Pro Cond"/>
                <a:cs typeface="Myriad Pro Cond"/>
              </a:rPr>
              <a:t>’</a:t>
            </a:r>
            <a:r>
              <a:rPr lang="en-US" dirty="0">
                <a:latin typeface="Myriad Pro Cond"/>
                <a:cs typeface="Myriad Pro Cond"/>
              </a:rPr>
              <a:t>s</a:t>
            </a:r>
          </a:p>
          <a:p>
            <a:endParaRPr lang="en-US" dirty="0"/>
          </a:p>
        </p:txBody>
      </p:sp>
    </p:spTree>
    <p:extLst>
      <p:ext uri="{BB962C8B-B14F-4D97-AF65-F5344CB8AC3E}">
        <p14:creationId xmlns:p14="http://schemas.microsoft.com/office/powerpoint/2010/main" val="179450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647" tIns="33823" rIns="67647" bIns="33823">
            <a:normAutofit fontScale="25000" lnSpcReduction="20000"/>
          </a:bodyPr>
          <a:lstStyle/>
          <a:p>
            <a:endParaRPr/>
          </a:p>
        </p:txBody>
      </p:sp>
    </p:spTree>
    <p:extLst>
      <p:ext uri="{BB962C8B-B14F-4D97-AF65-F5344CB8AC3E}">
        <p14:creationId xmlns:p14="http://schemas.microsoft.com/office/powerpoint/2010/main" val="45769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647" tIns="33823" rIns="67647" bIns="33823">
            <a:normAutofit fontScale="25000" lnSpcReduction="20000"/>
          </a:bodyPr>
          <a:lstStyle/>
          <a:p>
            <a:endParaRPr/>
          </a:p>
        </p:txBody>
      </p:sp>
    </p:spTree>
    <p:extLst>
      <p:ext uri="{BB962C8B-B14F-4D97-AF65-F5344CB8AC3E}">
        <p14:creationId xmlns:p14="http://schemas.microsoft.com/office/powerpoint/2010/main" val="185238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647" tIns="33823" rIns="67647" bIns="33823">
            <a:normAutofit fontScale="25000" lnSpcReduction="20000"/>
          </a:bodyPr>
          <a:lstStyle/>
          <a:p>
            <a:endParaRPr/>
          </a:p>
        </p:txBody>
      </p:sp>
    </p:spTree>
    <p:extLst>
      <p:ext uri="{BB962C8B-B14F-4D97-AF65-F5344CB8AC3E}">
        <p14:creationId xmlns:p14="http://schemas.microsoft.com/office/powerpoint/2010/main" val="208864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7647" tIns="33823" rIns="67647" bIns="33823">
            <a:normAutofit fontScale="25000" lnSpcReduction="20000"/>
          </a:bodyPr>
          <a:lstStyle/>
          <a:p>
            <a:endParaRPr/>
          </a:p>
        </p:txBody>
      </p:sp>
    </p:spTree>
    <p:extLst>
      <p:ext uri="{BB962C8B-B14F-4D97-AF65-F5344CB8AC3E}">
        <p14:creationId xmlns:p14="http://schemas.microsoft.com/office/powerpoint/2010/main" val="2703033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83581" y="3200400"/>
            <a:ext cx="5610724" cy="2743200"/>
          </a:xfrm>
          <a:prstGeom prst="rect">
            <a:avLst/>
          </a:prstGeom>
        </p:spPr>
        <p:txBody>
          <a:bodyPr anchor="t"/>
          <a:lstStyle>
            <a:lvl1pPr algn="ct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003634" y="6202154"/>
            <a:ext cx="5610724" cy="1985962"/>
          </a:xfrm>
          <a:prstGeom prst="rect">
            <a:avLst/>
          </a:prstGeom>
        </p:spPr>
        <p:txBody>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160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6475" y="438150"/>
            <a:ext cx="12617450" cy="15906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06475" y="2190750"/>
            <a:ext cx="12617450" cy="5221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06475" y="7627938"/>
            <a:ext cx="3290888" cy="438150"/>
          </a:xfrm>
          <a:prstGeom prst="rect">
            <a:avLst/>
          </a:prstGeom>
        </p:spPr>
        <p:txBody>
          <a:bodyPr/>
          <a:lstStyle/>
          <a:p>
            <a:endParaRPr lang="en-US"/>
          </a:p>
        </p:txBody>
      </p:sp>
      <p:sp>
        <p:nvSpPr>
          <p:cNvPr id="5" name="Footer Placeholder 4"/>
          <p:cNvSpPr>
            <a:spLocks noGrp="1"/>
          </p:cNvSpPr>
          <p:nvPr>
            <p:ph type="ftr" sz="quarter" idx="11"/>
          </p:nvPr>
        </p:nvSpPr>
        <p:spPr>
          <a:xfrm>
            <a:off x="4846638" y="7627938"/>
            <a:ext cx="4937125"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120464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563" y="438150"/>
            <a:ext cx="3154362" cy="6973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06475" y="438150"/>
            <a:ext cx="9310688" cy="6973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06475" y="7627938"/>
            <a:ext cx="3290888" cy="438150"/>
          </a:xfrm>
          <a:prstGeom prst="rect">
            <a:avLst/>
          </a:prstGeom>
        </p:spPr>
        <p:txBody>
          <a:bodyPr/>
          <a:lstStyle/>
          <a:p>
            <a:endParaRPr lang="en-US"/>
          </a:p>
        </p:txBody>
      </p:sp>
      <p:sp>
        <p:nvSpPr>
          <p:cNvPr id="5" name="Footer Placeholder 4"/>
          <p:cNvSpPr>
            <a:spLocks noGrp="1"/>
          </p:cNvSpPr>
          <p:nvPr>
            <p:ph type="ftr" sz="quarter" idx="11"/>
          </p:nvPr>
        </p:nvSpPr>
        <p:spPr>
          <a:xfrm>
            <a:off x="4846638" y="7627938"/>
            <a:ext cx="4937125"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149154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solidFill>
                  <a:schemeClr val="bg1"/>
                </a:solidFill>
                <a:latin typeface="Arial" panose="020B0604020202020204" pitchFamily="34" charset="0"/>
                <a:cs typeface="Arial" panose="020B06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Title 3"/>
          <p:cNvSpPr>
            <a:spLocks noGrp="1"/>
          </p:cNvSpPr>
          <p:nvPr>
            <p:ph type="title"/>
          </p:nvPr>
        </p:nvSpPr>
        <p:spPr>
          <a:xfrm>
            <a:off x="1005840" y="438150"/>
            <a:ext cx="12618720" cy="1590676"/>
          </a:xfrm>
          <a:prstGeom prst="rect">
            <a:avLst/>
          </a:prstGeom>
        </p:spPr>
        <p:txBody>
          <a:body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13917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49289" y="2051686"/>
            <a:ext cx="7867650" cy="5023484"/>
          </a:xfrm>
          <a:prstGeom prst="rect">
            <a:avLst/>
          </a:prstGeom>
        </p:spPr>
        <p:txBody>
          <a:bodyPr anchor="t">
            <a:normAutofit/>
          </a:bodyPr>
          <a:lstStyle>
            <a:lvl1pPr>
              <a:defRPr sz="576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381650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49289" y="2051686"/>
            <a:ext cx="7867650" cy="5023484"/>
          </a:xfrm>
          <a:prstGeom prst="rect">
            <a:avLst/>
          </a:prstGeom>
        </p:spPr>
        <p:txBody>
          <a:bodyPr anchor="t">
            <a:normAutofit/>
          </a:bodyPr>
          <a:lstStyle>
            <a:lvl1pPr>
              <a:defRPr sz="576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272699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6475" y="438150"/>
            <a:ext cx="12617450" cy="1590675"/>
          </a:xfrm>
          <a:prstGeom prst="rect">
            <a:avLst/>
          </a:prstGeom>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a:xfrm>
            <a:off x="1006475" y="2190750"/>
            <a:ext cx="12617450" cy="5221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06475" y="7627938"/>
            <a:ext cx="3290888" cy="438150"/>
          </a:xfrm>
          <a:prstGeom prst="rect">
            <a:avLst/>
          </a:prstGeom>
        </p:spPr>
        <p:txBody>
          <a:bodyPr/>
          <a:lstStyle/>
          <a:p>
            <a:endParaRPr lang="en-US"/>
          </a:p>
        </p:txBody>
      </p:sp>
      <p:sp>
        <p:nvSpPr>
          <p:cNvPr id="5" name="Footer Placeholder 4"/>
          <p:cNvSpPr>
            <a:spLocks noGrp="1"/>
          </p:cNvSpPr>
          <p:nvPr>
            <p:ph type="ftr" sz="quarter" idx="11"/>
          </p:nvPr>
        </p:nvSpPr>
        <p:spPr>
          <a:xfrm>
            <a:off x="4846638" y="7627938"/>
            <a:ext cx="4937125"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spTree>
    <p:extLst>
      <p:ext uri="{BB962C8B-B14F-4D97-AF65-F5344CB8AC3E}">
        <p14:creationId xmlns:p14="http://schemas.microsoft.com/office/powerpoint/2010/main" val="392980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538" y="2051050"/>
            <a:ext cx="12619037" cy="3424238"/>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998538" y="5507038"/>
            <a:ext cx="12619037" cy="18002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06475" y="7627938"/>
            <a:ext cx="3290888" cy="438150"/>
          </a:xfrm>
          <a:prstGeom prst="rect">
            <a:avLst/>
          </a:prstGeom>
        </p:spPr>
        <p:txBody>
          <a:bodyPr/>
          <a:lstStyle/>
          <a:p>
            <a:endParaRPr lang="en-US"/>
          </a:p>
        </p:txBody>
      </p:sp>
      <p:sp>
        <p:nvSpPr>
          <p:cNvPr id="5" name="Footer Placeholder 4"/>
          <p:cNvSpPr>
            <a:spLocks noGrp="1"/>
          </p:cNvSpPr>
          <p:nvPr>
            <p:ph type="ftr" sz="quarter" idx="11"/>
          </p:nvPr>
        </p:nvSpPr>
        <p:spPr>
          <a:xfrm>
            <a:off x="4846638" y="7627938"/>
            <a:ext cx="4937125"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spTree>
    <p:extLst>
      <p:ext uri="{BB962C8B-B14F-4D97-AF65-F5344CB8AC3E}">
        <p14:creationId xmlns:p14="http://schemas.microsoft.com/office/powerpoint/2010/main" val="156552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6475" y="438150"/>
            <a:ext cx="12617450" cy="1590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06475" y="2190750"/>
            <a:ext cx="6232525" cy="5221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2190750"/>
            <a:ext cx="6232525" cy="5221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06475" y="7627938"/>
            <a:ext cx="3290888" cy="438150"/>
          </a:xfrm>
          <a:prstGeom prst="rect">
            <a:avLst/>
          </a:prstGeom>
        </p:spPr>
        <p:txBody>
          <a:bodyPr/>
          <a:lstStyle/>
          <a:p>
            <a:endParaRPr lang="en-US"/>
          </a:p>
        </p:txBody>
      </p:sp>
      <p:sp>
        <p:nvSpPr>
          <p:cNvPr id="6" name="Footer Placeholder 5"/>
          <p:cNvSpPr>
            <a:spLocks noGrp="1"/>
          </p:cNvSpPr>
          <p:nvPr>
            <p:ph type="ftr" sz="quarter" idx="11"/>
          </p:nvPr>
        </p:nvSpPr>
        <p:spPr>
          <a:xfrm>
            <a:off x="4846638" y="7627938"/>
            <a:ext cx="4937125"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11838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38150"/>
            <a:ext cx="12619037" cy="15906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08063" y="2017713"/>
            <a:ext cx="6189662" cy="989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8063" y="3006725"/>
            <a:ext cx="6189662" cy="4421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7275" y="2017713"/>
            <a:ext cx="6219825" cy="989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07275" y="3006725"/>
            <a:ext cx="6219825" cy="4421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06475" y="7627938"/>
            <a:ext cx="3290888" cy="438150"/>
          </a:xfrm>
          <a:prstGeom prst="rect">
            <a:avLst/>
          </a:prstGeom>
        </p:spPr>
        <p:txBody>
          <a:bodyPr/>
          <a:lstStyle/>
          <a:p>
            <a:endParaRPr lang="en-US"/>
          </a:p>
        </p:txBody>
      </p:sp>
      <p:sp>
        <p:nvSpPr>
          <p:cNvPr id="8" name="Footer Placeholder 7"/>
          <p:cNvSpPr>
            <a:spLocks noGrp="1"/>
          </p:cNvSpPr>
          <p:nvPr>
            <p:ph type="ftr" sz="quarter" idx="11"/>
          </p:nvPr>
        </p:nvSpPr>
        <p:spPr>
          <a:xfrm>
            <a:off x="4846638" y="7627938"/>
            <a:ext cx="4937125" cy="438150"/>
          </a:xfrm>
          <a:prstGeom prst="rect">
            <a:avLst/>
          </a:prstGeom>
        </p:spPr>
        <p:txBody>
          <a:bodyPr/>
          <a:lstStyle/>
          <a:p>
            <a:endParaRPr lang="en-US"/>
          </a:p>
        </p:txBody>
      </p:sp>
      <p:sp>
        <p:nvSpPr>
          <p:cNvPr id="9" name="Slide Number Placeholder 8"/>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151497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6475" y="438150"/>
            <a:ext cx="12617450" cy="15906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06475" y="7627938"/>
            <a:ext cx="3290888" cy="438150"/>
          </a:xfrm>
          <a:prstGeom prst="rect">
            <a:avLst/>
          </a:prstGeom>
        </p:spPr>
        <p:txBody>
          <a:bodyPr/>
          <a:lstStyle/>
          <a:p>
            <a:endParaRPr lang="en-US"/>
          </a:p>
        </p:txBody>
      </p:sp>
      <p:sp>
        <p:nvSpPr>
          <p:cNvPr id="4" name="Footer Placeholder 3"/>
          <p:cNvSpPr>
            <a:spLocks noGrp="1"/>
          </p:cNvSpPr>
          <p:nvPr>
            <p:ph type="ftr" sz="quarter" idx="11"/>
          </p:nvPr>
        </p:nvSpPr>
        <p:spPr>
          <a:xfrm>
            <a:off x="4846638" y="7627938"/>
            <a:ext cx="4937125" cy="438150"/>
          </a:xfrm>
          <a:prstGeom prst="rect">
            <a:avLst/>
          </a:prstGeom>
        </p:spPr>
        <p:txBody>
          <a:bodyPr/>
          <a:lstStyle/>
          <a:p>
            <a:endParaRPr lang="en-US"/>
          </a:p>
        </p:txBody>
      </p:sp>
      <p:sp>
        <p:nvSpPr>
          <p:cNvPr id="5" name="Slide Number Placeholder 4"/>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spTree>
    <p:extLst>
      <p:ext uri="{BB962C8B-B14F-4D97-AF65-F5344CB8AC3E}">
        <p14:creationId xmlns:p14="http://schemas.microsoft.com/office/powerpoint/2010/main" val="305483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6475" y="7627938"/>
            <a:ext cx="3290888" cy="438150"/>
          </a:xfrm>
          <a:prstGeom prst="rect">
            <a:avLst/>
          </a:prstGeom>
        </p:spPr>
        <p:txBody>
          <a:bodyPr/>
          <a:lstStyle/>
          <a:p>
            <a:endParaRPr lang="en-US"/>
          </a:p>
        </p:txBody>
      </p:sp>
      <p:sp>
        <p:nvSpPr>
          <p:cNvPr id="3" name="Footer Placeholder 2"/>
          <p:cNvSpPr>
            <a:spLocks noGrp="1"/>
          </p:cNvSpPr>
          <p:nvPr>
            <p:ph type="ftr" sz="quarter" idx="11"/>
          </p:nvPr>
        </p:nvSpPr>
        <p:spPr>
          <a:xfrm>
            <a:off x="4846638" y="7627938"/>
            <a:ext cx="4937125"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spTree>
    <p:extLst>
      <p:ext uri="{BB962C8B-B14F-4D97-AF65-F5344CB8AC3E}">
        <p14:creationId xmlns:p14="http://schemas.microsoft.com/office/powerpoint/2010/main" val="6956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549275"/>
            <a:ext cx="4718050" cy="19192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219825" y="1184275"/>
            <a:ext cx="7407275" cy="58483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8063" y="2468563"/>
            <a:ext cx="4718050" cy="4573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06475" y="7627938"/>
            <a:ext cx="3290888" cy="438150"/>
          </a:xfrm>
          <a:prstGeom prst="rect">
            <a:avLst/>
          </a:prstGeom>
        </p:spPr>
        <p:txBody>
          <a:bodyPr/>
          <a:lstStyle/>
          <a:p>
            <a:endParaRPr lang="en-US"/>
          </a:p>
        </p:txBody>
      </p:sp>
      <p:sp>
        <p:nvSpPr>
          <p:cNvPr id="6" name="Footer Placeholder 5"/>
          <p:cNvSpPr>
            <a:spLocks noGrp="1"/>
          </p:cNvSpPr>
          <p:nvPr>
            <p:ph type="ftr" sz="quarter" idx="11"/>
          </p:nvPr>
        </p:nvSpPr>
        <p:spPr>
          <a:xfrm>
            <a:off x="4846638" y="7627938"/>
            <a:ext cx="4937125"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110669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549275"/>
            <a:ext cx="4718050" cy="19192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219825" y="1184275"/>
            <a:ext cx="7407275" cy="58483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8063" y="2468563"/>
            <a:ext cx="4718050" cy="4573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06475" y="7627938"/>
            <a:ext cx="3290888" cy="438150"/>
          </a:xfrm>
          <a:prstGeom prst="rect">
            <a:avLst/>
          </a:prstGeom>
        </p:spPr>
        <p:txBody>
          <a:bodyPr/>
          <a:lstStyle/>
          <a:p>
            <a:endParaRPr lang="en-US"/>
          </a:p>
        </p:txBody>
      </p:sp>
      <p:sp>
        <p:nvSpPr>
          <p:cNvPr id="6" name="Footer Placeholder 5"/>
          <p:cNvSpPr>
            <a:spLocks noGrp="1"/>
          </p:cNvSpPr>
          <p:nvPr>
            <p:ph type="ftr" sz="quarter" idx="11"/>
          </p:nvPr>
        </p:nvSpPr>
        <p:spPr>
          <a:xfrm>
            <a:off x="4846638" y="7627938"/>
            <a:ext cx="4937125"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333038" y="7627938"/>
            <a:ext cx="3290887" cy="438150"/>
          </a:xfrm>
          <a:prstGeom prst="rect">
            <a:avLst/>
          </a:prstGeom>
        </p:spPr>
        <p:txBody>
          <a:bodyPr/>
          <a:lstStyle/>
          <a:p>
            <a:fld id="{DD752E86-98DF-48FB-B367-D8A36C8572C0}" type="slidenum">
              <a:rPr lang="en-US" smtClean="0"/>
              <a:t>‹#›</a:t>
            </a:fld>
            <a:endParaRPr lang="en-US"/>
          </a:p>
        </p:txBody>
      </p:sp>
      <p:sp>
        <p:nvSpPr>
          <p:cNvPr id="9" name="Rectangle 8"/>
          <p:cNvSpPr/>
          <p:nvPr userDrawn="1"/>
        </p:nvSpPr>
        <p:spPr>
          <a:xfrm>
            <a:off x="0" y="5562600"/>
            <a:ext cx="14630400" cy="2667000"/>
          </a:xfrm>
          <a:prstGeom prst="rect">
            <a:avLst/>
          </a:prstGeom>
          <a:gradFill flip="none" rotWithShape="1">
            <a:gsLst>
              <a:gs pos="0">
                <a:srgbClr val="00B0F0"/>
              </a:gs>
              <a:gs pos="100000">
                <a:schemeClr val="bg1">
                  <a:lumMod val="65000"/>
                </a:schemeClr>
              </a:gs>
            </a:gsLst>
            <a:lin ang="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280896"/>
            <a:ext cx="2606040" cy="723900"/>
          </a:xfrm>
          <a:prstGeom prst="rect">
            <a:avLst/>
          </a:prstGeom>
        </p:spPr>
      </p:pic>
    </p:spTree>
    <p:extLst>
      <p:ext uri="{BB962C8B-B14F-4D97-AF65-F5344CB8AC3E}">
        <p14:creationId xmlns:p14="http://schemas.microsoft.com/office/powerpoint/2010/main" val="35042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F15C6CE0-FDE0-46F8-81A4-C4E222F49BB5}" type="slidenum">
              <a:rPr lang="en-US" smtClean="0"/>
              <a:t>‹#›</a:t>
            </a:fld>
            <a:endParaRPr lang="en-US"/>
          </a:p>
        </p:txBody>
      </p:sp>
      <p:sp>
        <p:nvSpPr>
          <p:cNvPr id="2" name="Footer Placeholder 1">
            <a:extLst>
              <a:ext uri="{FF2B5EF4-FFF2-40B4-BE49-F238E27FC236}">
                <a16:creationId xmlns:a16="http://schemas.microsoft.com/office/drawing/2014/main" id="{492FB81F-C440-1299-19FA-98AFB606228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213497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667" r:id="rId12"/>
    <p:sldLayoutId id="2147483673" r:id="rId13"/>
    <p:sldLayoutId id="214748368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D1DB-330B-4B99-064C-99D57873606D}"/>
              </a:ext>
            </a:extLst>
          </p:cNvPr>
          <p:cNvSpPr>
            <a:spLocks noGrp="1"/>
          </p:cNvSpPr>
          <p:nvPr>
            <p:ph type="title"/>
          </p:nvPr>
        </p:nvSpPr>
        <p:spPr>
          <a:xfrm>
            <a:off x="625475" y="438150"/>
            <a:ext cx="12617450" cy="1590675"/>
          </a:xfrm>
        </p:spPr>
        <p:txBody>
          <a:bodyPr/>
          <a:lstStyle/>
          <a:p>
            <a:endParaRPr lang="en-US" dirty="0"/>
          </a:p>
        </p:txBody>
      </p:sp>
      <p:sp>
        <p:nvSpPr>
          <p:cNvPr id="3" name="Content Placeholder 2">
            <a:extLst>
              <a:ext uri="{FF2B5EF4-FFF2-40B4-BE49-F238E27FC236}">
                <a16:creationId xmlns:a16="http://schemas.microsoft.com/office/drawing/2014/main" id="{E62F6B0B-30D3-23DE-086D-5289A18E4F24}"/>
              </a:ext>
            </a:extLst>
          </p:cNvPr>
          <p:cNvSpPr>
            <a:spLocks noGrp="1"/>
          </p:cNvSpPr>
          <p:nvPr>
            <p:ph idx="1"/>
          </p:nvPr>
        </p:nvSpPr>
        <p:spPr>
          <a:xfrm>
            <a:off x="1006475" y="2764863"/>
            <a:ext cx="12617450" cy="4745038"/>
          </a:xfrm>
        </p:spPr>
        <p:txBody>
          <a:bodyPr/>
          <a:lstStyle/>
          <a:p>
            <a:pPr marL="0" indent="0">
              <a:buNone/>
            </a:pPr>
            <a:r>
              <a:rPr lang="en-US" sz="3600" dirty="0">
                <a:latin typeface="Arial" panose="020B0604020202020204" pitchFamily="34" charset="0"/>
                <a:cs typeface="Arial" panose="020B0604020202020204" pitchFamily="34" charset="0"/>
              </a:rPr>
              <a:t>2024 HESNI Annual Conference</a:t>
            </a:r>
          </a:p>
          <a:p>
            <a:pPr marL="0" indent="0">
              <a:buNone/>
            </a:pPr>
            <a:r>
              <a:rPr lang="en-US" sz="3600" dirty="0">
                <a:latin typeface="Arial" panose="020B0604020202020204" pitchFamily="34" charset="0"/>
                <a:cs typeface="Arial" panose="020B0604020202020204" pitchFamily="34" charset="0"/>
              </a:rPr>
              <a:t>Thursday May 2, 2024 </a:t>
            </a:r>
          </a:p>
          <a:p>
            <a:pPr marL="0" indent="0">
              <a:buNone/>
            </a:pPr>
            <a:endParaRPr lang="en-US" dirty="0"/>
          </a:p>
          <a:p>
            <a:pPr marL="0" indent="0">
              <a:buNone/>
            </a:pPr>
            <a:endParaRPr lang="en-US" dirty="0"/>
          </a:p>
        </p:txBody>
      </p:sp>
      <p:pic>
        <p:nvPicPr>
          <p:cNvPr id="1026" name="Picture 2" descr="HESNI">
            <a:extLst>
              <a:ext uri="{FF2B5EF4-FFF2-40B4-BE49-F238E27FC236}">
                <a16:creationId xmlns:a16="http://schemas.microsoft.com/office/drawing/2014/main" id="{3B6E77F5-7CB4-3FE6-0AD1-24BF8F4C8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438150"/>
            <a:ext cx="7299325" cy="2082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766137E-CC09-A36E-FBDD-BFB2E835A1F6}"/>
              </a:ext>
            </a:extLst>
          </p:cNvPr>
          <p:cNvGraphicFramePr>
            <a:graphicFrameLocks noGrp="1"/>
          </p:cNvGraphicFramePr>
          <p:nvPr>
            <p:extLst>
              <p:ext uri="{D42A27DB-BD31-4B8C-83A1-F6EECF244321}">
                <p14:modId xmlns:p14="http://schemas.microsoft.com/office/powerpoint/2010/main" val="954838358"/>
              </p:ext>
            </p:extLst>
          </p:nvPr>
        </p:nvGraphicFramePr>
        <p:xfrm>
          <a:off x="625476" y="4120243"/>
          <a:ext cx="12617449" cy="2034278"/>
        </p:xfrm>
        <a:graphic>
          <a:graphicData uri="http://schemas.openxmlformats.org/drawingml/2006/table">
            <a:tbl>
              <a:tblPr/>
              <a:tblGrid>
                <a:gridCol w="12617449">
                  <a:extLst>
                    <a:ext uri="{9D8B030D-6E8A-4147-A177-3AD203B41FA5}">
                      <a16:colId xmlns:a16="http://schemas.microsoft.com/office/drawing/2014/main" val="4121059391"/>
                    </a:ext>
                  </a:extLst>
                </a:gridCol>
              </a:tblGrid>
              <a:tr h="116477">
                <a:tc>
                  <a:txBody>
                    <a:bodyPr/>
                    <a:lstStyle/>
                    <a:p>
                      <a:endParaRPr lang="en-US" sz="200"/>
                    </a:p>
                  </a:txBody>
                  <a:tcPr marL="0" marR="0" marT="0" marB="0">
                    <a:lnL>
                      <a:noFill/>
                    </a:lnL>
                    <a:lnR>
                      <a:noFill/>
                    </a:lnR>
                    <a:lnT>
                      <a:noFill/>
                    </a:lnT>
                    <a:lnB>
                      <a:noFill/>
                    </a:lnB>
                  </a:tcPr>
                </a:tc>
                <a:extLst>
                  <a:ext uri="{0D108BD9-81ED-4DB2-BD59-A6C34878D82A}">
                    <a16:rowId xmlns:a16="http://schemas.microsoft.com/office/drawing/2014/main" val="3882078557"/>
                  </a:ext>
                </a:extLst>
              </a:tr>
              <a:tr h="808935">
                <a:tc>
                  <a:txBody>
                    <a:bodyPr/>
                    <a:lstStyle/>
                    <a:p>
                      <a:endParaRPr lang="en-US" sz="800" dirty="0"/>
                    </a:p>
                  </a:txBody>
                  <a:tcPr marL="16219" marR="16219" marT="25488" marB="0">
                    <a:lnL w="19050" cap="flat" cmpd="sng" algn="ctr">
                      <a:solidFill>
                        <a:srgbClr val="EDEDE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80166232"/>
                  </a:ext>
                </a:extLst>
              </a:tr>
              <a:tr h="808935">
                <a:tc>
                  <a:txBody>
                    <a:bodyPr/>
                    <a:lstStyle/>
                    <a:p>
                      <a:pPr algn="ctr" fontAlgn="t"/>
                      <a:r>
                        <a:rPr lang="en-US" sz="3600" b="1" dirty="0">
                          <a:solidFill>
                            <a:srgbClr val="BD6C6C"/>
                          </a:solidFill>
                          <a:effectLst/>
                          <a:latin typeface="Arial" panose="020B0604020202020204" pitchFamily="34" charset="0"/>
                        </a:rPr>
                        <a:t>ASHRAE/ASHE Guideline 43P Is On The Way– </a:t>
                      </a:r>
                    </a:p>
                    <a:p>
                      <a:pPr algn="ctr" fontAlgn="t"/>
                      <a:r>
                        <a:rPr lang="en-US" sz="3600" b="1" dirty="0">
                          <a:solidFill>
                            <a:srgbClr val="BD6C6C"/>
                          </a:solidFill>
                          <a:effectLst/>
                          <a:latin typeface="Arial" panose="020B0604020202020204" pitchFamily="34" charset="0"/>
                        </a:rPr>
                        <a:t>Wanna’ Know What’s Coming?</a:t>
                      </a:r>
                      <a:endParaRPr lang="en-US" sz="3600" dirty="0">
                        <a:solidFill>
                          <a:srgbClr val="001220"/>
                        </a:solidFill>
                        <a:effectLst/>
                        <a:latin typeface="Arial" panose="020B0604020202020204" pitchFamily="34" charset="0"/>
                      </a:endParaRPr>
                    </a:p>
                  </a:txBody>
                  <a:tcPr marL="5793" marR="5793" marT="5793" marB="5793">
                    <a:lnL w="19050" cap="flat" cmpd="sng" algn="ctr">
                      <a:solidFill>
                        <a:srgbClr val="EDEDED"/>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9777185"/>
                  </a:ext>
                </a:extLst>
              </a:tr>
            </a:tbl>
          </a:graphicData>
        </a:graphic>
      </p:graphicFrame>
    </p:spTree>
    <p:extLst>
      <p:ext uri="{BB962C8B-B14F-4D97-AF65-F5344CB8AC3E}">
        <p14:creationId xmlns:p14="http://schemas.microsoft.com/office/powerpoint/2010/main" val="311975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227127"/>
            <a:ext cx="8815705" cy="2577629"/>
          </a:xfrm>
          <a:prstGeom prst="rect">
            <a:avLst/>
          </a:prstGeom>
        </p:spPr>
        <p:txBody>
          <a:bodyPr vert="horz" wrap="square" lIns="0" tIns="0" rIns="0" bIns="0" rtlCol="0">
            <a:spAutoFit/>
          </a:bodyPr>
          <a:lstStyle/>
          <a:p>
            <a:pPr marL="12700" marR="5080">
              <a:lnSpc>
                <a:spcPct val="100000"/>
              </a:lnSpc>
            </a:pPr>
            <a:r>
              <a:rPr lang="en-US" sz="3000" spc="-25" dirty="0">
                <a:latin typeface="Myriad Pro Cond"/>
                <a:cs typeface="Myriad Pro Cond"/>
              </a:rPr>
              <a:t>Applies to patient care areas, resident care areas and related support areas within (aligns w/ FGI now):</a:t>
            </a:r>
            <a:endParaRPr lang="en-US" sz="3000" dirty="0">
              <a:latin typeface="Myriad Pro Cond"/>
              <a:cs typeface="Myriad Pro Cond"/>
            </a:endParaRPr>
          </a:p>
          <a:p>
            <a:pPr marL="698500" indent="-342900">
              <a:lnSpc>
                <a:spcPct val="100000"/>
              </a:lnSpc>
              <a:spcBef>
                <a:spcPts val="720"/>
              </a:spcBef>
              <a:buFont typeface="Arial"/>
              <a:buChar char="•"/>
              <a:tabLst>
                <a:tab pos="698500" algn="l"/>
              </a:tabLst>
            </a:pPr>
            <a:r>
              <a:rPr lang="en-US" sz="3000" dirty="0">
                <a:latin typeface="Myriad Pro Cond"/>
                <a:cs typeface="Myriad Pro Cond"/>
              </a:rPr>
              <a:t>Hospitals</a:t>
            </a:r>
          </a:p>
          <a:p>
            <a:pPr marL="698500" indent="-342900">
              <a:lnSpc>
                <a:spcPct val="100000"/>
              </a:lnSpc>
              <a:spcBef>
                <a:spcPts val="720"/>
              </a:spcBef>
              <a:buFont typeface="Arial"/>
              <a:buChar char="•"/>
              <a:tabLst>
                <a:tab pos="698500" algn="l"/>
              </a:tabLst>
            </a:pPr>
            <a:r>
              <a:rPr lang="en-US" sz="3000" spc="20" dirty="0">
                <a:latin typeface="Myriad Pro Cond"/>
                <a:cs typeface="Myriad Pro Cond"/>
              </a:rPr>
              <a:t>Outpatient Facilities</a:t>
            </a:r>
            <a:endParaRPr sz="3000" dirty="0">
              <a:latin typeface="Myriad Pro Cond"/>
              <a:cs typeface="Myriad Pro Cond"/>
            </a:endParaRPr>
          </a:p>
          <a:p>
            <a:pPr marL="698500" indent="-342900">
              <a:lnSpc>
                <a:spcPct val="100000"/>
              </a:lnSpc>
              <a:spcBef>
                <a:spcPts val="720"/>
              </a:spcBef>
              <a:buFont typeface="Arial"/>
              <a:buChar char="•"/>
              <a:tabLst>
                <a:tab pos="698500" algn="l"/>
              </a:tabLst>
            </a:pPr>
            <a:r>
              <a:rPr lang="en-US" sz="3000" spc="-55" dirty="0">
                <a:latin typeface="Myriad Pro Cond"/>
                <a:cs typeface="Myriad Pro Cond"/>
              </a:rPr>
              <a:t>Nursing Facilities</a:t>
            </a:r>
            <a:endParaRPr sz="3000" dirty="0">
              <a:latin typeface="Myriad Pro Cond"/>
              <a:cs typeface="Myriad Pro Cond"/>
            </a:endParaRPr>
          </a:p>
        </p:txBody>
      </p:sp>
      <p:sp>
        <p:nvSpPr>
          <p:cNvPr id="12" name="Slide Number Placeholder 11"/>
          <p:cNvSpPr>
            <a:spLocks noGrp="1"/>
          </p:cNvSpPr>
          <p:nvPr>
            <p:ph type="sldNum" sz="quarter" idx="12"/>
          </p:nvPr>
        </p:nvSpPr>
        <p:spPr/>
        <p:txBody>
          <a:bodyPr/>
          <a:lstStyle/>
          <a:p>
            <a:fld id="{DD752E86-98DF-48FB-B367-D8A36C8572C0}" type="slidenum">
              <a:rPr lang="en-US" smtClean="0"/>
              <a:t>10</a:t>
            </a:fld>
            <a:endParaRPr lang="en-US"/>
          </a:p>
        </p:txBody>
      </p:sp>
      <p:pic>
        <p:nvPicPr>
          <p:cNvPr id="2050" name="Picture 2" descr="St John's Regional Medical Center | Oxnard, CA Hospitals | Dignity Health">
            <a:extLst>
              <a:ext uri="{FF2B5EF4-FFF2-40B4-BE49-F238E27FC236}">
                <a16:creationId xmlns:a16="http://schemas.microsoft.com/office/drawing/2014/main" id="{63A617CA-F107-1DF3-CC5C-1B3D7B760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3762" y="939552"/>
            <a:ext cx="4389438" cy="3152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en it Comes to Health Care Facilities, It Is Important to Classify  Occupancy for the Benefit of Patients and Building Owners - ANSI Blog">
            <a:extLst>
              <a:ext uri="{FF2B5EF4-FFF2-40B4-BE49-F238E27FC236}">
                <a16:creationId xmlns:a16="http://schemas.microsoft.com/office/drawing/2014/main" id="{E0394D81-2341-A7B7-69E4-23CE5CC36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76" y="4876800"/>
            <a:ext cx="4937503" cy="25176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entre Crest residents move to $45M Centre Care facility | Nursing homes |  Centre Daily Times">
            <a:extLst>
              <a:ext uri="{FF2B5EF4-FFF2-40B4-BE49-F238E27FC236}">
                <a16:creationId xmlns:a16="http://schemas.microsoft.com/office/drawing/2014/main" id="{1FC0D8E9-84E9-2385-8D7B-75BD5FCFD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768485"/>
            <a:ext cx="5497371" cy="3078528"/>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a:extLst>
              <a:ext uri="{FF2B5EF4-FFF2-40B4-BE49-F238E27FC236}">
                <a16:creationId xmlns:a16="http://schemas.microsoft.com/office/drawing/2014/main" id="{37627301-635D-AEB0-1A07-6F387945F476}"/>
              </a:ext>
            </a:extLst>
          </p:cNvPr>
          <p:cNvSpPr txBox="1">
            <a:spLocks/>
          </p:cNvSpPr>
          <p:nvPr/>
        </p:nvSpPr>
        <p:spPr>
          <a:xfrm>
            <a:off x="431800" y="249835"/>
            <a:ext cx="14198600" cy="6924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latin typeface="+mn-lt"/>
              </a:rPr>
              <a:t>Standard 170-2021 edition--</a:t>
            </a:r>
            <a:r>
              <a:rPr lang="en-US" b="1" u="sng" spc="-20" dirty="0">
                <a:latin typeface="+mn-lt"/>
              </a:rPr>
              <a:t>Scope</a:t>
            </a:r>
            <a:endParaRPr lang="en-US" b="1" u="sng" dirty="0">
              <a:latin typeface="+mn-lt"/>
            </a:endParaRPr>
          </a:p>
        </p:txBody>
      </p:sp>
    </p:spTree>
    <p:extLst>
      <p:ext uri="{BB962C8B-B14F-4D97-AF65-F5344CB8AC3E}">
        <p14:creationId xmlns:p14="http://schemas.microsoft.com/office/powerpoint/2010/main" val="363901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8218" y="1180521"/>
            <a:ext cx="6565900" cy="3129062"/>
          </a:xfrm>
          <a:prstGeom prst="rect">
            <a:avLst/>
          </a:prstGeom>
        </p:spPr>
        <p:txBody>
          <a:bodyPr vert="horz" wrap="square" lIns="0" tIns="0" rIns="0" bIns="0" rtlCol="0">
            <a:spAutoFit/>
          </a:bodyPr>
          <a:lstStyle/>
          <a:p>
            <a:pPr marL="12700" marR="5080">
              <a:lnSpc>
                <a:spcPct val="100000"/>
              </a:lnSpc>
            </a:pPr>
            <a:r>
              <a:rPr lang="en-US" sz="3000" spc="-25" dirty="0">
                <a:latin typeface="Myriad Pro Cond"/>
                <a:cs typeface="Myriad Pro Cond"/>
              </a:rPr>
              <a:t>Applies to these kinds of projects:</a:t>
            </a:r>
            <a:endParaRPr lang="en-US" sz="3000" dirty="0">
              <a:latin typeface="Myriad Pro Cond"/>
              <a:cs typeface="Myriad Pro Cond"/>
            </a:endParaRPr>
          </a:p>
          <a:p>
            <a:pPr marL="698500" indent="-342900">
              <a:lnSpc>
                <a:spcPct val="100000"/>
              </a:lnSpc>
              <a:spcBef>
                <a:spcPts val="720"/>
              </a:spcBef>
              <a:buFont typeface="Arial"/>
              <a:buChar char="•"/>
              <a:tabLst>
                <a:tab pos="698500" algn="l"/>
              </a:tabLst>
            </a:pPr>
            <a:r>
              <a:rPr lang="en-US" sz="3000" dirty="0">
                <a:latin typeface="Myriad Pro Cond"/>
                <a:cs typeface="Myriad Pro Cond"/>
              </a:rPr>
              <a:t>New buildings including additions</a:t>
            </a:r>
          </a:p>
          <a:p>
            <a:pPr marL="698500" indent="-342900">
              <a:lnSpc>
                <a:spcPct val="100000"/>
              </a:lnSpc>
              <a:spcBef>
                <a:spcPts val="720"/>
              </a:spcBef>
              <a:buFont typeface="Arial"/>
              <a:buChar char="•"/>
              <a:tabLst>
                <a:tab pos="698500" algn="l"/>
              </a:tabLst>
            </a:pPr>
            <a:r>
              <a:rPr lang="en-US" sz="3000" spc="20" dirty="0">
                <a:latin typeface="Myriad Pro Cond"/>
                <a:cs typeface="Myriad Pro Cond"/>
              </a:rPr>
              <a:t>Renovations/alterations of existing buildings</a:t>
            </a:r>
          </a:p>
          <a:p>
            <a:pPr marL="698500" indent="-342900">
              <a:lnSpc>
                <a:spcPct val="100000"/>
              </a:lnSpc>
              <a:spcBef>
                <a:spcPts val="720"/>
              </a:spcBef>
              <a:buFont typeface="Arial"/>
              <a:buChar char="•"/>
              <a:tabLst>
                <a:tab pos="698500" algn="l"/>
              </a:tabLst>
            </a:pPr>
            <a:r>
              <a:rPr lang="en-US" sz="3000" spc="20" dirty="0">
                <a:latin typeface="Myriad Pro Cond"/>
                <a:cs typeface="Myriad Pro Cond"/>
              </a:rPr>
              <a:t>Infrastructure upgrades</a:t>
            </a:r>
            <a:endParaRPr sz="3000" dirty="0">
              <a:latin typeface="Myriad Pro Cond"/>
              <a:cs typeface="Myriad Pro Cond"/>
            </a:endParaRPr>
          </a:p>
          <a:p>
            <a:pPr marL="355600">
              <a:lnSpc>
                <a:spcPct val="100000"/>
              </a:lnSpc>
              <a:spcBef>
                <a:spcPts val="720"/>
              </a:spcBef>
              <a:tabLst>
                <a:tab pos="698500" algn="l"/>
              </a:tabLst>
            </a:pPr>
            <a:endParaRPr sz="3000" dirty="0">
              <a:latin typeface="Myriad Pro Cond"/>
              <a:cs typeface="Myriad Pro Cond"/>
            </a:endParaRPr>
          </a:p>
        </p:txBody>
      </p:sp>
      <p:sp>
        <p:nvSpPr>
          <p:cNvPr id="12" name="Slide Number Placeholder 11"/>
          <p:cNvSpPr>
            <a:spLocks noGrp="1"/>
          </p:cNvSpPr>
          <p:nvPr>
            <p:ph type="sldNum" sz="quarter" idx="12"/>
          </p:nvPr>
        </p:nvSpPr>
        <p:spPr/>
        <p:txBody>
          <a:bodyPr/>
          <a:lstStyle/>
          <a:p>
            <a:fld id="{DD752E86-98DF-48FB-B367-D8A36C8572C0}" type="slidenum">
              <a:rPr lang="en-US" smtClean="0"/>
              <a:t>11</a:t>
            </a:fld>
            <a:endParaRPr lang="en-US"/>
          </a:p>
        </p:txBody>
      </p:sp>
      <p:pic>
        <p:nvPicPr>
          <p:cNvPr id="3074" name="Picture 2" descr="Construction Site Stock Photo - Download Image Now - Hospital, Construction  Industry, Construction Site - iStock">
            <a:extLst>
              <a:ext uri="{FF2B5EF4-FFF2-40B4-BE49-F238E27FC236}">
                <a16:creationId xmlns:a16="http://schemas.microsoft.com/office/drawing/2014/main" id="{A6E54FAB-AC37-B459-3152-32E8E8AC8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554" y="1128349"/>
            <a:ext cx="4999333" cy="31149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novations and legacy infrastructure | Health Facilities Management">
            <a:extLst>
              <a:ext uri="{FF2B5EF4-FFF2-40B4-BE49-F238E27FC236}">
                <a16:creationId xmlns:a16="http://schemas.microsoft.com/office/drawing/2014/main" id="{7F9E5123-004E-5C0C-820C-CB6A57489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15827"/>
            <a:ext cx="4999333" cy="32311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ast Tennessee Children's Hospital Chiller Plant and Oxygen Farm - SSR">
            <a:extLst>
              <a:ext uri="{FF2B5EF4-FFF2-40B4-BE49-F238E27FC236}">
                <a16:creationId xmlns:a16="http://schemas.microsoft.com/office/drawing/2014/main" id="{67F8FDFC-9DAE-289B-1A37-143F96E77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9562"/>
            <a:ext cx="5855990" cy="376341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a:extLst>
              <a:ext uri="{FF2B5EF4-FFF2-40B4-BE49-F238E27FC236}">
                <a16:creationId xmlns:a16="http://schemas.microsoft.com/office/drawing/2014/main" id="{877C582E-86CF-D5BE-74BE-A177402FDEF3}"/>
              </a:ext>
            </a:extLst>
          </p:cNvPr>
          <p:cNvSpPr txBox="1">
            <a:spLocks/>
          </p:cNvSpPr>
          <p:nvPr/>
        </p:nvSpPr>
        <p:spPr>
          <a:xfrm>
            <a:off x="431800" y="249835"/>
            <a:ext cx="14198600" cy="6924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latin typeface="+mn-lt"/>
              </a:rPr>
              <a:t>Standard 170-2021 edition--</a:t>
            </a:r>
            <a:r>
              <a:rPr lang="en-US" b="1" u="sng" spc="-20" dirty="0">
                <a:latin typeface="+mn-lt"/>
              </a:rPr>
              <a:t>Scope</a:t>
            </a:r>
            <a:endParaRPr lang="en-US" b="1" u="sng" dirty="0">
              <a:latin typeface="+mn-lt"/>
            </a:endParaRPr>
          </a:p>
        </p:txBody>
      </p:sp>
    </p:spTree>
    <p:extLst>
      <p:ext uri="{BB962C8B-B14F-4D97-AF65-F5344CB8AC3E}">
        <p14:creationId xmlns:p14="http://schemas.microsoft.com/office/powerpoint/2010/main" val="281949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8218" y="1180521"/>
            <a:ext cx="8121382" cy="6437660"/>
          </a:xfrm>
          <a:prstGeom prst="rect">
            <a:avLst/>
          </a:prstGeom>
        </p:spPr>
        <p:txBody>
          <a:bodyPr vert="horz" wrap="square" lIns="0" tIns="0" rIns="0" bIns="0" rtlCol="0">
            <a:spAutoFit/>
          </a:bodyPr>
          <a:lstStyle/>
          <a:p>
            <a:pPr marL="12700" marR="5080">
              <a:lnSpc>
                <a:spcPct val="100000"/>
              </a:lnSpc>
            </a:pPr>
            <a:r>
              <a:rPr lang="en-US" sz="3000" spc="-25" dirty="0">
                <a:latin typeface="Myriad Pro Cond"/>
                <a:cs typeface="Myriad Pro Cond"/>
              </a:rPr>
              <a:t>Considers:</a:t>
            </a:r>
            <a:endParaRPr lang="en-US" sz="3000" dirty="0">
              <a:latin typeface="Myriad Pro Cond"/>
              <a:cs typeface="Myriad Pro Cond"/>
            </a:endParaRPr>
          </a:p>
          <a:p>
            <a:pPr marL="698500" indent="-342900">
              <a:lnSpc>
                <a:spcPct val="100000"/>
              </a:lnSpc>
              <a:spcBef>
                <a:spcPts val="720"/>
              </a:spcBef>
              <a:buFont typeface="Arial"/>
              <a:buChar char="•"/>
              <a:tabLst>
                <a:tab pos="698500" algn="l"/>
              </a:tabLst>
            </a:pPr>
            <a:r>
              <a:rPr lang="en-US" sz="3000" dirty="0">
                <a:latin typeface="Myriad Pro Cond"/>
                <a:cs typeface="Myriad Pro Cond"/>
              </a:rPr>
              <a:t>Contamination from non-viable particulates</a:t>
            </a:r>
          </a:p>
          <a:p>
            <a:pPr marL="698500" indent="-342900">
              <a:lnSpc>
                <a:spcPct val="100000"/>
              </a:lnSpc>
              <a:spcBef>
                <a:spcPts val="720"/>
              </a:spcBef>
              <a:buFont typeface="Arial"/>
              <a:buChar char="•"/>
              <a:tabLst>
                <a:tab pos="698500" algn="l"/>
              </a:tabLst>
            </a:pPr>
            <a:r>
              <a:rPr lang="en-US" sz="3000" dirty="0">
                <a:latin typeface="Myriad Pro Cond"/>
                <a:cs typeface="Myriad Pro Cond"/>
              </a:rPr>
              <a:t>Chemical, biological (viable-virus, bacteria), but </a:t>
            </a:r>
            <a:r>
              <a:rPr lang="en-US" sz="3000" dirty="0">
                <a:solidFill>
                  <a:srgbClr val="FF0000"/>
                </a:solidFill>
                <a:latin typeface="Myriad Pro Cond"/>
                <a:cs typeface="Myriad Pro Cond"/>
              </a:rPr>
              <a:t>not radiological (CBR)</a:t>
            </a:r>
          </a:p>
          <a:p>
            <a:pPr marL="698500" indent="-342900">
              <a:lnSpc>
                <a:spcPct val="100000"/>
              </a:lnSpc>
              <a:spcBef>
                <a:spcPts val="720"/>
              </a:spcBef>
              <a:buFont typeface="Arial"/>
              <a:buChar char="•"/>
              <a:tabLst>
                <a:tab pos="698500" algn="l"/>
              </a:tabLst>
            </a:pPr>
            <a:r>
              <a:rPr lang="en-US" sz="3000" dirty="0">
                <a:latin typeface="Myriad Pro Cond"/>
                <a:cs typeface="Myriad Pro Cond"/>
              </a:rPr>
              <a:t>VOC’s (read: odor)</a:t>
            </a:r>
          </a:p>
          <a:p>
            <a:pPr marL="698500" indent="-342900">
              <a:lnSpc>
                <a:spcPct val="100000"/>
              </a:lnSpc>
              <a:spcBef>
                <a:spcPts val="720"/>
              </a:spcBef>
              <a:buFont typeface="Arial"/>
              <a:buChar char="•"/>
              <a:tabLst>
                <a:tab pos="698500" algn="l"/>
              </a:tabLst>
            </a:pPr>
            <a:r>
              <a:rPr lang="en-US" sz="3000" dirty="0">
                <a:latin typeface="Myriad Pro Cond"/>
                <a:cs typeface="Myriad Pro Cond"/>
              </a:rPr>
              <a:t>Aseptic environmental</a:t>
            </a:r>
          </a:p>
          <a:p>
            <a:pPr marL="698500" indent="-342900">
              <a:spcBef>
                <a:spcPts val="720"/>
              </a:spcBef>
              <a:buFont typeface="Arial"/>
              <a:buChar char="•"/>
              <a:tabLst>
                <a:tab pos="698500" algn="l"/>
              </a:tabLst>
            </a:pPr>
            <a:r>
              <a:rPr lang="en-US" sz="3000" dirty="0">
                <a:latin typeface="Myriad Pro Cond"/>
                <a:cs typeface="Myriad Pro Cond"/>
              </a:rPr>
              <a:t>Dry bulb temperature and relative humidity</a:t>
            </a:r>
          </a:p>
          <a:p>
            <a:pPr marL="698500" indent="-342900">
              <a:lnSpc>
                <a:spcPct val="100000"/>
              </a:lnSpc>
              <a:spcBef>
                <a:spcPts val="720"/>
              </a:spcBef>
              <a:buFont typeface="Arial"/>
              <a:buChar char="•"/>
              <a:tabLst>
                <a:tab pos="698500" algn="l"/>
              </a:tabLst>
            </a:pPr>
            <a:r>
              <a:rPr lang="en-US" sz="3000" dirty="0">
                <a:latin typeface="Myriad Pro Cond"/>
                <a:cs typeface="Myriad Pro Cond"/>
              </a:rPr>
              <a:t>Airflow rates (supply, outdoor, exhaust)</a:t>
            </a:r>
          </a:p>
          <a:p>
            <a:pPr marL="698500" indent="-342900">
              <a:lnSpc>
                <a:spcPct val="100000"/>
              </a:lnSpc>
              <a:spcBef>
                <a:spcPts val="720"/>
              </a:spcBef>
              <a:buFont typeface="Arial"/>
              <a:buChar char="•"/>
              <a:tabLst>
                <a:tab pos="698500" algn="l"/>
              </a:tabLst>
            </a:pPr>
            <a:r>
              <a:rPr lang="en-US" sz="3000" dirty="0">
                <a:solidFill>
                  <a:srgbClr val="FF0000"/>
                </a:solidFill>
                <a:latin typeface="Myriad Pro Cond"/>
                <a:cs typeface="Myriad Pro Cond"/>
              </a:rPr>
              <a:t>Not thermal comfort</a:t>
            </a:r>
            <a:endParaRPr lang="en-US" sz="3000" dirty="0">
              <a:latin typeface="Myriad Pro Cond"/>
              <a:cs typeface="Myriad Pro Cond"/>
            </a:endParaRPr>
          </a:p>
          <a:p>
            <a:pPr marL="698500" indent="-342900">
              <a:lnSpc>
                <a:spcPct val="100000"/>
              </a:lnSpc>
              <a:spcBef>
                <a:spcPts val="720"/>
              </a:spcBef>
              <a:buFont typeface="Arial"/>
              <a:buChar char="•"/>
              <a:tabLst>
                <a:tab pos="698500" algn="l"/>
              </a:tabLst>
            </a:pPr>
            <a:endParaRPr lang="en-US" sz="3000" dirty="0">
              <a:latin typeface="Myriad Pro Cond"/>
              <a:cs typeface="Myriad Pro Cond"/>
            </a:endParaRPr>
          </a:p>
          <a:p>
            <a:pPr marL="698500" indent="-342900">
              <a:lnSpc>
                <a:spcPct val="100000"/>
              </a:lnSpc>
              <a:spcBef>
                <a:spcPts val="720"/>
              </a:spcBef>
              <a:buFont typeface="Arial"/>
              <a:buChar char="•"/>
              <a:tabLst>
                <a:tab pos="698500" algn="l"/>
              </a:tabLst>
            </a:pPr>
            <a:endParaRPr lang="en-US" sz="3000" dirty="0">
              <a:latin typeface="Myriad Pro Cond"/>
              <a:cs typeface="Myriad Pro Cond"/>
            </a:endParaRPr>
          </a:p>
          <a:p>
            <a:pPr marL="355600">
              <a:lnSpc>
                <a:spcPct val="100000"/>
              </a:lnSpc>
              <a:spcBef>
                <a:spcPts val="720"/>
              </a:spcBef>
              <a:tabLst>
                <a:tab pos="698500" algn="l"/>
              </a:tabLst>
            </a:pPr>
            <a:endParaRPr sz="3000" dirty="0">
              <a:latin typeface="Myriad Pro Cond"/>
              <a:cs typeface="Myriad Pro Cond"/>
            </a:endParaRPr>
          </a:p>
        </p:txBody>
      </p:sp>
      <p:sp>
        <p:nvSpPr>
          <p:cNvPr id="4" name="object 4"/>
          <p:cNvSpPr/>
          <p:nvPr/>
        </p:nvSpPr>
        <p:spPr>
          <a:xfrm>
            <a:off x="9357359" y="713232"/>
            <a:ext cx="5164823" cy="6630922"/>
          </a:xfrm>
          <a:prstGeom prst="rect">
            <a:avLst/>
          </a:prstGeom>
          <a:blipFill>
            <a:blip r:embed="rId3" cstate="print"/>
            <a:stretch>
              <a:fillRect/>
            </a:stretch>
          </a:blipFill>
        </p:spPr>
        <p:txBody>
          <a:bodyPr wrap="square" lIns="0" tIns="0" rIns="0" bIns="0" rtlCol="0"/>
          <a:lstStyle/>
          <a:p>
            <a:endParaRPr/>
          </a:p>
        </p:txBody>
      </p:sp>
      <p:sp>
        <p:nvSpPr>
          <p:cNvPr id="12" name="Slide Number Placeholder 11"/>
          <p:cNvSpPr>
            <a:spLocks noGrp="1"/>
          </p:cNvSpPr>
          <p:nvPr>
            <p:ph type="sldNum" sz="quarter" idx="12"/>
          </p:nvPr>
        </p:nvSpPr>
        <p:spPr/>
        <p:txBody>
          <a:bodyPr/>
          <a:lstStyle/>
          <a:p>
            <a:fld id="{DD752E86-98DF-48FB-B367-D8A36C8572C0}" type="slidenum">
              <a:rPr lang="en-US" smtClean="0"/>
              <a:t>12</a:t>
            </a:fld>
            <a:endParaRPr lang="en-US"/>
          </a:p>
        </p:txBody>
      </p:sp>
      <p:pic>
        <p:nvPicPr>
          <p:cNvPr id="6" name="Picture 5">
            <a:extLst>
              <a:ext uri="{FF2B5EF4-FFF2-40B4-BE49-F238E27FC236}">
                <a16:creationId xmlns:a16="http://schemas.microsoft.com/office/drawing/2014/main" id="{9BD1BCFD-8D39-6B90-2A9F-0AEBCBB4D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808" y="980084"/>
            <a:ext cx="4979792" cy="6269431"/>
          </a:xfrm>
          <a:prstGeom prst="rect">
            <a:avLst/>
          </a:prstGeom>
        </p:spPr>
      </p:pic>
      <p:sp>
        <p:nvSpPr>
          <p:cNvPr id="2" name="object 2">
            <a:extLst>
              <a:ext uri="{FF2B5EF4-FFF2-40B4-BE49-F238E27FC236}">
                <a16:creationId xmlns:a16="http://schemas.microsoft.com/office/drawing/2014/main" id="{FD5B5EFA-AA87-239D-A056-F4BE273996A6}"/>
              </a:ext>
            </a:extLst>
          </p:cNvPr>
          <p:cNvSpPr txBox="1">
            <a:spLocks/>
          </p:cNvSpPr>
          <p:nvPr/>
        </p:nvSpPr>
        <p:spPr>
          <a:xfrm>
            <a:off x="431800" y="249835"/>
            <a:ext cx="14198600" cy="6924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latin typeface="+mn-lt"/>
              </a:rPr>
              <a:t>Standard 170-2021 edition--</a:t>
            </a:r>
            <a:r>
              <a:rPr lang="en-US" b="1" u="sng" spc="-20" dirty="0">
                <a:latin typeface="+mn-lt"/>
              </a:rPr>
              <a:t>Scope</a:t>
            </a:r>
            <a:endParaRPr lang="en-US" b="1" u="sng" dirty="0">
              <a:latin typeface="+mn-lt"/>
            </a:endParaRPr>
          </a:p>
        </p:txBody>
      </p:sp>
    </p:spTree>
    <p:extLst>
      <p:ext uri="{BB962C8B-B14F-4D97-AF65-F5344CB8AC3E}">
        <p14:creationId xmlns:p14="http://schemas.microsoft.com/office/powerpoint/2010/main" val="357828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1" y="1219200"/>
            <a:ext cx="7010399" cy="3813865"/>
          </a:xfrm>
          <a:prstGeom prst="rect">
            <a:avLst/>
          </a:prstGeom>
        </p:spPr>
        <p:txBody>
          <a:bodyPr vert="horz" wrap="square" lIns="0" tIns="0" rIns="0" bIns="0" rtlCol="0">
            <a:spAutoFit/>
          </a:bodyPr>
          <a:lstStyle/>
          <a:p>
            <a:pPr marL="698500" indent="-342900">
              <a:spcBef>
                <a:spcPts val="720"/>
              </a:spcBef>
              <a:buFont typeface="Arial"/>
              <a:buChar char="•"/>
              <a:tabLst>
                <a:tab pos="698500" algn="l"/>
              </a:tabLst>
            </a:pPr>
            <a:r>
              <a:rPr lang="en-US" sz="3000" i="1" u="sng" dirty="0">
                <a:latin typeface="Myriad Pro Cond"/>
                <a:cs typeface="Myriad Pro Cond"/>
              </a:rPr>
              <a:t>Compliance with ASHRAE Standard 170 does </a:t>
            </a:r>
            <a:r>
              <a:rPr lang="en-US" sz="3000" b="1" i="1" u="sng" dirty="0">
                <a:solidFill>
                  <a:srgbClr val="FF0000"/>
                </a:solidFill>
                <a:latin typeface="Myriad Pro Cond"/>
                <a:cs typeface="Myriad Pro Cond"/>
              </a:rPr>
              <a:t>not</a:t>
            </a:r>
            <a:r>
              <a:rPr lang="en-US" sz="3000" i="1" u="sng" dirty="0">
                <a:latin typeface="Myriad Pro Cond"/>
                <a:cs typeface="Myriad Pro Cond"/>
              </a:rPr>
              <a:t> guarantee compliance with ASHRAE Standard 55--Thermal Comfort </a:t>
            </a:r>
            <a:r>
              <a:rPr lang="en-US" sz="3000" dirty="0">
                <a:latin typeface="Myriad Pro Cond"/>
                <a:cs typeface="Myriad Pro Cond"/>
              </a:rPr>
              <a:t>(</a:t>
            </a:r>
            <a:r>
              <a:rPr lang="en-US" sz="3000" dirty="0" err="1">
                <a:latin typeface="Myriad Pro Cond"/>
                <a:cs typeface="Myriad Pro Cond"/>
              </a:rPr>
              <a:t>Tdb</a:t>
            </a:r>
            <a:r>
              <a:rPr lang="en-US" sz="3000" dirty="0">
                <a:latin typeface="Myriad Pro Cond"/>
                <a:cs typeface="Myriad Pro Cond"/>
              </a:rPr>
              <a:t>, </a:t>
            </a:r>
            <a:r>
              <a:rPr lang="en-US" sz="3000" dirty="0" err="1">
                <a:latin typeface="Myriad Pro Cond"/>
                <a:cs typeface="Myriad Pro Cond"/>
              </a:rPr>
              <a:t>Tmrt</a:t>
            </a:r>
            <a:r>
              <a:rPr lang="en-US" sz="3000" dirty="0">
                <a:latin typeface="Myriad Pro Cond"/>
                <a:cs typeface="Myriad Pro Cond"/>
              </a:rPr>
              <a:t>, RH, draft)</a:t>
            </a:r>
            <a:endParaRPr lang="en-US" sz="3200" dirty="0">
              <a:latin typeface="Myriad Pro Cond"/>
              <a:cs typeface="Myriad Pro Cond"/>
            </a:endParaRPr>
          </a:p>
          <a:p>
            <a:pPr marL="698500" indent="-342900">
              <a:lnSpc>
                <a:spcPct val="100000"/>
              </a:lnSpc>
              <a:spcBef>
                <a:spcPts val="720"/>
              </a:spcBef>
              <a:buFont typeface="Arial"/>
              <a:buChar char="•"/>
              <a:tabLst>
                <a:tab pos="698500" algn="l"/>
              </a:tabLst>
            </a:pPr>
            <a:r>
              <a:rPr lang="en-US" sz="3000" u="sng" spc="20" dirty="0">
                <a:latin typeface="Myriad Pro Cond"/>
                <a:cs typeface="Myriad Pro Cond"/>
              </a:rPr>
              <a:t>Compliance with ASHRAE Standard 170 does </a:t>
            </a:r>
            <a:r>
              <a:rPr lang="en-US" sz="3000" b="1" u="sng" spc="20" dirty="0">
                <a:solidFill>
                  <a:srgbClr val="FF0000"/>
                </a:solidFill>
                <a:latin typeface="Myriad Pro Cond"/>
                <a:cs typeface="Myriad Pro Cond"/>
              </a:rPr>
              <a:t>not</a:t>
            </a:r>
            <a:r>
              <a:rPr lang="en-US" sz="3000" u="sng" spc="20" dirty="0">
                <a:latin typeface="Myriad Pro Cond"/>
                <a:cs typeface="Myriad Pro Cond"/>
              </a:rPr>
              <a:t> guarantee compliance with ASHRAE Standard 62.1---Acceptable Indoor Air Quality</a:t>
            </a:r>
            <a:endParaRPr sz="3000" u="sng" dirty="0">
              <a:latin typeface="Myriad Pro Cond"/>
              <a:cs typeface="Myriad Pro Cond"/>
            </a:endParaRPr>
          </a:p>
        </p:txBody>
      </p:sp>
      <p:sp>
        <p:nvSpPr>
          <p:cNvPr id="11" name="Slide Number Placeholder 10"/>
          <p:cNvSpPr>
            <a:spLocks noGrp="1"/>
          </p:cNvSpPr>
          <p:nvPr>
            <p:ph type="sldNum" sz="quarter" idx="12"/>
          </p:nvPr>
        </p:nvSpPr>
        <p:spPr/>
        <p:txBody>
          <a:bodyPr/>
          <a:lstStyle/>
          <a:p>
            <a:fld id="{DD752E86-98DF-48FB-B367-D8A36C8572C0}" type="slidenum">
              <a:rPr lang="en-US" smtClean="0"/>
              <a:t>13</a:t>
            </a:fld>
            <a:endParaRPr lang="en-US"/>
          </a:p>
        </p:txBody>
      </p:sp>
      <p:pic>
        <p:nvPicPr>
          <p:cNvPr id="1026" name="Picture 2" descr="Thermal comfort - Wikipedia">
            <a:extLst>
              <a:ext uri="{FF2B5EF4-FFF2-40B4-BE49-F238E27FC236}">
                <a16:creationId xmlns:a16="http://schemas.microsoft.com/office/drawing/2014/main" id="{A4B202DD-D2A3-CE5E-4F23-0BED5EB51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320" y="990600"/>
            <a:ext cx="6746655" cy="5237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PMV? What Is PPD? Basics of Thermal Comfort | SimScale">
            <a:extLst>
              <a:ext uri="{FF2B5EF4-FFF2-40B4-BE49-F238E27FC236}">
                <a16:creationId xmlns:a16="http://schemas.microsoft.com/office/drawing/2014/main" id="{641AE968-3D83-06D8-7806-A9D3DF00A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5760809"/>
            <a:ext cx="7767257" cy="186712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a:extLst>
              <a:ext uri="{FF2B5EF4-FFF2-40B4-BE49-F238E27FC236}">
                <a16:creationId xmlns:a16="http://schemas.microsoft.com/office/drawing/2014/main" id="{D86B79F1-9EA0-1351-B72F-ACAB49D9067B}"/>
              </a:ext>
            </a:extLst>
          </p:cNvPr>
          <p:cNvSpPr txBox="1">
            <a:spLocks/>
          </p:cNvSpPr>
          <p:nvPr/>
        </p:nvSpPr>
        <p:spPr>
          <a:xfrm>
            <a:off x="431800" y="249835"/>
            <a:ext cx="14198600" cy="6924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latin typeface="+mn-lt"/>
              </a:rPr>
              <a:t>Standard 170-2021 edition--</a:t>
            </a:r>
            <a:r>
              <a:rPr lang="en-US" b="1" u="sng" spc="-20" dirty="0">
                <a:latin typeface="+mn-lt"/>
              </a:rPr>
              <a:t>Scope</a:t>
            </a:r>
            <a:endParaRPr lang="en-US" b="1" u="sng" dirty="0">
              <a:latin typeface="+mn-lt"/>
            </a:endParaRPr>
          </a:p>
        </p:txBody>
      </p:sp>
    </p:spTree>
    <p:extLst>
      <p:ext uri="{BB962C8B-B14F-4D97-AF65-F5344CB8AC3E}">
        <p14:creationId xmlns:p14="http://schemas.microsoft.com/office/powerpoint/2010/main" val="29761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219200"/>
            <a:ext cx="13319125" cy="7250703"/>
          </a:xfrm>
          <a:prstGeom prst="rect">
            <a:avLst/>
          </a:prstGeom>
        </p:spPr>
        <p:txBody>
          <a:bodyPr vert="horz" wrap="square" lIns="0" tIns="0" rIns="0" bIns="0" rtlCol="0">
            <a:spAutoFit/>
          </a:bodyPr>
          <a:lstStyle/>
          <a:p>
            <a:pPr marL="698500" indent="-342900">
              <a:spcBef>
                <a:spcPts val="720"/>
              </a:spcBef>
              <a:buFont typeface="Arial"/>
              <a:buChar char="•"/>
              <a:tabLst>
                <a:tab pos="698500" algn="l"/>
              </a:tabLst>
            </a:pPr>
            <a:r>
              <a:rPr lang="en-US" sz="3000" b="1" i="1" u="sng" dirty="0">
                <a:solidFill>
                  <a:srgbClr val="00B050"/>
                </a:solidFill>
                <a:latin typeface="Myriad Pro Cond"/>
                <a:cs typeface="Myriad Pro Cond"/>
              </a:rPr>
              <a:t>Normative</a:t>
            </a:r>
            <a:r>
              <a:rPr lang="en-US" sz="3000" dirty="0">
                <a:solidFill>
                  <a:srgbClr val="00B050"/>
                </a:solidFill>
                <a:latin typeface="Myriad Pro Cond"/>
                <a:cs typeface="Myriad Pro Cond"/>
              </a:rPr>
              <a:t> = </a:t>
            </a:r>
            <a:r>
              <a:rPr lang="en-US" sz="3000" b="1" u="sng" dirty="0">
                <a:solidFill>
                  <a:srgbClr val="00B050"/>
                </a:solidFill>
                <a:latin typeface="Myriad Pro Cond"/>
                <a:cs typeface="Myriad Pro Cond"/>
              </a:rPr>
              <a:t>part of the standard which means that these references contain requirements necessary to conformance with Standard 170</a:t>
            </a:r>
          </a:p>
          <a:p>
            <a:pPr marL="355600">
              <a:spcBef>
                <a:spcPts val="720"/>
              </a:spcBef>
              <a:tabLst>
                <a:tab pos="698500" algn="l"/>
              </a:tabLst>
            </a:pPr>
            <a:endParaRPr lang="en-US" sz="3000" dirty="0">
              <a:latin typeface="Myriad Pro Cond"/>
              <a:cs typeface="Myriad Pro Cond"/>
            </a:endParaRPr>
          </a:p>
          <a:p>
            <a:pPr marL="1155700" lvl="1" indent="-342900">
              <a:spcBef>
                <a:spcPts val="720"/>
              </a:spcBef>
              <a:buFont typeface="Arial"/>
              <a:buChar char="•"/>
              <a:tabLst>
                <a:tab pos="698500" algn="l"/>
              </a:tabLst>
            </a:pPr>
            <a:r>
              <a:rPr lang="en-US" sz="3200" b="1" dirty="0">
                <a:latin typeface="Myriad Pro Cond"/>
                <a:cs typeface="Myriad Pro Cond"/>
              </a:rPr>
              <a:t>ASHRAE Standard 62.1-2019 Ventilation for Acceptable IAQ </a:t>
            </a:r>
          </a:p>
          <a:p>
            <a:pPr marL="812800" lvl="1">
              <a:spcBef>
                <a:spcPts val="720"/>
              </a:spcBef>
              <a:tabLst>
                <a:tab pos="698500" algn="l"/>
              </a:tabLst>
            </a:pPr>
            <a:r>
              <a:rPr lang="en-US" sz="3200" b="1" dirty="0">
                <a:latin typeface="Myriad Pro Cond"/>
                <a:cs typeface="Myriad Pro Cond"/>
              </a:rPr>
              <a:t>		</a:t>
            </a:r>
            <a:r>
              <a:rPr lang="en-US" sz="3200" dirty="0">
                <a:latin typeface="Myriad Pro Cond"/>
                <a:cs typeface="Myriad Pro Cond"/>
              </a:rPr>
              <a:t>a. While Section 8.0 within 62.1-2019 specifically addresses 			    “Operations and Maintenance”, there are </a:t>
            </a:r>
            <a:r>
              <a:rPr lang="en-US" sz="3200" u="sng" dirty="0">
                <a:solidFill>
                  <a:srgbClr val="FF0000"/>
                </a:solidFill>
                <a:latin typeface="Myriad Pro Cond"/>
                <a:cs typeface="Myriad Pro Cond"/>
              </a:rPr>
              <a:t>no</a:t>
            </a:r>
            <a:r>
              <a:rPr lang="en-US" sz="3200" dirty="0">
                <a:latin typeface="Myriad Pro Cond"/>
                <a:cs typeface="Myriad Pro Cond"/>
              </a:rPr>
              <a:t> specific 				    references within Standard 170-2021 that point to Standard    		    62.1-2019 as it relates to “Operations and Maintenance”.</a:t>
            </a:r>
          </a:p>
          <a:p>
            <a:pPr marL="812800" lvl="1">
              <a:spcBef>
                <a:spcPts val="720"/>
              </a:spcBef>
              <a:tabLst>
                <a:tab pos="698500" algn="l"/>
              </a:tabLst>
            </a:pPr>
            <a:r>
              <a:rPr lang="en-US" sz="3200" dirty="0">
                <a:latin typeface="Myriad Pro Cond"/>
                <a:cs typeface="Myriad Pro Cond"/>
              </a:rPr>
              <a:t>		b. Having said that, Section 8.0 within 62.1-2019 does </a:t>
            </a:r>
            <a:r>
              <a:rPr lang="en-US" sz="3200" b="1" u="sng" dirty="0">
                <a:solidFill>
                  <a:srgbClr val="00B050"/>
                </a:solidFill>
                <a:latin typeface="Myriad Pro Cond"/>
                <a:cs typeface="Myriad Pro Cond"/>
              </a:rPr>
              <a:t>require</a:t>
            </a:r>
            <a:r>
              <a:rPr lang="en-US" sz="3200" dirty="0">
                <a:latin typeface="Myriad Pro Cond"/>
                <a:cs typeface="Myriad Pro Cond"/>
              </a:rPr>
              <a:t> 		    an O&amp;M manual be developed for all </a:t>
            </a:r>
            <a:r>
              <a:rPr lang="en-US" sz="3200" dirty="0" err="1">
                <a:latin typeface="Myriad Pro Cond"/>
                <a:cs typeface="Myriad Pro Cond"/>
              </a:rPr>
              <a:t>buldings</a:t>
            </a:r>
            <a:r>
              <a:rPr lang="en-US" sz="3200" dirty="0">
                <a:latin typeface="Myriad Pro Cond"/>
                <a:cs typeface="Myriad Pro Cond"/>
              </a:rPr>
              <a:t>’ ventilation 		    systems which must include some very specific and 				    prescriptive tasks—</a:t>
            </a:r>
            <a:r>
              <a:rPr lang="en-US" sz="3200" b="1" u="sng" dirty="0">
                <a:solidFill>
                  <a:srgbClr val="00B050"/>
                </a:solidFill>
                <a:latin typeface="Myriad Pro Cond"/>
                <a:cs typeface="Myriad Pro Cond"/>
              </a:rPr>
              <a:t>not negotiable</a:t>
            </a:r>
            <a:r>
              <a:rPr lang="en-US" sz="3200" dirty="0">
                <a:latin typeface="Myriad Pro Cond"/>
                <a:cs typeface="Myriad Pro Cond"/>
              </a:rPr>
              <a:t>—</a:t>
            </a:r>
            <a:r>
              <a:rPr lang="en-US" sz="3200" b="1" u="sng" dirty="0">
                <a:solidFill>
                  <a:srgbClr val="00B050"/>
                </a:solidFill>
                <a:latin typeface="Myriad Pro Cond"/>
                <a:cs typeface="Myriad Pro Cond"/>
              </a:rPr>
              <a:t>therefore, additive to      </a:t>
            </a:r>
            <a:r>
              <a:rPr lang="en-US" sz="3200" b="1" dirty="0">
                <a:solidFill>
                  <a:srgbClr val="00B050"/>
                </a:solidFill>
                <a:latin typeface="Myriad Pro Cond"/>
                <a:cs typeface="Myriad Pro Cond"/>
              </a:rPr>
              <a:t>		    </a:t>
            </a:r>
            <a:r>
              <a:rPr lang="en-US" sz="3200" b="1" u="sng" dirty="0">
                <a:solidFill>
                  <a:srgbClr val="00B050"/>
                </a:solidFill>
                <a:latin typeface="Myriad Pro Cond"/>
                <a:cs typeface="Myriad Pro Cond"/>
              </a:rPr>
              <a:t>Guideline 43!</a:t>
            </a:r>
          </a:p>
          <a:p>
            <a:pPr marL="1155700" lvl="1" indent="-342900">
              <a:spcBef>
                <a:spcPts val="720"/>
              </a:spcBef>
              <a:buFont typeface="Arial"/>
              <a:buChar char="•"/>
              <a:tabLst>
                <a:tab pos="698500" algn="l"/>
              </a:tabLst>
            </a:pPr>
            <a:endParaRPr lang="en-US" sz="3200" dirty="0">
              <a:latin typeface="Myriad Pro Cond"/>
              <a:cs typeface="Myriad Pro Cond"/>
            </a:endParaRPr>
          </a:p>
        </p:txBody>
      </p:sp>
      <p:sp>
        <p:nvSpPr>
          <p:cNvPr id="11" name="Slide Number Placeholder 10"/>
          <p:cNvSpPr>
            <a:spLocks noGrp="1"/>
          </p:cNvSpPr>
          <p:nvPr>
            <p:ph type="sldNum" sz="quarter" idx="12"/>
          </p:nvPr>
        </p:nvSpPr>
        <p:spPr/>
        <p:txBody>
          <a:bodyPr/>
          <a:lstStyle/>
          <a:p>
            <a:fld id="{DD752E86-98DF-48FB-B367-D8A36C8572C0}" type="slidenum">
              <a:rPr lang="en-US" smtClean="0"/>
              <a:t>14</a:t>
            </a:fld>
            <a:endParaRPr lang="en-US" dirty="0"/>
          </a:p>
        </p:txBody>
      </p:sp>
      <p:sp>
        <p:nvSpPr>
          <p:cNvPr id="2" name="object 2">
            <a:extLst>
              <a:ext uri="{FF2B5EF4-FFF2-40B4-BE49-F238E27FC236}">
                <a16:creationId xmlns:a16="http://schemas.microsoft.com/office/drawing/2014/main" id="{A93451FF-F448-BD6C-8A43-8ACCD55BF2F8}"/>
              </a:ext>
            </a:extLst>
          </p:cNvPr>
          <p:cNvSpPr txBox="1">
            <a:spLocks/>
          </p:cNvSpPr>
          <p:nvPr/>
        </p:nvSpPr>
        <p:spPr>
          <a:xfrm>
            <a:off x="76200" y="203537"/>
            <a:ext cx="14554200" cy="135421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latin typeface="+mn-lt"/>
              </a:rPr>
              <a:t>Standard 170-2021 edition--Sect 11.0—Normative References</a:t>
            </a:r>
            <a:endParaRPr lang="en-US" b="1" dirty="0">
              <a:latin typeface="+mn-lt"/>
            </a:endParaRPr>
          </a:p>
          <a:p>
            <a:pPr marL="228600">
              <a:lnSpc>
                <a:spcPct val="100000"/>
              </a:lnSpc>
            </a:pPr>
            <a:endParaRPr lang="en-US" b="1" u="sng" dirty="0">
              <a:latin typeface="+mn-lt"/>
            </a:endParaRPr>
          </a:p>
        </p:txBody>
      </p:sp>
    </p:spTree>
    <p:extLst>
      <p:ext uri="{BB962C8B-B14F-4D97-AF65-F5344CB8AC3E}">
        <p14:creationId xmlns:p14="http://schemas.microsoft.com/office/powerpoint/2010/main" val="73763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800" y="838200"/>
            <a:ext cx="12649199" cy="8102218"/>
          </a:xfrm>
          <a:prstGeom prst="rect">
            <a:avLst/>
          </a:prstGeom>
        </p:spPr>
        <p:txBody>
          <a:bodyPr vert="horz" wrap="square" lIns="0" tIns="0" rIns="0" bIns="0" rtlCol="0">
            <a:spAutoFit/>
          </a:bodyPr>
          <a:lstStyle/>
          <a:p>
            <a:pPr marL="698500" indent="-342900">
              <a:spcBef>
                <a:spcPts val="720"/>
              </a:spcBef>
              <a:buFont typeface="Arial"/>
              <a:buChar char="•"/>
              <a:tabLst>
                <a:tab pos="698500" algn="l"/>
              </a:tabLst>
            </a:pPr>
            <a:r>
              <a:rPr lang="en-US" sz="3000" b="1" i="1" u="sng" dirty="0">
                <a:solidFill>
                  <a:srgbClr val="FF0000"/>
                </a:solidFill>
                <a:latin typeface="Myriad Pro Cond"/>
                <a:cs typeface="Myriad Pro Cond"/>
              </a:rPr>
              <a:t>Informative</a:t>
            </a:r>
            <a:r>
              <a:rPr lang="en-US" sz="3000" dirty="0">
                <a:latin typeface="Myriad Pro Cond"/>
                <a:cs typeface="Myriad Pro Cond"/>
              </a:rPr>
              <a:t> </a:t>
            </a:r>
            <a:r>
              <a:rPr lang="en-US" sz="3000" dirty="0">
                <a:solidFill>
                  <a:srgbClr val="FF0000"/>
                </a:solidFill>
                <a:latin typeface="Myriad Pro Cond"/>
                <a:cs typeface="Myriad Pro Cond"/>
              </a:rPr>
              <a:t>=</a:t>
            </a:r>
            <a:r>
              <a:rPr lang="en-US" sz="3000" dirty="0">
                <a:latin typeface="Myriad Pro Cond"/>
                <a:cs typeface="Myriad Pro Cond"/>
              </a:rPr>
              <a:t> </a:t>
            </a:r>
            <a:r>
              <a:rPr lang="en-US" sz="3000" b="1" u="sng" dirty="0">
                <a:solidFill>
                  <a:srgbClr val="FF0000"/>
                </a:solidFill>
                <a:latin typeface="Myriad Pro Cond"/>
                <a:cs typeface="Myriad Pro Cond"/>
              </a:rPr>
              <a:t>not part of the standard</a:t>
            </a:r>
            <a:r>
              <a:rPr lang="en-US" sz="3000" dirty="0">
                <a:latin typeface="Myriad Pro Cond"/>
                <a:cs typeface="Myriad Pro Cond"/>
              </a:rPr>
              <a:t>.</a:t>
            </a:r>
          </a:p>
          <a:p>
            <a:pPr marL="698500" indent="-342900">
              <a:spcBef>
                <a:spcPts val="720"/>
              </a:spcBef>
              <a:buFont typeface="Arial"/>
              <a:buChar char="•"/>
              <a:tabLst>
                <a:tab pos="698500" algn="l"/>
              </a:tabLst>
            </a:pPr>
            <a:r>
              <a:rPr lang="en-US" sz="3000" b="1" dirty="0">
                <a:latin typeface="Myriad Pro Cond"/>
                <a:cs typeface="Myriad Pro Cond"/>
              </a:rPr>
              <a:t>Standard 170--Appendix A—Operations &amp; Maintenance (O&amp;M) Procedures</a:t>
            </a:r>
            <a:endParaRPr lang="en-US" sz="3200" dirty="0">
              <a:latin typeface="Myriad Pro Cond"/>
              <a:cs typeface="Myriad Pro Cond"/>
            </a:endParaRPr>
          </a:p>
          <a:p>
            <a:pPr marL="1612900" lvl="2" indent="-342900">
              <a:spcBef>
                <a:spcPts val="720"/>
              </a:spcBef>
              <a:buFont typeface="Arial"/>
              <a:buChar char="•"/>
              <a:tabLst>
                <a:tab pos="698500" algn="l"/>
              </a:tabLst>
            </a:pPr>
            <a:r>
              <a:rPr lang="en-US" sz="3200" dirty="0">
                <a:latin typeface="Myriad Pro Cond"/>
                <a:cs typeface="Myriad Pro Cond"/>
              </a:rPr>
              <a:t>A1---O&amp;M in HC Facilities</a:t>
            </a:r>
          </a:p>
          <a:p>
            <a:pPr marL="1270000" lvl="2">
              <a:spcBef>
                <a:spcPts val="720"/>
              </a:spcBef>
              <a:tabLst>
                <a:tab pos="698500" algn="l"/>
              </a:tabLst>
            </a:pPr>
            <a:r>
              <a:rPr lang="en-US" sz="3200" dirty="0">
                <a:latin typeface="Myriad Pro Cond"/>
                <a:cs typeface="Myriad Pro Cond"/>
              </a:rPr>
              <a:t>	--</a:t>
            </a:r>
            <a:r>
              <a:rPr lang="en-US" sz="3200" u="sng" dirty="0">
                <a:latin typeface="Myriad Pro Cond"/>
                <a:cs typeface="Myriad Pro Cond"/>
              </a:rPr>
              <a:t>recommendations</a:t>
            </a:r>
            <a:r>
              <a:rPr lang="en-US" sz="3200" dirty="0">
                <a:latin typeface="Myriad Pro Cond"/>
                <a:cs typeface="Myriad Pro Cond"/>
              </a:rPr>
              <a:t> related to pressurization of OR’s, AII 	rooms and PE rooms plus filter maintenance plus 	unoccupied turndown RH levels &lt;= 60%</a:t>
            </a:r>
          </a:p>
          <a:p>
            <a:pPr marL="1727200" lvl="2" indent="-457200">
              <a:spcBef>
                <a:spcPts val="720"/>
              </a:spcBef>
              <a:buFont typeface="Arial" panose="020B0604020202020204" pitchFamily="34" charset="0"/>
              <a:buChar char="•"/>
              <a:tabLst>
                <a:tab pos="698500" algn="l"/>
              </a:tabLst>
            </a:pPr>
            <a:r>
              <a:rPr lang="en-US" sz="3200" dirty="0">
                <a:latin typeface="Myriad Pro Cond"/>
                <a:cs typeface="Myriad Pro Cond"/>
              </a:rPr>
              <a:t>A2---Special Maintenance for HVAC Units</a:t>
            </a:r>
          </a:p>
          <a:p>
            <a:pPr marL="1270000" lvl="2">
              <a:spcBef>
                <a:spcPts val="720"/>
              </a:spcBef>
              <a:tabLst>
                <a:tab pos="698500" algn="l"/>
              </a:tabLst>
            </a:pPr>
            <a:r>
              <a:rPr lang="en-US" sz="3200" dirty="0">
                <a:latin typeface="Myriad Pro Cond"/>
                <a:cs typeface="Myriad Pro Cond"/>
              </a:rPr>
              <a:t>	--</a:t>
            </a:r>
            <a:r>
              <a:rPr lang="en-US" sz="3200" u="sng" dirty="0">
                <a:latin typeface="Myriad Pro Cond"/>
                <a:cs typeface="Myriad Pro Cond"/>
              </a:rPr>
              <a:t>recommendations</a:t>
            </a:r>
            <a:r>
              <a:rPr lang="en-US" sz="3200" dirty="0">
                <a:latin typeface="Myriad Pro Cond"/>
                <a:cs typeface="Myriad Pro Cond"/>
              </a:rPr>
              <a:t> for FCU’s, HP’s, Heating Elements and 	Fan-Powered Terminal Units</a:t>
            </a:r>
          </a:p>
          <a:p>
            <a:pPr marL="1727200" lvl="2" indent="-457200">
              <a:spcBef>
                <a:spcPts val="720"/>
              </a:spcBef>
              <a:buFont typeface="Arial" panose="020B0604020202020204" pitchFamily="34" charset="0"/>
              <a:buChar char="•"/>
              <a:tabLst>
                <a:tab pos="698500" algn="l"/>
              </a:tabLst>
            </a:pPr>
            <a:r>
              <a:rPr lang="en-US" sz="3200" dirty="0">
                <a:latin typeface="Myriad Pro Cond"/>
                <a:cs typeface="Myriad Pro Cond"/>
              </a:rPr>
              <a:t>A3---Outdoor Air Intakes for Below Grade Areaways</a:t>
            </a:r>
          </a:p>
          <a:p>
            <a:pPr marL="1270000" lvl="2">
              <a:spcBef>
                <a:spcPts val="720"/>
              </a:spcBef>
              <a:tabLst>
                <a:tab pos="698500" algn="l"/>
              </a:tabLst>
            </a:pPr>
            <a:r>
              <a:rPr lang="en-US" sz="3200" dirty="0">
                <a:latin typeface="Myriad Pro Cond"/>
                <a:cs typeface="Myriad Pro Cond"/>
              </a:rPr>
              <a:t>	--</a:t>
            </a:r>
            <a:r>
              <a:rPr lang="en-US" sz="3200" u="sng" dirty="0">
                <a:latin typeface="Myriad Pro Cond"/>
                <a:cs typeface="Myriad Pro Cond"/>
              </a:rPr>
              <a:t>clarification</a:t>
            </a:r>
            <a:r>
              <a:rPr lang="en-US" sz="3200" dirty="0">
                <a:latin typeface="Myriad Pro Cond"/>
                <a:cs typeface="Myriad Pro Cond"/>
              </a:rPr>
              <a:t> via graphic related to dimensional cited in 	the text of the standard proper</a:t>
            </a:r>
          </a:p>
          <a:p>
            <a:pPr marL="1270000" lvl="2">
              <a:spcBef>
                <a:spcPts val="720"/>
              </a:spcBef>
              <a:tabLst>
                <a:tab pos="698500" algn="l"/>
              </a:tabLst>
            </a:pPr>
            <a:endParaRPr lang="en-US" sz="3200" dirty="0">
              <a:latin typeface="Myriad Pro Cond"/>
              <a:cs typeface="Myriad Pro Cond"/>
            </a:endParaRPr>
          </a:p>
          <a:p>
            <a:pPr marL="1155700" lvl="1" indent="-342900">
              <a:spcBef>
                <a:spcPts val="720"/>
              </a:spcBef>
              <a:buFont typeface="Arial"/>
              <a:buChar char="•"/>
              <a:tabLst>
                <a:tab pos="698500" algn="l"/>
              </a:tabLst>
            </a:pPr>
            <a:endParaRPr lang="en-US" sz="3200" dirty="0">
              <a:latin typeface="Myriad Pro Cond"/>
              <a:cs typeface="Myriad Pro Cond"/>
            </a:endParaRPr>
          </a:p>
        </p:txBody>
      </p:sp>
      <p:sp>
        <p:nvSpPr>
          <p:cNvPr id="11" name="Slide Number Placeholder 10"/>
          <p:cNvSpPr>
            <a:spLocks noGrp="1"/>
          </p:cNvSpPr>
          <p:nvPr>
            <p:ph type="sldNum" sz="quarter" idx="12"/>
          </p:nvPr>
        </p:nvSpPr>
        <p:spPr/>
        <p:txBody>
          <a:bodyPr/>
          <a:lstStyle/>
          <a:p>
            <a:fld id="{DD752E86-98DF-48FB-B367-D8A36C8572C0}" type="slidenum">
              <a:rPr lang="en-US" smtClean="0"/>
              <a:t>15</a:t>
            </a:fld>
            <a:endParaRPr lang="en-US"/>
          </a:p>
        </p:txBody>
      </p:sp>
      <p:sp>
        <p:nvSpPr>
          <p:cNvPr id="4" name="object 2">
            <a:extLst>
              <a:ext uri="{FF2B5EF4-FFF2-40B4-BE49-F238E27FC236}">
                <a16:creationId xmlns:a16="http://schemas.microsoft.com/office/drawing/2014/main" id="{F1D7D1D5-9128-25C9-3144-9039282FB862}"/>
              </a:ext>
            </a:extLst>
          </p:cNvPr>
          <p:cNvSpPr txBox="1">
            <a:spLocks/>
          </p:cNvSpPr>
          <p:nvPr/>
        </p:nvSpPr>
        <p:spPr>
          <a:xfrm>
            <a:off x="304800" y="0"/>
            <a:ext cx="14198600" cy="6924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latin typeface="+mn-lt"/>
              </a:rPr>
              <a:t>Informative References</a:t>
            </a:r>
            <a:endParaRPr lang="en-US" b="1" dirty="0">
              <a:latin typeface="+mn-lt"/>
            </a:endParaRPr>
          </a:p>
        </p:txBody>
      </p:sp>
    </p:spTree>
    <p:extLst>
      <p:ext uri="{BB962C8B-B14F-4D97-AF65-F5344CB8AC3E}">
        <p14:creationId xmlns:p14="http://schemas.microsoft.com/office/powerpoint/2010/main" val="150474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39825" y="1508116"/>
            <a:ext cx="8826499" cy="4998804"/>
          </a:xfrm>
          <a:prstGeom prst="rect">
            <a:avLst/>
          </a:prstGeom>
        </p:spPr>
        <p:txBody>
          <a:bodyPr vert="horz" wrap="square" lIns="0" tIns="0" rIns="0" bIns="0" rtlCol="0">
            <a:spAutoFit/>
          </a:bodyPr>
          <a:lstStyle/>
          <a:p>
            <a:pPr marL="355600" algn="ctr">
              <a:spcBef>
                <a:spcPts val="720"/>
              </a:spcBef>
              <a:tabLst>
                <a:tab pos="698500" algn="l"/>
              </a:tabLst>
            </a:pPr>
            <a:r>
              <a:rPr lang="en-US" sz="3600" b="1" i="1" u="sng" dirty="0">
                <a:latin typeface="Myriad Pro Cond"/>
                <a:cs typeface="Myriad Pro Cond"/>
              </a:rPr>
              <a:t>Let’s transition</a:t>
            </a:r>
          </a:p>
          <a:p>
            <a:pPr marL="355600" algn="ctr">
              <a:spcBef>
                <a:spcPts val="720"/>
              </a:spcBef>
              <a:tabLst>
                <a:tab pos="698500" algn="l"/>
              </a:tabLst>
            </a:pPr>
            <a:r>
              <a:rPr lang="en-US" sz="3600" b="1" i="1" u="sng" dirty="0">
                <a:latin typeface="Myriad Pro Cond"/>
                <a:cs typeface="Myriad Pro Cond"/>
              </a:rPr>
              <a:t> from </a:t>
            </a:r>
          </a:p>
          <a:p>
            <a:pPr marL="355600" algn="ctr">
              <a:spcBef>
                <a:spcPts val="720"/>
              </a:spcBef>
              <a:tabLst>
                <a:tab pos="698500" algn="l"/>
              </a:tabLst>
            </a:pPr>
            <a:r>
              <a:rPr lang="en-US" sz="3600" b="1" i="1" u="sng" dirty="0">
                <a:latin typeface="Myriad Pro Cond"/>
                <a:cs typeface="Myriad Pro Cond"/>
              </a:rPr>
              <a:t>Standard 170</a:t>
            </a:r>
          </a:p>
          <a:p>
            <a:pPr marL="355600" algn="ctr">
              <a:spcBef>
                <a:spcPts val="720"/>
              </a:spcBef>
              <a:tabLst>
                <a:tab pos="698500" algn="l"/>
              </a:tabLst>
            </a:pPr>
            <a:r>
              <a:rPr lang="en-US" sz="3600" b="1" i="1" u="sng" dirty="0">
                <a:latin typeface="Myriad Pro Cond"/>
                <a:cs typeface="Myriad Pro Cond"/>
              </a:rPr>
              <a:t>to</a:t>
            </a:r>
          </a:p>
          <a:p>
            <a:pPr marL="355600" algn="ctr">
              <a:spcBef>
                <a:spcPts val="720"/>
              </a:spcBef>
              <a:tabLst>
                <a:tab pos="698500" algn="l"/>
              </a:tabLst>
            </a:pPr>
            <a:r>
              <a:rPr lang="en-US" sz="3600" b="1" i="1" u="sng" dirty="0">
                <a:latin typeface="Myriad Pro Cond"/>
                <a:cs typeface="Myriad Pro Cond"/>
              </a:rPr>
              <a:t>Guideline 43</a:t>
            </a:r>
          </a:p>
          <a:p>
            <a:pPr marL="355600" algn="ctr">
              <a:spcBef>
                <a:spcPts val="720"/>
              </a:spcBef>
              <a:tabLst>
                <a:tab pos="698500" algn="l"/>
              </a:tabLst>
            </a:pPr>
            <a:r>
              <a:rPr lang="en-US" sz="3600" b="1" i="1" u="sng" dirty="0">
                <a:latin typeface="Myriad Pro Cond"/>
                <a:cs typeface="Myriad Pro Cond"/>
              </a:rPr>
              <a:t>with a shift to</a:t>
            </a:r>
          </a:p>
          <a:p>
            <a:pPr marL="355600" algn="ctr">
              <a:spcBef>
                <a:spcPts val="720"/>
              </a:spcBef>
              <a:tabLst>
                <a:tab pos="698500" algn="l"/>
              </a:tabLst>
            </a:pPr>
            <a:r>
              <a:rPr lang="en-US" sz="3600" b="1" i="1" u="sng" dirty="0">
                <a:latin typeface="Myriad Pro Cond"/>
                <a:cs typeface="Myriad Pro Cond"/>
              </a:rPr>
              <a:t>Operations &amp; Maintenance</a:t>
            </a:r>
          </a:p>
          <a:p>
            <a:pPr marL="1155700" lvl="1" indent="-342900">
              <a:spcBef>
                <a:spcPts val="720"/>
              </a:spcBef>
              <a:buFont typeface="Arial"/>
              <a:buChar char="•"/>
              <a:tabLst>
                <a:tab pos="698500" algn="l"/>
              </a:tabLst>
            </a:pPr>
            <a:endParaRPr lang="en-US" sz="3200" dirty="0">
              <a:latin typeface="Myriad Pro Cond"/>
              <a:cs typeface="Myriad Pro Cond"/>
            </a:endParaRPr>
          </a:p>
        </p:txBody>
      </p:sp>
      <p:sp>
        <p:nvSpPr>
          <p:cNvPr id="11" name="Slide Number Placeholder 10"/>
          <p:cNvSpPr>
            <a:spLocks noGrp="1"/>
          </p:cNvSpPr>
          <p:nvPr>
            <p:ph type="sldNum" sz="quarter" idx="12"/>
          </p:nvPr>
        </p:nvSpPr>
        <p:spPr/>
        <p:txBody>
          <a:bodyPr/>
          <a:lstStyle/>
          <a:p>
            <a:fld id="{DD752E86-98DF-48FB-B367-D8A36C8572C0}" type="slidenum">
              <a:rPr lang="en-US" smtClean="0"/>
              <a:t>16</a:t>
            </a:fld>
            <a:endParaRPr lang="en-US"/>
          </a:p>
        </p:txBody>
      </p:sp>
      <p:sp>
        <p:nvSpPr>
          <p:cNvPr id="4" name="object 2">
            <a:extLst>
              <a:ext uri="{FF2B5EF4-FFF2-40B4-BE49-F238E27FC236}">
                <a16:creationId xmlns:a16="http://schemas.microsoft.com/office/drawing/2014/main" id="{F1D7D1D5-9128-25C9-3144-9039282FB862}"/>
              </a:ext>
            </a:extLst>
          </p:cNvPr>
          <p:cNvSpPr txBox="1">
            <a:spLocks/>
          </p:cNvSpPr>
          <p:nvPr/>
        </p:nvSpPr>
        <p:spPr>
          <a:xfrm>
            <a:off x="914400" y="211042"/>
            <a:ext cx="14198600" cy="6924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0000"/>
              </a:lnSpc>
            </a:pPr>
            <a:r>
              <a:rPr lang="en-US" b="1" spc="-20" dirty="0">
                <a:solidFill>
                  <a:srgbClr val="0070C0"/>
                </a:solidFill>
                <a:latin typeface="+mn-lt"/>
              </a:rPr>
              <a:t>Remember the Building Life Cycle!!</a:t>
            </a:r>
            <a:endParaRPr lang="en-US" b="1" dirty="0">
              <a:solidFill>
                <a:srgbClr val="0070C0"/>
              </a:solidFill>
              <a:latin typeface="+mn-lt"/>
            </a:endParaRPr>
          </a:p>
        </p:txBody>
      </p:sp>
      <p:pic>
        <p:nvPicPr>
          <p:cNvPr id="2050" name="Picture 2" descr="🤔 Thinking Face emoji Meaning ...">
            <a:extLst>
              <a:ext uri="{FF2B5EF4-FFF2-40B4-BE49-F238E27FC236}">
                <a16:creationId xmlns:a16="http://schemas.microsoft.com/office/drawing/2014/main" id="{C93A951E-3A39-0AD1-62C8-8FF8AC424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3038" y="806450"/>
            <a:ext cx="2917824" cy="29178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y race icon in colors Royalty Free ...">
            <a:extLst>
              <a:ext uri="{FF2B5EF4-FFF2-40B4-BE49-F238E27FC236}">
                <a16:creationId xmlns:a16="http://schemas.microsoft.com/office/drawing/2014/main" id="{75035342-A6BB-F895-A563-6ECE993D0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020683"/>
            <a:ext cx="3813175" cy="297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6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2DBA6B-828E-FE49-DEAD-18C20D6505F6}"/>
              </a:ext>
            </a:extLst>
          </p:cNvPr>
          <p:cNvPicPr>
            <a:picLocks noChangeAspect="1"/>
          </p:cNvPicPr>
          <p:nvPr/>
        </p:nvPicPr>
        <p:blipFill>
          <a:blip r:embed="rId2"/>
          <a:stretch>
            <a:fillRect/>
          </a:stretch>
        </p:blipFill>
        <p:spPr>
          <a:xfrm>
            <a:off x="4100064" y="718663"/>
            <a:ext cx="6430272" cy="6792273"/>
          </a:xfrm>
          <a:prstGeom prst="rect">
            <a:avLst/>
          </a:prstGeom>
        </p:spPr>
      </p:pic>
    </p:spTree>
    <p:extLst>
      <p:ext uri="{BB962C8B-B14F-4D97-AF65-F5344CB8AC3E}">
        <p14:creationId xmlns:p14="http://schemas.microsoft.com/office/powerpoint/2010/main" val="233560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Design verses Operations</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474526" y="1303775"/>
            <a:ext cx="8440874" cy="6524381"/>
          </a:xfrm>
        </p:spPr>
        <p:txBody>
          <a:bodyPr>
            <a:normAutofit/>
          </a:bodyPr>
          <a:lstStyle/>
          <a:p>
            <a:r>
              <a:rPr lang="en-US" dirty="0"/>
              <a:t>Temperature in the Intensive Care Unit</a:t>
            </a:r>
          </a:p>
          <a:p>
            <a:pPr lvl="1"/>
            <a:r>
              <a:rPr lang="en-US" dirty="0"/>
              <a:t>Is there a difference in the temperature designed requirement than the way the temperature is maintained within an ICU?</a:t>
            </a:r>
          </a:p>
          <a:p>
            <a:pPr marL="457200" lvl="1" indent="0">
              <a:buNone/>
            </a:pPr>
            <a:endParaRPr lang="en-US" dirty="0"/>
          </a:p>
          <a:p>
            <a:r>
              <a:rPr lang="en-US" dirty="0"/>
              <a:t>Design Requirement</a:t>
            </a:r>
          </a:p>
          <a:p>
            <a:pPr lvl="1"/>
            <a:r>
              <a:rPr lang="en-US" dirty="0"/>
              <a:t>70⁰ - 75⁰ F (21⁰ – 24⁰ C)</a:t>
            </a:r>
          </a:p>
          <a:p>
            <a:pPr lvl="1"/>
            <a:r>
              <a:rPr lang="en-US" dirty="0"/>
              <a:t>Rh 30-60%</a:t>
            </a:r>
          </a:p>
          <a:p>
            <a:r>
              <a:rPr lang="en-US" dirty="0"/>
              <a:t>Operations Requirement</a:t>
            </a:r>
          </a:p>
          <a:p>
            <a:pPr lvl="1"/>
            <a:r>
              <a:rPr lang="en-US" dirty="0"/>
              <a:t>CDC based on  AIA guidelines, 2001 edition </a:t>
            </a:r>
          </a:p>
          <a:p>
            <a:pPr lvl="1"/>
            <a:r>
              <a:rPr lang="en-US" dirty="0"/>
              <a:t>Same as above</a:t>
            </a:r>
          </a:p>
          <a:p>
            <a:pPr lvl="1"/>
            <a:r>
              <a:rPr lang="en-US" dirty="0"/>
              <a:t>OSHA </a:t>
            </a:r>
          </a:p>
          <a:p>
            <a:pPr lvl="2"/>
            <a:r>
              <a:rPr lang="en-US" sz="2400" dirty="0"/>
              <a:t>OSHA has no regulations specifically addressing temperature and humidity</a:t>
            </a:r>
          </a:p>
          <a:p>
            <a:pPr lvl="2"/>
            <a:r>
              <a:rPr lang="en-US" sz="2400" dirty="0"/>
              <a:t>General Duty Clause - free from recognized hazards</a:t>
            </a:r>
          </a:p>
          <a:p>
            <a:pPr lvl="2"/>
            <a:r>
              <a:rPr lang="en-US" sz="2400" dirty="0"/>
              <a:t>Recommends 68 – 76 F (20⁰ – 24⁰ C) Rh 20-60%</a:t>
            </a:r>
          </a:p>
          <a:p>
            <a:endParaRPr lang="en-US" dirty="0"/>
          </a:p>
        </p:txBody>
      </p:sp>
      <p:pic>
        <p:nvPicPr>
          <p:cNvPr id="4" name="Picture 3">
            <a:extLst>
              <a:ext uri="{FF2B5EF4-FFF2-40B4-BE49-F238E27FC236}">
                <a16:creationId xmlns:a16="http://schemas.microsoft.com/office/drawing/2014/main" id="{5D53CED0-32CF-F0F5-9C8C-5009E097E599}"/>
              </a:ext>
            </a:extLst>
          </p:cNvPr>
          <p:cNvPicPr>
            <a:picLocks noChangeAspect="1"/>
          </p:cNvPicPr>
          <p:nvPr/>
        </p:nvPicPr>
        <p:blipFill>
          <a:blip r:embed="rId2"/>
          <a:stretch>
            <a:fillRect/>
          </a:stretch>
        </p:blipFill>
        <p:spPr>
          <a:xfrm>
            <a:off x="8915400" y="-15240"/>
            <a:ext cx="5718810" cy="6040759"/>
          </a:xfrm>
          <a:prstGeom prst="rect">
            <a:avLst/>
          </a:prstGeom>
        </p:spPr>
      </p:pic>
    </p:spTree>
    <p:extLst>
      <p:ext uri="{BB962C8B-B14F-4D97-AF65-F5344CB8AC3E}">
        <p14:creationId xmlns:p14="http://schemas.microsoft.com/office/powerpoint/2010/main" val="234599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Design verses Operations</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624930"/>
            <a:ext cx="12022274" cy="5995070"/>
          </a:xfrm>
        </p:spPr>
        <p:txBody>
          <a:bodyPr>
            <a:normAutofit/>
          </a:bodyPr>
          <a:lstStyle/>
          <a:p>
            <a:r>
              <a:rPr lang="en-US" dirty="0"/>
              <a:t>Excursions</a:t>
            </a:r>
          </a:p>
          <a:p>
            <a:pPr lvl="1"/>
            <a:r>
              <a:rPr lang="en-US" dirty="0"/>
              <a:t>Is there a difference in the design requirement than the way excursions are managed during operations?</a:t>
            </a:r>
          </a:p>
          <a:p>
            <a:pPr lvl="1"/>
            <a:endParaRPr lang="en-US" dirty="0"/>
          </a:p>
          <a:p>
            <a:pPr lvl="1"/>
            <a:endParaRPr lang="en-US" dirty="0"/>
          </a:p>
          <a:p>
            <a:r>
              <a:rPr lang="en-US" dirty="0"/>
              <a:t>Design Requirement – Set requirements or ranges to be designed to</a:t>
            </a:r>
          </a:p>
          <a:p>
            <a:pPr lvl="1"/>
            <a:r>
              <a:rPr lang="en-US" dirty="0"/>
              <a:t>Prevent nuisance alarms</a:t>
            </a:r>
          </a:p>
          <a:p>
            <a:pPr lvl="1"/>
            <a:r>
              <a:rPr lang="en-US" dirty="0"/>
              <a:t>Short term excursions allowed</a:t>
            </a:r>
          </a:p>
          <a:p>
            <a:pPr lvl="1"/>
            <a:r>
              <a:rPr lang="en-US" dirty="0"/>
              <a:t>“Clinical Need”</a:t>
            </a:r>
          </a:p>
          <a:p>
            <a:r>
              <a:rPr lang="en-US" dirty="0"/>
              <a:t>Operations Requirement</a:t>
            </a:r>
          </a:p>
          <a:p>
            <a:pPr lvl="1"/>
            <a:r>
              <a:rPr lang="en-US" dirty="0"/>
              <a:t>Things happen</a:t>
            </a:r>
          </a:p>
          <a:p>
            <a:pPr lvl="1"/>
            <a:r>
              <a:rPr lang="en-US" dirty="0"/>
              <a:t>Need to be able to address excursions</a:t>
            </a:r>
          </a:p>
          <a:p>
            <a:pPr lvl="1"/>
            <a:r>
              <a:rPr lang="en-US" dirty="0"/>
              <a:t>Aging equipment</a:t>
            </a:r>
          </a:p>
          <a:p>
            <a:endParaRPr lang="en-US" dirty="0"/>
          </a:p>
        </p:txBody>
      </p:sp>
    </p:spTree>
    <p:extLst>
      <p:ext uri="{BB962C8B-B14F-4D97-AF65-F5344CB8AC3E}">
        <p14:creationId xmlns:p14="http://schemas.microsoft.com/office/powerpoint/2010/main" val="369889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7F9E-CD8A-1340-713B-C4C32B8D1502}"/>
              </a:ext>
            </a:extLst>
          </p:cNvPr>
          <p:cNvSpPr>
            <a:spLocks noGrp="1"/>
          </p:cNvSpPr>
          <p:nvPr>
            <p:ph type="title"/>
          </p:nvPr>
        </p:nvSpPr>
        <p:spPr>
          <a:xfrm>
            <a:off x="1010285" y="776287"/>
            <a:ext cx="12617450" cy="1304925"/>
          </a:xfrm>
        </p:spPr>
        <p:txBody>
          <a:bodyPr/>
          <a:lstStyle/>
          <a:p>
            <a:r>
              <a:rPr lang="en-US" dirty="0"/>
              <a:t>Guideline 43 – Agenda</a:t>
            </a:r>
          </a:p>
        </p:txBody>
      </p:sp>
      <p:sp>
        <p:nvSpPr>
          <p:cNvPr id="3" name="Content Placeholder 2">
            <a:extLst>
              <a:ext uri="{FF2B5EF4-FFF2-40B4-BE49-F238E27FC236}">
                <a16:creationId xmlns:a16="http://schemas.microsoft.com/office/drawing/2014/main" id="{97E8D061-537A-C7B6-BD1D-AAD6EC09A81C}"/>
              </a:ext>
            </a:extLst>
          </p:cNvPr>
          <p:cNvSpPr>
            <a:spLocks noGrp="1"/>
          </p:cNvSpPr>
          <p:nvPr>
            <p:ph idx="1"/>
          </p:nvPr>
        </p:nvSpPr>
        <p:spPr>
          <a:xfrm>
            <a:off x="1010285" y="2286000"/>
            <a:ext cx="12617450" cy="4514850"/>
          </a:xfrm>
        </p:spPr>
        <p:txBody>
          <a:bodyPr/>
          <a:lstStyle/>
          <a:p>
            <a:r>
              <a:rPr lang="en-US" dirty="0"/>
              <a:t>Introduction</a:t>
            </a:r>
          </a:p>
          <a:p>
            <a:r>
              <a:rPr lang="en-US" dirty="0"/>
              <a:t>ASHRAE Standard 170</a:t>
            </a:r>
          </a:p>
          <a:p>
            <a:r>
              <a:rPr lang="en-US" dirty="0"/>
              <a:t>Guideline 43 – why needed?</a:t>
            </a:r>
          </a:p>
          <a:p>
            <a:r>
              <a:rPr lang="en-US" dirty="0"/>
              <a:t>Guideline 43</a:t>
            </a:r>
          </a:p>
          <a:p>
            <a:r>
              <a:rPr lang="en-US" dirty="0"/>
              <a:t>Summary</a:t>
            </a:r>
          </a:p>
          <a:p>
            <a:r>
              <a:rPr lang="en-US" dirty="0"/>
              <a:t>Questions</a:t>
            </a:r>
          </a:p>
        </p:txBody>
      </p:sp>
    </p:spTree>
    <p:extLst>
      <p:ext uri="{BB962C8B-B14F-4D97-AF65-F5344CB8AC3E}">
        <p14:creationId xmlns:p14="http://schemas.microsoft.com/office/powerpoint/2010/main" val="224683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393206"/>
            <a:ext cx="12023726" cy="5921994"/>
          </a:xfrm>
        </p:spPr>
        <p:txBody>
          <a:bodyPr/>
          <a:lstStyle/>
          <a:p>
            <a:pPr marL="0" indent="0">
              <a:buNone/>
            </a:pPr>
            <a:r>
              <a:rPr lang="en-US" sz="3200" b="1" dirty="0"/>
              <a:t>Operations Guideline for Ventilation of Health Care Facilities</a:t>
            </a:r>
          </a:p>
          <a:p>
            <a:pPr marL="0" indent="0">
              <a:buNone/>
            </a:pPr>
            <a:endParaRPr lang="en-US" dirty="0"/>
          </a:p>
          <a:p>
            <a:pPr lvl="1"/>
            <a:r>
              <a:rPr lang="en-US" dirty="0"/>
              <a:t>Challenges:</a:t>
            </a:r>
          </a:p>
          <a:p>
            <a:pPr lvl="2"/>
            <a:r>
              <a:rPr lang="en-US" sz="2400" dirty="0"/>
              <a:t>U</a:t>
            </a:r>
            <a:r>
              <a:rPr lang="en-US" sz="2400" dirty="0">
                <a:effectLst/>
              </a:rPr>
              <a:t>nclear / conflicting standards and guidelines established by a variety of professional organizations. </a:t>
            </a:r>
          </a:p>
          <a:p>
            <a:pPr lvl="2"/>
            <a:r>
              <a:rPr lang="en-US" sz="2400" dirty="0">
                <a:effectLst/>
              </a:rPr>
              <a:t>ASHRAE/ASHE 170, Ventilation of Health Care Facilities - design standard that not apply to operations but still applied as an operational standard</a:t>
            </a:r>
          </a:p>
          <a:p>
            <a:pPr lvl="1"/>
            <a:r>
              <a:rPr lang="en-US" dirty="0"/>
              <a:t>During Surveys, m</a:t>
            </a:r>
            <a:r>
              <a:rPr lang="en-US" dirty="0">
                <a:effectLst/>
              </a:rPr>
              <a:t>isunderstandings led to a great deal of confusion and even conflict</a:t>
            </a:r>
          </a:p>
          <a:p>
            <a:pPr lvl="1"/>
            <a:r>
              <a:rPr lang="en-US" dirty="0">
                <a:effectLst/>
              </a:rPr>
              <a:t>Guideline 43 is an </a:t>
            </a:r>
            <a:r>
              <a:rPr lang="en-US" b="1" dirty="0">
                <a:effectLst/>
              </a:rPr>
              <a:t>operational</a:t>
            </a:r>
            <a:r>
              <a:rPr lang="en-US" dirty="0">
                <a:effectLst/>
              </a:rPr>
              <a:t> guideline that will work </a:t>
            </a:r>
            <a:r>
              <a:rPr lang="en-US" b="1" dirty="0">
                <a:effectLst/>
              </a:rPr>
              <a:t>in collaboration with </a:t>
            </a:r>
            <a:r>
              <a:rPr lang="en-US" dirty="0">
                <a:effectLst/>
              </a:rPr>
              <a:t>ASHRAE/ASHE 170, </a:t>
            </a:r>
          </a:p>
          <a:p>
            <a:pPr lvl="1"/>
            <a:r>
              <a:rPr lang="en-US" dirty="0">
                <a:effectLst/>
              </a:rPr>
              <a:t>The Guideline recommends a maintenance ventilation management program </a:t>
            </a:r>
            <a:r>
              <a:rPr lang="en-US" b="1" dirty="0">
                <a:effectLst/>
              </a:rPr>
              <a:t>(VMP) </a:t>
            </a:r>
            <a:r>
              <a:rPr lang="en-US" dirty="0">
                <a:effectLst/>
              </a:rPr>
              <a:t>based on the risk of harm categorized as either critically or non-critically ventilated spaces. </a:t>
            </a:r>
          </a:p>
          <a:p>
            <a:pPr lvl="1"/>
            <a:r>
              <a:rPr lang="en-US" dirty="0">
                <a:effectLst/>
              </a:rPr>
              <a:t>Guideline lists the recommended inspection and maintenance tasks for ventilation systems within health care facilities. </a:t>
            </a:r>
          </a:p>
          <a:p>
            <a:pPr lvl="1"/>
            <a:endParaRPr lang="en-US" dirty="0">
              <a:effectLst/>
              <a:latin typeface="Times New Roman" panose="02020603050405020304" pitchFamily="18" charset="0"/>
            </a:endParaRPr>
          </a:p>
        </p:txBody>
      </p:sp>
    </p:spTree>
    <p:extLst>
      <p:ext uri="{BB962C8B-B14F-4D97-AF65-F5344CB8AC3E}">
        <p14:creationId xmlns:p14="http://schemas.microsoft.com/office/powerpoint/2010/main" val="196594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1006475" y="438151"/>
            <a:ext cx="12617450" cy="933450"/>
          </a:xfrm>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676400"/>
            <a:ext cx="12617450" cy="5735638"/>
          </a:xfrm>
        </p:spPr>
        <p:txBody>
          <a:bodyPr/>
          <a:lstStyle/>
          <a:p>
            <a:pPr marL="0" indent="0">
              <a:buNone/>
            </a:pPr>
            <a:r>
              <a:rPr lang="en-US" sz="3200" b="1" dirty="0"/>
              <a:t>Operations Guideline for Ventilation of Health Care Facilities</a:t>
            </a:r>
          </a:p>
          <a:p>
            <a:pPr lvl="1"/>
            <a:endParaRPr lang="en-US" dirty="0"/>
          </a:p>
          <a:p>
            <a:pPr lvl="1"/>
            <a:r>
              <a:rPr lang="en-US" sz="2800" b="1" dirty="0"/>
              <a:t>Purpose: </a:t>
            </a:r>
            <a:r>
              <a:rPr lang="en-US" dirty="0"/>
              <a:t>to provide recommendations for the operations of heating, ventilation and air conditioning (HVAC) systems that provide environmental control in health care facilities for the safety and comfort of health care facility occupants</a:t>
            </a:r>
          </a:p>
          <a:p>
            <a:pPr lvl="1"/>
            <a:endParaRPr lang="en-US" dirty="0"/>
          </a:p>
          <a:p>
            <a:pPr lvl="1"/>
            <a:r>
              <a:rPr lang="en-US" sz="2800" b="1" dirty="0"/>
              <a:t>Scope: </a:t>
            </a:r>
            <a:r>
              <a:rPr lang="en-US" dirty="0"/>
              <a:t>The operation of health care facility HVAC systems and equipment, their normal and routine maintenance, major tasks of periodic maintenance, and energy conservation</a:t>
            </a:r>
          </a:p>
          <a:p>
            <a:pPr lvl="2"/>
            <a:r>
              <a:rPr lang="en-US" sz="2400" dirty="0"/>
              <a:t>Describes acceptable ranges</a:t>
            </a:r>
          </a:p>
          <a:p>
            <a:pPr lvl="2"/>
            <a:r>
              <a:rPr lang="en-US" sz="2400" dirty="0"/>
              <a:t>Does not cover DESIGN of facilities – see ASHRAE/ASHE Standard 170</a:t>
            </a:r>
          </a:p>
          <a:p>
            <a:pPr lvl="2"/>
            <a:r>
              <a:rPr lang="en-US" sz="2400" dirty="0"/>
              <a:t>All healthcare</a:t>
            </a:r>
          </a:p>
          <a:p>
            <a:pPr lvl="2"/>
            <a:r>
              <a:rPr lang="en-US" sz="2400" dirty="0"/>
              <a:t>Monitored spaces</a:t>
            </a:r>
          </a:p>
          <a:p>
            <a:pPr lvl="2"/>
            <a:r>
              <a:rPr lang="en-US" sz="2400" dirty="0"/>
              <a:t>Ranges</a:t>
            </a:r>
          </a:p>
          <a:p>
            <a:pPr lvl="2"/>
            <a:r>
              <a:rPr lang="en-US" sz="2400" dirty="0"/>
              <a:t>Emergency Operations.</a:t>
            </a:r>
          </a:p>
        </p:txBody>
      </p:sp>
    </p:spTree>
    <p:extLst>
      <p:ext uri="{BB962C8B-B14F-4D97-AF65-F5344CB8AC3E}">
        <p14:creationId xmlns:p14="http://schemas.microsoft.com/office/powerpoint/2010/main" val="374696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03AC6-29C6-09A9-AC7A-4633C1C4D053}"/>
              </a:ext>
            </a:extLst>
          </p:cNvPr>
          <p:cNvSpPr>
            <a:spLocks noGrp="1"/>
          </p:cNvSpPr>
          <p:nvPr>
            <p:ph idx="1"/>
          </p:nvPr>
        </p:nvSpPr>
        <p:spPr/>
        <p:txBody>
          <a:bodyPr/>
          <a:lstStyle/>
          <a:p>
            <a:pPr marL="0" indent="0">
              <a:buNone/>
            </a:pPr>
            <a:r>
              <a:rPr lang="en-US" sz="3200" b="1" dirty="0"/>
              <a:t>Section 3 – Definitions</a:t>
            </a:r>
          </a:p>
          <a:p>
            <a:pPr marL="0" indent="0">
              <a:buNone/>
            </a:pPr>
            <a:endParaRPr lang="en-US" sz="3200" b="1" dirty="0"/>
          </a:p>
          <a:p>
            <a:r>
              <a:rPr lang="en-US" b="1" dirty="0"/>
              <a:t>DRT</a:t>
            </a:r>
            <a:r>
              <a:rPr lang="en-US" dirty="0"/>
              <a:t> – Decision and Response Team</a:t>
            </a:r>
          </a:p>
          <a:p>
            <a:pPr lvl="1"/>
            <a:r>
              <a:rPr lang="en-US" sz="2800" dirty="0"/>
              <a:t>Responsible for creating VMP</a:t>
            </a:r>
          </a:p>
          <a:p>
            <a:r>
              <a:rPr lang="en-US" b="1" dirty="0"/>
              <a:t>VMP</a:t>
            </a:r>
            <a:r>
              <a:rPr lang="en-US" dirty="0"/>
              <a:t> – Ventilation Management Plan</a:t>
            </a:r>
          </a:p>
          <a:p>
            <a:pPr lvl="1"/>
            <a:r>
              <a:rPr lang="en-US" sz="2800" dirty="0"/>
              <a:t>Similar to Water Management Plan</a:t>
            </a:r>
          </a:p>
          <a:p>
            <a:pPr lvl="1"/>
            <a:r>
              <a:rPr lang="en-US" sz="2800" dirty="0"/>
              <a:t>Overarching Philosophy</a:t>
            </a:r>
          </a:p>
          <a:p>
            <a:pPr lvl="1"/>
            <a:r>
              <a:rPr lang="en-US" sz="2800" dirty="0"/>
              <a:t>Part of Utility Management Program</a:t>
            </a:r>
          </a:p>
          <a:p>
            <a:pPr lvl="1"/>
            <a:r>
              <a:rPr lang="en-US" sz="2800" dirty="0"/>
              <a:t>Explains HOW of Maintenance</a:t>
            </a:r>
          </a:p>
          <a:p>
            <a:pPr lvl="1"/>
            <a:r>
              <a:rPr lang="en-US" sz="2800" dirty="0"/>
              <a:t>Includes Inventory</a:t>
            </a:r>
          </a:p>
        </p:txBody>
      </p:sp>
      <p:sp>
        <p:nvSpPr>
          <p:cNvPr id="4" name="Title 1">
            <a:extLst>
              <a:ext uri="{FF2B5EF4-FFF2-40B4-BE49-F238E27FC236}">
                <a16:creationId xmlns:a16="http://schemas.microsoft.com/office/drawing/2014/main" id="{EB8D2276-3C80-C8A2-8D13-C482E6496EAE}"/>
              </a:ext>
            </a:extLst>
          </p:cNvPr>
          <p:cNvSpPr>
            <a:spLocks noGrp="1"/>
          </p:cNvSpPr>
          <p:nvPr>
            <p:ph type="title"/>
          </p:nvPr>
        </p:nvSpPr>
        <p:spPr/>
        <p:txBody>
          <a:bodyPr/>
          <a:lstStyle/>
          <a:p>
            <a:r>
              <a:rPr lang="en-US" dirty="0"/>
              <a:t>ASHRAE/ASHE Guideline 43</a:t>
            </a:r>
          </a:p>
        </p:txBody>
      </p:sp>
    </p:spTree>
    <p:extLst>
      <p:ext uri="{BB962C8B-B14F-4D97-AF65-F5344CB8AC3E}">
        <p14:creationId xmlns:p14="http://schemas.microsoft.com/office/powerpoint/2010/main" val="239647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676400"/>
            <a:ext cx="12099925" cy="5782824"/>
          </a:xfrm>
        </p:spPr>
        <p:txBody>
          <a:bodyPr/>
          <a:lstStyle/>
          <a:p>
            <a:pPr marL="0" indent="0">
              <a:buNone/>
            </a:pPr>
            <a:r>
              <a:rPr lang="en-US" sz="3200" b="1" dirty="0"/>
              <a:t>Section 4: Operating Practices </a:t>
            </a:r>
            <a:r>
              <a:rPr lang="en-US" b="1" dirty="0"/>
              <a:t>(</a:t>
            </a:r>
            <a:r>
              <a:rPr lang="en-US" dirty="0"/>
              <a:t>Section 6 in </a:t>
            </a:r>
            <a:r>
              <a:rPr lang="en-US" dirty="0">
                <a:solidFill>
                  <a:srgbClr val="FF0000"/>
                </a:solidFill>
              </a:rPr>
              <a:t>First</a:t>
            </a:r>
            <a:r>
              <a:rPr lang="en-US" dirty="0"/>
              <a:t> Public Review</a:t>
            </a:r>
            <a:r>
              <a:rPr lang="en-US" b="1" dirty="0"/>
              <a:t>)</a:t>
            </a:r>
          </a:p>
          <a:p>
            <a:pPr lvl="1"/>
            <a:endParaRPr lang="en-US" dirty="0"/>
          </a:p>
          <a:p>
            <a:pPr lvl="1"/>
            <a:r>
              <a:rPr lang="en-US" sz="2800" dirty="0"/>
              <a:t>Consistently balance at minimum day-to-day unscheduled outages or repairs</a:t>
            </a:r>
          </a:p>
          <a:p>
            <a:pPr lvl="1"/>
            <a:endParaRPr lang="en-US" sz="2800" dirty="0"/>
          </a:p>
          <a:p>
            <a:pPr lvl="1"/>
            <a:r>
              <a:rPr lang="en-US" sz="2800" dirty="0"/>
              <a:t>Scheduled regulatory and maintenance needs</a:t>
            </a:r>
          </a:p>
          <a:p>
            <a:pPr lvl="1"/>
            <a:endParaRPr lang="en-US" sz="2800" dirty="0"/>
          </a:p>
          <a:p>
            <a:pPr lvl="1"/>
            <a:r>
              <a:rPr lang="en-US" sz="2800" dirty="0"/>
              <a:t>Ongoing building rehabilitation and construction projects</a:t>
            </a:r>
          </a:p>
          <a:p>
            <a:pPr lvl="1"/>
            <a:endParaRPr lang="en-US" sz="2800" dirty="0"/>
          </a:p>
          <a:p>
            <a:pPr lvl="1"/>
            <a:r>
              <a:rPr lang="en-US" sz="2800" dirty="0"/>
              <a:t>Long-term visioning and capital planning</a:t>
            </a:r>
          </a:p>
          <a:p>
            <a:pPr lvl="1"/>
            <a:endParaRPr lang="en-US" sz="2800" dirty="0"/>
          </a:p>
          <a:p>
            <a:pPr lvl="1"/>
            <a:r>
              <a:rPr lang="en-US" sz="2800" dirty="0"/>
              <a:t>Baseline practices for ensuring optimal performance</a:t>
            </a:r>
          </a:p>
        </p:txBody>
      </p:sp>
    </p:spTree>
    <p:extLst>
      <p:ext uri="{BB962C8B-B14F-4D97-AF65-F5344CB8AC3E}">
        <p14:creationId xmlns:p14="http://schemas.microsoft.com/office/powerpoint/2010/main" val="317142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447800"/>
            <a:ext cx="10880725" cy="6551144"/>
          </a:xfrm>
        </p:spPr>
        <p:txBody>
          <a:bodyPr/>
          <a:lstStyle/>
          <a:p>
            <a:pPr marL="0" indent="0">
              <a:buNone/>
            </a:pPr>
            <a:r>
              <a:rPr lang="en-US" sz="3200" b="1" dirty="0"/>
              <a:t>Section 4: Operating Practices</a:t>
            </a:r>
          </a:p>
          <a:p>
            <a:pPr lvl="1"/>
            <a:endParaRPr lang="en-US" dirty="0"/>
          </a:p>
          <a:p>
            <a:pPr lvl="1"/>
            <a:r>
              <a:rPr lang="en-US" dirty="0"/>
              <a:t>Reference and Planning Documents</a:t>
            </a:r>
          </a:p>
          <a:p>
            <a:pPr lvl="1"/>
            <a:endParaRPr lang="en-US" dirty="0"/>
          </a:p>
          <a:p>
            <a:pPr lvl="2"/>
            <a:r>
              <a:rPr lang="en-US" sz="2400" dirty="0"/>
              <a:t>Record Files</a:t>
            </a:r>
          </a:p>
          <a:p>
            <a:pPr lvl="3"/>
            <a:r>
              <a:rPr lang="en-US" sz="2400" dirty="0"/>
              <a:t>As-Builts</a:t>
            </a:r>
          </a:p>
          <a:p>
            <a:pPr lvl="3"/>
            <a:r>
              <a:rPr lang="en-US" sz="2400" dirty="0"/>
              <a:t>Commissioning Documents</a:t>
            </a:r>
          </a:p>
          <a:p>
            <a:pPr lvl="3"/>
            <a:r>
              <a:rPr lang="en-US" sz="2400" dirty="0"/>
              <a:t>O &amp; M Manuals</a:t>
            </a:r>
          </a:p>
          <a:p>
            <a:pPr lvl="3"/>
            <a:r>
              <a:rPr lang="en-US" sz="2400" dirty="0"/>
              <a:t>Warranties</a:t>
            </a:r>
          </a:p>
          <a:p>
            <a:pPr lvl="2"/>
            <a:r>
              <a:rPr lang="en-US" sz="2400" dirty="0"/>
              <a:t>Consolidated/Master Files</a:t>
            </a:r>
          </a:p>
          <a:p>
            <a:pPr lvl="3"/>
            <a:r>
              <a:rPr lang="en-US" sz="2400" dirty="0"/>
              <a:t>HVAC Zone Maps</a:t>
            </a:r>
          </a:p>
          <a:p>
            <a:pPr lvl="3"/>
            <a:r>
              <a:rPr lang="en-US" sz="2400" dirty="0"/>
              <a:t>VMP – Ventilation Management Plan</a:t>
            </a:r>
          </a:p>
          <a:p>
            <a:pPr lvl="2"/>
            <a:endParaRPr lang="en-US" sz="2400" dirty="0"/>
          </a:p>
          <a:p>
            <a:pPr lvl="1"/>
            <a:r>
              <a:rPr lang="en-US" dirty="0"/>
              <a:t>Utility Procurement</a:t>
            </a:r>
          </a:p>
          <a:p>
            <a:pPr lvl="1"/>
            <a:endParaRPr lang="en-US" dirty="0"/>
          </a:p>
          <a:p>
            <a:pPr lvl="1"/>
            <a:r>
              <a:rPr lang="en-US" dirty="0"/>
              <a:t>CMMS records</a:t>
            </a:r>
          </a:p>
        </p:txBody>
      </p:sp>
    </p:spTree>
    <p:extLst>
      <p:ext uri="{BB962C8B-B14F-4D97-AF65-F5344CB8AC3E}">
        <p14:creationId xmlns:p14="http://schemas.microsoft.com/office/powerpoint/2010/main" val="114766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1006475" y="438151"/>
            <a:ext cx="12617450" cy="865626"/>
          </a:xfrm>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14095" y="1524000"/>
            <a:ext cx="10422074" cy="6551144"/>
          </a:xfrm>
        </p:spPr>
        <p:txBody>
          <a:bodyPr/>
          <a:lstStyle/>
          <a:p>
            <a:pPr marL="0" indent="0">
              <a:buNone/>
            </a:pPr>
            <a:r>
              <a:rPr lang="en-US" sz="3200" b="1" dirty="0"/>
              <a:t>Section 4: Operating Practices</a:t>
            </a:r>
          </a:p>
          <a:p>
            <a:pPr lvl="1"/>
            <a:endParaRPr lang="en-US" dirty="0"/>
          </a:p>
          <a:p>
            <a:pPr lvl="1"/>
            <a:r>
              <a:rPr lang="en-US" dirty="0"/>
              <a:t>Normal Operations</a:t>
            </a:r>
          </a:p>
          <a:p>
            <a:pPr lvl="2"/>
            <a:r>
              <a:rPr lang="en-US" sz="2400" dirty="0"/>
              <a:t>Service Level agreements</a:t>
            </a:r>
          </a:p>
          <a:p>
            <a:pPr lvl="2"/>
            <a:r>
              <a:rPr lang="en-US" sz="2400" dirty="0"/>
              <a:t>Communications</a:t>
            </a:r>
          </a:p>
          <a:p>
            <a:pPr lvl="2"/>
            <a:r>
              <a:rPr lang="en-US" sz="2400" dirty="0"/>
              <a:t>VMP</a:t>
            </a:r>
            <a:endParaRPr lang="en-US" dirty="0"/>
          </a:p>
          <a:p>
            <a:pPr lvl="1"/>
            <a:r>
              <a:rPr lang="en-US" dirty="0"/>
              <a:t>Maintenance Operations</a:t>
            </a:r>
          </a:p>
          <a:p>
            <a:pPr lvl="1"/>
            <a:r>
              <a:rPr lang="en-US" dirty="0"/>
              <a:t>Excursion Response</a:t>
            </a:r>
          </a:p>
          <a:p>
            <a:pPr lvl="1"/>
            <a:r>
              <a:rPr lang="en-US" dirty="0"/>
              <a:t>Emergency Operations</a:t>
            </a:r>
          </a:p>
          <a:p>
            <a:pPr lvl="1"/>
            <a:r>
              <a:rPr lang="en-US" dirty="0"/>
              <a:t>Construction</a:t>
            </a:r>
          </a:p>
          <a:p>
            <a:pPr lvl="2"/>
            <a:r>
              <a:rPr lang="en-US" sz="2400" dirty="0"/>
              <a:t>ICRA / PCRA / ILSM</a:t>
            </a:r>
          </a:p>
          <a:p>
            <a:pPr lvl="1"/>
            <a:r>
              <a:rPr lang="en-US" dirty="0"/>
              <a:t>Infrastructure Capital Planning</a:t>
            </a:r>
          </a:p>
          <a:p>
            <a:pPr lvl="2"/>
            <a:r>
              <a:rPr lang="en-US" sz="2400" dirty="0"/>
              <a:t>Equipment Lifecycle</a:t>
            </a:r>
          </a:p>
        </p:txBody>
      </p:sp>
    </p:spTree>
    <p:extLst>
      <p:ext uri="{BB962C8B-B14F-4D97-AF65-F5344CB8AC3E}">
        <p14:creationId xmlns:p14="http://schemas.microsoft.com/office/powerpoint/2010/main" val="312545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CEB9E5-C43A-A2BF-390A-B55CD00C2B12}"/>
              </a:ext>
            </a:extLst>
          </p:cNvPr>
          <p:cNvSpPr>
            <a:spLocks noGrp="1"/>
          </p:cNvSpPr>
          <p:nvPr>
            <p:ph idx="1"/>
          </p:nvPr>
        </p:nvSpPr>
        <p:spPr>
          <a:xfrm>
            <a:off x="1006475" y="1676400"/>
            <a:ext cx="12617450" cy="5486400"/>
          </a:xfrm>
        </p:spPr>
        <p:txBody>
          <a:bodyPr/>
          <a:lstStyle/>
          <a:p>
            <a:pPr marL="0" indent="0">
              <a:buNone/>
            </a:pPr>
            <a:r>
              <a:rPr lang="en-US" sz="3200" b="1" dirty="0"/>
              <a:t>Section 4.3 – On-going Surveys as TJC, IDPH</a:t>
            </a:r>
          </a:p>
          <a:p>
            <a:pPr marL="0" indent="0">
              <a:buNone/>
            </a:pPr>
            <a:endParaRPr lang="en-US" sz="3200" b="1" dirty="0"/>
          </a:p>
          <a:p>
            <a:r>
              <a:rPr lang="en-US" dirty="0"/>
              <a:t>Inspection / Verification Documentation</a:t>
            </a:r>
          </a:p>
          <a:p>
            <a:r>
              <a:rPr lang="en-US" dirty="0"/>
              <a:t>Tasks</a:t>
            </a:r>
          </a:p>
          <a:p>
            <a:pPr lvl="1"/>
            <a:r>
              <a:rPr lang="en-US" sz="2800" dirty="0"/>
              <a:t>On-Demand</a:t>
            </a:r>
          </a:p>
          <a:p>
            <a:pPr lvl="1"/>
            <a:r>
              <a:rPr lang="en-US" sz="2800" dirty="0"/>
              <a:t>Regular/periodic inspections</a:t>
            </a:r>
          </a:p>
          <a:p>
            <a:r>
              <a:rPr lang="en-US" dirty="0"/>
              <a:t>Staff Roles / Org. chart.</a:t>
            </a:r>
          </a:p>
          <a:p>
            <a:r>
              <a:rPr lang="en-US" dirty="0"/>
              <a:t>Diagnostics and Monitoring</a:t>
            </a:r>
          </a:p>
          <a:p>
            <a:r>
              <a:rPr lang="en-US" dirty="0"/>
              <a:t>KPI data tracking</a:t>
            </a:r>
          </a:p>
          <a:p>
            <a:pPr lvl="1"/>
            <a:r>
              <a:rPr lang="en-US" sz="2800" dirty="0"/>
              <a:t>Energy Consumption</a:t>
            </a:r>
          </a:p>
          <a:p>
            <a:pPr lvl="1"/>
            <a:r>
              <a:rPr lang="en-US" sz="2800" dirty="0"/>
              <a:t>HAI / Infection Control</a:t>
            </a:r>
          </a:p>
          <a:p>
            <a:pPr lvl="1"/>
            <a:endParaRPr lang="en-US" dirty="0"/>
          </a:p>
          <a:p>
            <a:endParaRPr lang="en-US" dirty="0"/>
          </a:p>
        </p:txBody>
      </p:sp>
      <p:sp>
        <p:nvSpPr>
          <p:cNvPr id="4" name="Title 1">
            <a:extLst>
              <a:ext uri="{FF2B5EF4-FFF2-40B4-BE49-F238E27FC236}">
                <a16:creationId xmlns:a16="http://schemas.microsoft.com/office/drawing/2014/main" id="{AE5B88F9-EEAC-D931-1435-8A14B83B51C4}"/>
              </a:ext>
            </a:extLst>
          </p:cNvPr>
          <p:cNvSpPr>
            <a:spLocks noGrp="1"/>
          </p:cNvSpPr>
          <p:nvPr>
            <p:ph type="title"/>
          </p:nvPr>
        </p:nvSpPr>
        <p:spPr>
          <a:xfrm>
            <a:off x="1006475" y="438151"/>
            <a:ext cx="12617450" cy="933450"/>
          </a:xfrm>
        </p:spPr>
        <p:txBody>
          <a:bodyPr/>
          <a:lstStyle/>
          <a:p>
            <a:r>
              <a:rPr lang="en-US" dirty="0"/>
              <a:t>ASHRAE/ASHE Guideline 43</a:t>
            </a:r>
          </a:p>
        </p:txBody>
      </p:sp>
    </p:spTree>
    <p:extLst>
      <p:ext uri="{BB962C8B-B14F-4D97-AF65-F5344CB8AC3E}">
        <p14:creationId xmlns:p14="http://schemas.microsoft.com/office/powerpoint/2010/main" val="270634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7110" y="1676400"/>
            <a:ext cx="12616815" cy="5728792"/>
          </a:xfrm>
        </p:spPr>
        <p:txBody>
          <a:bodyPr>
            <a:normAutofit/>
          </a:bodyPr>
          <a:lstStyle/>
          <a:p>
            <a:pPr marL="0" indent="0">
              <a:buNone/>
            </a:pPr>
            <a:r>
              <a:rPr lang="en-US" sz="3200" b="1" dirty="0"/>
              <a:t>Section 5: Ventilated spaces are categorized based on risk of harm</a:t>
            </a:r>
          </a:p>
          <a:p>
            <a:pPr lvl="2"/>
            <a:endParaRPr lang="en-US" sz="3200" dirty="0"/>
          </a:p>
          <a:p>
            <a:pPr lvl="1"/>
            <a:r>
              <a:rPr lang="en-US" sz="2800" b="1" dirty="0"/>
              <a:t>Critically Ventilated Spaces </a:t>
            </a:r>
          </a:p>
          <a:p>
            <a:pPr lvl="2"/>
            <a:r>
              <a:rPr lang="en-US" sz="2400" dirty="0">
                <a:effectLst/>
                <a:ea typeface="Arial" panose="020B0604020202020204" pitchFamily="34" charset="0"/>
              </a:rPr>
              <a:t>Those spaces </a:t>
            </a:r>
            <a:r>
              <a:rPr lang="en-US" sz="2400" b="1" i="1" dirty="0">
                <a:effectLst/>
                <a:ea typeface="Arial" panose="020B0604020202020204" pitchFamily="34" charset="0"/>
              </a:rPr>
              <a:t>used for invasive or high-risk procedures</a:t>
            </a:r>
            <a:r>
              <a:rPr lang="en-US" sz="2400" dirty="0">
                <a:effectLst/>
                <a:ea typeface="Arial" panose="020B0604020202020204" pitchFamily="34" charset="0"/>
              </a:rPr>
              <a:t>, infection control isolation, or any space where loss of required air flow, temperature, humidity, and/or pressurization </a:t>
            </a:r>
            <a:r>
              <a:rPr lang="en-US" sz="2400" b="1" i="1" dirty="0">
                <a:effectLst/>
                <a:ea typeface="Arial" panose="020B0604020202020204" pitchFamily="34" charset="0"/>
              </a:rPr>
              <a:t>could result in harm, injury or death to patients</a:t>
            </a:r>
            <a:r>
              <a:rPr lang="en-US" sz="2400" dirty="0">
                <a:effectLst/>
                <a:ea typeface="Arial" panose="020B0604020202020204" pitchFamily="34" charset="0"/>
              </a:rPr>
              <a:t>.</a:t>
            </a:r>
          </a:p>
          <a:p>
            <a:pPr marL="548640" lvl="1" indent="0">
              <a:buNone/>
            </a:pPr>
            <a:endParaRPr lang="en-US" b="1" dirty="0"/>
          </a:p>
          <a:p>
            <a:pPr lvl="1"/>
            <a:r>
              <a:rPr lang="en-US" sz="2800" b="1" dirty="0"/>
              <a:t>Non-critically Ventilated Spaces </a:t>
            </a:r>
          </a:p>
          <a:p>
            <a:pPr lvl="2"/>
            <a:r>
              <a:rPr lang="en-US" sz="2400" dirty="0">
                <a:effectLst/>
                <a:ea typeface="Arial" panose="020B0604020202020204" pitchFamily="34" charset="0"/>
              </a:rPr>
              <a:t>Those spaces </a:t>
            </a:r>
            <a:r>
              <a:rPr lang="en-US" sz="2400" b="1" i="1" dirty="0">
                <a:effectLst/>
                <a:ea typeface="Arial" panose="020B0604020202020204" pitchFamily="34" charset="0"/>
              </a:rPr>
              <a:t>not used for invasive or high-risk procedure areas</a:t>
            </a:r>
            <a:r>
              <a:rPr lang="en-US" sz="2400" dirty="0">
                <a:effectLst/>
                <a:ea typeface="Arial" panose="020B0604020202020204" pitchFamily="34" charset="0"/>
              </a:rPr>
              <a:t>, not used for infection control isolation, and where loss of required air flow, temperature, humidity, and/or pressurization </a:t>
            </a:r>
            <a:r>
              <a:rPr lang="en-US" sz="2400" b="1" i="1" dirty="0">
                <a:effectLst/>
                <a:ea typeface="Arial" panose="020B0604020202020204" pitchFamily="34" charset="0"/>
              </a:rPr>
              <a:t>would not result in harm, injury or death to patients</a:t>
            </a:r>
            <a:r>
              <a:rPr lang="en-US" sz="2400" dirty="0">
                <a:effectLst/>
                <a:ea typeface="Arial" panose="020B0604020202020204" pitchFamily="34" charset="0"/>
              </a:rPr>
              <a:t>. </a:t>
            </a:r>
            <a:endParaRPr lang="en-US" sz="2400" dirty="0"/>
          </a:p>
        </p:txBody>
      </p:sp>
    </p:spTree>
    <p:extLst>
      <p:ext uri="{BB962C8B-B14F-4D97-AF65-F5344CB8AC3E}">
        <p14:creationId xmlns:p14="http://schemas.microsoft.com/office/powerpoint/2010/main" val="40418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447800"/>
            <a:ext cx="13014325" cy="6470856"/>
          </a:xfrm>
        </p:spPr>
        <p:txBody>
          <a:bodyPr>
            <a:normAutofit lnSpcReduction="10000"/>
          </a:bodyPr>
          <a:lstStyle/>
          <a:p>
            <a:pPr marL="0" indent="0">
              <a:buNone/>
            </a:pPr>
            <a:r>
              <a:rPr lang="en-US" sz="3200" b="1" dirty="0"/>
              <a:t>Section 5: Verification of Space Conditions</a:t>
            </a:r>
          </a:p>
          <a:p>
            <a:pPr marL="548640" lvl="1" indent="0">
              <a:buNone/>
            </a:pPr>
            <a:endParaRPr lang="en-US" b="1" dirty="0"/>
          </a:p>
          <a:p>
            <a:pPr lvl="1" indent="-411480">
              <a:spcBef>
                <a:spcPts val="0"/>
              </a:spcBef>
              <a:spcAft>
                <a:spcPts val="960"/>
              </a:spcAft>
            </a:pPr>
            <a:r>
              <a:rPr lang="en-US" sz="2800" b="1" dirty="0"/>
              <a:t>Prescribed Frequencies </a:t>
            </a:r>
            <a:r>
              <a:rPr lang="en-US" sz="2800" dirty="0"/>
              <a:t>- </a:t>
            </a:r>
            <a:r>
              <a:rPr lang="en-US" sz="2800" dirty="0">
                <a:ea typeface="Arial" panose="020B0604020202020204" pitchFamily="34" charset="0"/>
              </a:rPr>
              <a:t>Space environmental conditions should be physically verified</a:t>
            </a:r>
            <a:r>
              <a:rPr lang="en-US" sz="2800" dirty="0">
                <a:ea typeface="Calibri" panose="020F0502020204030204" pitchFamily="34" charset="0"/>
              </a:rPr>
              <a:t> </a:t>
            </a:r>
            <a:r>
              <a:rPr lang="en-US" sz="2800" dirty="0">
                <a:ea typeface="Arial" panose="020B0604020202020204" pitchFamily="34" charset="0"/>
              </a:rPr>
              <a:t> for pressure, temperature, humidity, and airflow as in Tables 5.1-5.4. </a:t>
            </a:r>
            <a:r>
              <a:rPr lang="en-US" sz="2800" dirty="0">
                <a:ea typeface="Calibri" panose="020F0502020204030204" pitchFamily="34" charset="0"/>
              </a:rPr>
              <a:t> </a:t>
            </a:r>
          </a:p>
          <a:p>
            <a:pPr marL="617220" lvl="1" indent="-342900">
              <a:spcBef>
                <a:spcPts val="0"/>
              </a:spcBef>
              <a:spcAft>
                <a:spcPts val="960"/>
              </a:spcAft>
            </a:pPr>
            <a:endParaRPr lang="en-US" sz="2160" b="1" dirty="0"/>
          </a:p>
          <a:p>
            <a:pPr lvl="1" indent="-411480">
              <a:spcBef>
                <a:spcPts val="0"/>
              </a:spcBef>
              <a:spcAft>
                <a:spcPts val="960"/>
              </a:spcAft>
            </a:pPr>
            <a:r>
              <a:rPr lang="en-US" sz="2800" b="1" dirty="0"/>
              <a:t>Risk-based management </a:t>
            </a:r>
            <a:r>
              <a:rPr lang="en-US" sz="2800" dirty="0"/>
              <a:t>– Space testing and verification frequency should be based on reliability factors and facilities risk of failure with adjustments on:</a:t>
            </a:r>
          </a:p>
          <a:p>
            <a:pPr lvl="2"/>
            <a:r>
              <a:rPr lang="en-US" sz="2800" dirty="0"/>
              <a:t>Critically of asset/equipment </a:t>
            </a:r>
          </a:p>
          <a:p>
            <a:pPr lvl="2"/>
            <a:r>
              <a:rPr lang="en-US" sz="2800" dirty="0"/>
              <a:t>Age of equipment</a:t>
            </a:r>
          </a:p>
          <a:p>
            <a:pPr lvl="2"/>
            <a:r>
              <a:rPr lang="en-US" sz="2800" dirty="0"/>
              <a:t>Function of equipment and variability</a:t>
            </a:r>
          </a:p>
          <a:p>
            <a:pPr lvl="2"/>
            <a:r>
              <a:rPr lang="en-US" sz="2800" dirty="0"/>
              <a:t>Risk of failure based on equipment type</a:t>
            </a:r>
          </a:p>
          <a:p>
            <a:pPr lvl="2"/>
            <a:r>
              <a:rPr lang="en-US" sz="2800" dirty="0"/>
              <a:t>Manufacturer requirements</a:t>
            </a:r>
          </a:p>
          <a:p>
            <a:pPr lvl="2"/>
            <a:r>
              <a:rPr lang="en-US" sz="2800" dirty="0"/>
              <a:t>Frequency of preventative maintenance preformed</a:t>
            </a:r>
          </a:p>
          <a:p>
            <a:pPr lvl="2"/>
            <a:r>
              <a:rPr lang="en-US" sz="2800" dirty="0"/>
              <a:t>Allocation/availability of spare parts and repair</a:t>
            </a:r>
          </a:p>
          <a:p>
            <a:pPr lvl="2"/>
            <a:r>
              <a:rPr lang="en-US" sz="2800" dirty="0"/>
              <a:t>Past history of failure</a:t>
            </a:r>
          </a:p>
        </p:txBody>
      </p:sp>
    </p:spTree>
    <p:extLst>
      <p:ext uri="{BB962C8B-B14F-4D97-AF65-F5344CB8AC3E}">
        <p14:creationId xmlns:p14="http://schemas.microsoft.com/office/powerpoint/2010/main" val="376883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4" y="1303776"/>
            <a:ext cx="12086771" cy="1171796"/>
          </a:xfrm>
        </p:spPr>
        <p:txBody>
          <a:bodyPr/>
          <a:lstStyle/>
          <a:p>
            <a:pPr marL="0" indent="0">
              <a:buNone/>
            </a:pPr>
            <a:r>
              <a:rPr lang="en-US" sz="3200" b="1" dirty="0"/>
              <a:t>Section 5: Monitored Spaces</a:t>
            </a:r>
          </a:p>
          <a:p>
            <a:pPr lvl="1"/>
            <a:r>
              <a:rPr lang="en-US" dirty="0"/>
              <a:t>Temperature &amp; </a:t>
            </a:r>
            <a:r>
              <a:rPr lang="en-US" b="1" u="sng" dirty="0">
                <a:solidFill>
                  <a:srgbClr val="FF0000"/>
                </a:solidFill>
              </a:rPr>
              <a:t>Humidity</a:t>
            </a:r>
            <a:r>
              <a:rPr lang="en-US" dirty="0"/>
              <a:t> Testing Frequency</a:t>
            </a:r>
          </a:p>
        </p:txBody>
      </p:sp>
      <p:graphicFrame>
        <p:nvGraphicFramePr>
          <p:cNvPr id="4" name="Table 3"/>
          <p:cNvGraphicFramePr>
            <a:graphicFrameLocks noGrp="1"/>
          </p:cNvGraphicFramePr>
          <p:nvPr/>
        </p:nvGraphicFramePr>
        <p:xfrm>
          <a:off x="460671" y="2324014"/>
          <a:ext cx="12411823" cy="5736209"/>
        </p:xfrm>
        <a:graphic>
          <a:graphicData uri="http://schemas.openxmlformats.org/drawingml/2006/table">
            <a:tbl>
              <a:tblPr firstRow="1" firstCol="1" bandRow="1">
                <a:tableStyleId>{5C22544A-7EE6-4342-B048-85BDC9FD1C3A}</a:tableStyleId>
              </a:tblPr>
              <a:tblGrid>
                <a:gridCol w="10190501">
                  <a:extLst>
                    <a:ext uri="{9D8B030D-6E8A-4147-A177-3AD203B41FA5}">
                      <a16:colId xmlns:a16="http://schemas.microsoft.com/office/drawing/2014/main" val="1145863179"/>
                    </a:ext>
                  </a:extLst>
                </a:gridCol>
                <a:gridCol w="2221322">
                  <a:extLst>
                    <a:ext uri="{9D8B030D-6E8A-4147-A177-3AD203B41FA5}">
                      <a16:colId xmlns:a16="http://schemas.microsoft.com/office/drawing/2014/main" val="568919786"/>
                    </a:ext>
                  </a:extLst>
                </a:gridCol>
              </a:tblGrid>
              <a:tr h="870139">
                <a:tc>
                  <a:txBody>
                    <a:bodyPr/>
                    <a:lstStyle/>
                    <a:p>
                      <a:pPr marL="0" marR="0" algn="ctr">
                        <a:lnSpc>
                          <a:spcPct val="115000"/>
                        </a:lnSpc>
                        <a:spcBef>
                          <a:spcPts val="0"/>
                        </a:spcBef>
                        <a:spcAft>
                          <a:spcPts val="0"/>
                        </a:spcAft>
                      </a:pPr>
                      <a:r>
                        <a:rPr lang="en-US" sz="2200" dirty="0">
                          <a:effectLst/>
                        </a:rPr>
                        <a:t>Function of Space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tc>
                <a:tc>
                  <a:txBody>
                    <a:bodyPr/>
                    <a:lstStyle/>
                    <a:p>
                      <a:pPr marL="0" marR="0" algn="ctr">
                        <a:lnSpc>
                          <a:spcPct val="115000"/>
                        </a:lnSpc>
                        <a:spcBef>
                          <a:spcPts val="0"/>
                        </a:spcBef>
                        <a:spcAft>
                          <a:spcPts val="0"/>
                        </a:spcAft>
                      </a:pPr>
                      <a:r>
                        <a:rPr lang="en-US" sz="2200" dirty="0">
                          <a:effectLst/>
                        </a:rPr>
                        <a:t>Humidity Baseline Testing Frequency</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tc>
                <a:extLst>
                  <a:ext uri="{0D108BD9-81ED-4DB2-BD59-A6C34878D82A}">
                    <a16:rowId xmlns:a16="http://schemas.microsoft.com/office/drawing/2014/main" val="3247203813"/>
                  </a:ext>
                </a:extLst>
              </a:tr>
              <a:tr h="4141927">
                <a:tc>
                  <a:txBody>
                    <a:bodyPr/>
                    <a:lstStyle/>
                    <a:p>
                      <a:pPr marL="0" marR="0" algn="l" defTabSz="914400" rtl="0" eaLnBrk="1" latinLnBrk="0" hangingPunct="1">
                        <a:lnSpc>
                          <a:spcPct val="115000"/>
                        </a:lnSpc>
                        <a:spcBef>
                          <a:spcPts val="0"/>
                        </a:spcBef>
                        <a:spcAft>
                          <a:spcPts val="0"/>
                        </a:spcAft>
                      </a:pPr>
                      <a:r>
                        <a:rPr lang="en-US" sz="2200" b="0" kern="1200" dirty="0">
                          <a:solidFill>
                            <a:schemeClr val="tx1"/>
                          </a:solidFill>
                          <a:effectLst/>
                          <a:latin typeface="+mn-lt"/>
                          <a:ea typeface="+mn-ea"/>
                          <a:cs typeface="+mn-cs"/>
                        </a:rPr>
                        <a:t>Wound intensive care (burn unit), Operating room, Operating/surgical </a:t>
                      </a:r>
                      <a:r>
                        <a:rPr lang="en-US" sz="2200" b="0" kern="1200" dirty="0" err="1">
                          <a:solidFill>
                            <a:schemeClr val="tx1"/>
                          </a:solidFill>
                          <a:effectLst/>
                          <a:latin typeface="+mn-lt"/>
                          <a:ea typeface="+mn-ea"/>
                          <a:cs typeface="+mn-cs"/>
                        </a:rPr>
                        <a:t>cystoscopic</a:t>
                      </a:r>
                      <a:r>
                        <a:rPr lang="en-US" sz="2200" b="0" kern="1200" dirty="0">
                          <a:solidFill>
                            <a:schemeClr val="tx1"/>
                          </a:solidFill>
                          <a:effectLst/>
                          <a:latin typeface="+mn-lt"/>
                          <a:ea typeface="+mn-ea"/>
                          <a:cs typeface="+mn-cs"/>
                        </a:rPr>
                        <a:t> rooms, Delivery rooms (caesarean), Procedure room, GI Endoscopy Procedure Room, X-ray (surgery/critical care &amp; catheterization), Airborne Infection Isolation (AII) room, Combination AII/PE room, PE room, Critical and intensive care, Recovery room, Treatment room, Continued care nursery, Newborn nursery suite, Laser eye room, Newborn intensive care, Trauma room (crisis or shock), Patient room, Labor/delivery/recovery (LDR), Labor/delivery/ recovery/postpartum (LDRP), Intermediate Care, Emergency Department exam/treatment room, X-ray (diagnostic &amp; treatment), General examination room, Special examination room, Triage, Treatment room, Physical therapy, ECT procedure room, Emergency Department public waiting room, Radiology Waiting Rooms, Medication room, Clean workroom, Sterile storage room</a:t>
                      </a:r>
                    </a:p>
                  </a:txBody>
                  <a:tcPr marL="82296" marR="82296" marT="0" marB="0" anchor="ctr">
                    <a:solidFill>
                      <a:schemeClr val="accent1">
                        <a:lumMod val="40000"/>
                        <a:lumOff val="60000"/>
                      </a:schemeClr>
                    </a:solidFill>
                  </a:tcPr>
                </a:tc>
                <a:tc>
                  <a:txBody>
                    <a:bodyPr/>
                    <a:lstStyle/>
                    <a:p>
                      <a:pPr marL="0" marR="0" algn="ctr" defTabSz="914400" rtl="0" eaLnBrk="1" latinLnBrk="0" hangingPunct="1">
                        <a:lnSpc>
                          <a:spcPct val="115000"/>
                        </a:lnSpc>
                        <a:spcBef>
                          <a:spcPts val="0"/>
                        </a:spcBef>
                        <a:spcAft>
                          <a:spcPts val="0"/>
                        </a:spcAft>
                      </a:pPr>
                      <a:r>
                        <a:rPr lang="en-US" sz="2200" kern="1200" dirty="0">
                          <a:solidFill>
                            <a:schemeClr val="tx1"/>
                          </a:solidFill>
                          <a:effectLst/>
                          <a:latin typeface="+mn-lt"/>
                          <a:ea typeface="+mn-ea"/>
                          <a:cs typeface="+mn-cs"/>
                        </a:rPr>
                        <a:t>Daily</a:t>
                      </a:r>
                    </a:p>
                  </a:txBody>
                  <a:tcPr marL="82296" marR="82296" marT="0" marB="0">
                    <a:solidFill>
                      <a:schemeClr val="accent1">
                        <a:lumMod val="40000"/>
                        <a:lumOff val="60000"/>
                      </a:schemeClr>
                    </a:solidFill>
                  </a:tcPr>
                </a:tc>
                <a:extLst>
                  <a:ext uri="{0D108BD9-81ED-4DB2-BD59-A6C34878D82A}">
                    <a16:rowId xmlns:a16="http://schemas.microsoft.com/office/drawing/2014/main" val="3035853157"/>
                  </a:ext>
                </a:extLst>
              </a:tr>
            </a:tbl>
          </a:graphicData>
        </a:graphic>
      </p:graphicFrame>
    </p:spTree>
    <p:extLst>
      <p:ext uri="{BB962C8B-B14F-4D97-AF65-F5344CB8AC3E}">
        <p14:creationId xmlns:p14="http://schemas.microsoft.com/office/powerpoint/2010/main" val="331915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2988-2D4D-9655-57FA-520B59E1F633}"/>
              </a:ext>
            </a:extLst>
          </p:cNvPr>
          <p:cNvSpPr>
            <a:spLocks noGrp="1"/>
          </p:cNvSpPr>
          <p:nvPr>
            <p:ph type="title"/>
          </p:nvPr>
        </p:nvSpPr>
        <p:spPr>
          <a:xfrm>
            <a:off x="1006474" y="496559"/>
            <a:ext cx="10271126" cy="1590675"/>
          </a:xfrm>
        </p:spPr>
        <p:txBody>
          <a:bodyPr/>
          <a:lstStyle/>
          <a:p>
            <a:r>
              <a:rPr lang="en-US" dirty="0"/>
              <a:t>Laurence V. Wilson</a:t>
            </a:r>
            <a:r>
              <a:rPr lang="en-US" b="1" dirty="0">
                <a:latin typeface="+mn-lt"/>
              </a:rPr>
              <a:t>, PE, </a:t>
            </a:r>
            <a:r>
              <a:rPr lang="en-US" dirty="0"/>
              <a:t>ASHRAE HFDP</a:t>
            </a:r>
            <a:br>
              <a:rPr lang="en-US" dirty="0"/>
            </a:br>
            <a:r>
              <a:rPr lang="en-US" sz="3600" dirty="0"/>
              <a:t>BSME, University of Illinois at Urbana-Champaign</a:t>
            </a:r>
            <a:endParaRPr lang="en-US" sz="3600" b="1" dirty="0">
              <a:latin typeface="+mn-lt"/>
            </a:endParaRPr>
          </a:p>
        </p:txBody>
      </p:sp>
      <p:sp>
        <p:nvSpPr>
          <p:cNvPr id="3" name="Content Placeholder 2">
            <a:extLst>
              <a:ext uri="{FF2B5EF4-FFF2-40B4-BE49-F238E27FC236}">
                <a16:creationId xmlns:a16="http://schemas.microsoft.com/office/drawing/2014/main" id="{E0B4A3E2-ED45-6CA4-0F23-EFF129AD942D}"/>
              </a:ext>
            </a:extLst>
          </p:cNvPr>
          <p:cNvSpPr>
            <a:spLocks noGrp="1"/>
          </p:cNvSpPr>
          <p:nvPr>
            <p:ph idx="1"/>
          </p:nvPr>
        </p:nvSpPr>
        <p:spPr>
          <a:xfrm>
            <a:off x="533400" y="1828798"/>
            <a:ext cx="10880725" cy="5819777"/>
          </a:xfrm>
        </p:spPr>
        <p:txBody>
          <a:bodyPr>
            <a:normAutofit fontScale="92500" lnSpcReduction="10000"/>
          </a:bodyPr>
          <a:lstStyle/>
          <a:p>
            <a:r>
              <a:rPr lang="en-US" sz="3600" dirty="0"/>
              <a:t>Analyses and Design/Construction:  42 years</a:t>
            </a:r>
          </a:p>
          <a:p>
            <a:r>
              <a:rPr lang="en-US" sz="3600" dirty="0"/>
              <a:t>Healthcare &amp; Lab Projects (New + Renovation)</a:t>
            </a:r>
          </a:p>
          <a:p>
            <a:r>
              <a:rPr lang="en-US" sz="3600" dirty="0"/>
              <a:t>NSPE, ASHRAE, ASHE, MWHCEC, HESNI, NFPA, ASPE</a:t>
            </a:r>
          </a:p>
          <a:p>
            <a:pPr marL="0" indent="0">
              <a:buNone/>
            </a:pPr>
            <a:r>
              <a:rPr lang="en-US" sz="3600" dirty="0"/>
              <a:t>	</a:t>
            </a:r>
            <a:r>
              <a:rPr lang="en-US" sz="3600" u="sng" dirty="0"/>
              <a:t>ASHRAE:</a:t>
            </a:r>
          </a:p>
          <a:p>
            <a:pPr lvl="2"/>
            <a:r>
              <a:rPr lang="en-US" sz="3000" dirty="0"/>
              <a:t>Voting Member ASHRAE TC 9.6—Health Care</a:t>
            </a:r>
          </a:p>
          <a:p>
            <a:pPr lvl="2"/>
            <a:r>
              <a:rPr lang="en-US" sz="3000" dirty="0"/>
              <a:t>Corresponding Member ASHRAE Standard 170</a:t>
            </a:r>
          </a:p>
          <a:p>
            <a:pPr lvl="2"/>
            <a:r>
              <a:rPr lang="en-US" sz="3000" dirty="0"/>
              <a:t>Excellence in Engineering Awards (Judge for IL Chapter)</a:t>
            </a:r>
          </a:p>
          <a:p>
            <a:pPr lvl="2"/>
            <a:r>
              <a:rPr lang="en-US" sz="3000" dirty="0"/>
              <a:t>Excellence in Engineering Awards (won multiple times at the local, regional and national levels)</a:t>
            </a:r>
          </a:p>
          <a:p>
            <a:pPr lvl="2"/>
            <a:r>
              <a:rPr lang="en-US" sz="3000" dirty="0"/>
              <a:t>Published in the ASHRAE Journal</a:t>
            </a:r>
          </a:p>
          <a:p>
            <a:pPr marL="457200" lvl="1" indent="0">
              <a:buNone/>
            </a:pPr>
            <a:r>
              <a:rPr lang="en-US" sz="3200" dirty="0"/>
              <a:t>	</a:t>
            </a:r>
            <a:r>
              <a:rPr lang="en-US" sz="3200" u="sng" dirty="0"/>
              <a:t>ASHE PDC, MWHCEC and HESNI</a:t>
            </a:r>
          </a:p>
          <a:p>
            <a:pPr lvl="2"/>
            <a:r>
              <a:rPr lang="en-US" sz="3000" dirty="0"/>
              <a:t>Presented multiple times at the local, regional and national levels</a:t>
            </a:r>
            <a:r>
              <a:rPr lang="en-US" sz="2800" dirty="0"/>
              <a:t>		</a:t>
            </a:r>
          </a:p>
          <a:p>
            <a:endParaRPr lang="en-US" sz="3600" dirty="0"/>
          </a:p>
          <a:p>
            <a:pPr marL="457200" lvl="1" indent="0">
              <a:buNone/>
            </a:pPr>
            <a:endParaRPr lang="en-US" sz="3600" dirty="0"/>
          </a:p>
          <a:p>
            <a:pPr lvl="1"/>
            <a:endParaRPr lang="en-US" sz="3600" dirty="0"/>
          </a:p>
        </p:txBody>
      </p:sp>
      <p:pic>
        <p:nvPicPr>
          <p:cNvPr id="5" name="Picture 4" descr="A person in a suit and tie&#10;&#10;Description automatically generated with medium confidence">
            <a:extLst>
              <a:ext uri="{FF2B5EF4-FFF2-40B4-BE49-F238E27FC236}">
                <a16:creationId xmlns:a16="http://schemas.microsoft.com/office/drawing/2014/main" id="{A7B726CA-2492-81D1-57FF-DCEB22FCA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228599"/>
            <a:ext cx="3886201" cy="3886201"/>
          </a:xfrm>
          <a:prstGeom prst="rect">
            <a:avLst/>
          </a:prstGeom>
        </p:spPr>
      </p:pic>
    </p:spTree>
    <p:extLst>
      <p:ext uri="{BB962C8B-B14F-4D97-AF65-F5344CB8AC3E}">
        <p14:creationId xmlns:p14="http://schemas.microsoft.com/office/powerpoint/2010/main" val="23143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4" y="1190951"/>
            <a:ext cx="12086771" cy="1070517"/>
          </a:xfrm>
        </p:spPr>
        <p:txBody>
          <a:bodyPr/>
          <a:lstStyle/>
          <a:p>
            <a:pPr marL="0" indent="0">
              <a:buNone/>
            </a:pPr>
            <a:r>
              <a:rPr lang="en-US" sz="3200" b="1" dirty="0"/>
              <a:t>Section 5: Monitored Spaces</a:t>
            </a:r>
          </a:p>
          <a:p>
            <a:pPr lvl="1"/>
            <a:r>
              <a:rPr lang="en-US" dirty="0"/>
              <a:t>Pressure Testing Frequency</a:t>
            </a:r>
          </a:p>
        </p:txBody>
      </p:sp>
      <p:graphicFrame>
        <p:nvGraphicFramePr>
          <p:cNvPr id="6" name="Table 5"/>
          <p:cNvGraphicFramePr>
            <a:graphicFrameLocks noGrp="1"/>
          </p:cNvGraphicFramePr>
          <p:nvPr/>
        </p:nvGraphicFramePr>
        <p:xfrm>
          <a:off x="816270" y="2261468"/>
          <a:ext cx="12163750" cy="5639382"/>
        </p:xfrm>
        <a:graphic>
          <a:graphicData uri="http://schemas.openxmlformats.org/drawingml/2006/table">
            <a:tbl>
              <a:tblPr firstRow="1" firstCol="1" bandRow="1">
                <a:tableStyleId>{69012ECD-51FC-41F1-AA8D-1B2483CD663E}</a:tableStyleId>
              </a:tblPr>
              <a:tblGrid>
                <a:gridCol w="9656177">
                  <a:extLst>
                    <a:ext uri="{9D8B030D-6E8A-4147-A177-3AD203B41FA5}">
                      <a16:colId xmlns:a16="http://schemas.microsoft.com/office/drawing/2014/main" val="809034826"/>
                    </a:ext>
                  </a:extLst>
                </a:gridCol>
                <a:gridCol w="2507573">
                  <a:extLst>
                    <a:ext uri="{9D8B030D-6E8A-4147-A177-3AD203B41FA5}">
                      <a16:colId xmlns:a16="http://schemas.microsoft.com/office/drawing/2014/main" val="3530694418"/>
                    </a:ext>
                  </a:extLst>
                </a:gridCol>
              </a:tblGrid>
              <a:tr h="732739">
                <a:tc>
                  <a:txBody>
                    <a:bodyPr/>
                    <a:lstStyle/>
                    <a:p>
                      <a:pPr marL="0" marR="0" algn="ctr">
                        <a:lnSpc>
                          <a:spcPct val="115000"/>
                        </a:lnSpc>
                        <a:spcBef>
                          <a:spcPts val="0"/>
                        </a:spcBef>
                        <a:spcAft>
                          <a:spcPts val="0"/>
                        </a:spcAft>
                      </a:pPr>
                      <a:r>
                        <a:rPr lang="en-US" sz="2200" dirty="0">
                          <a:effectLst/>
                        </a:rPr>
                        <a:t>Function of Space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B w="12700" cap="flat" cmpd="sng" algn="ctr">
                      <a:solidFill>
                        <a:srgbClr val="0030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u="none" dirty="0">
                          <a:effectLst/>
                        </a:rPr>
                        <a:t>Baseline</a:t>
                      </a:r>
                      <a:r>
                        <a:rPr lang="en-US" sz="2200" dirty="0">
                          <a:effectLst/>
                        </a:rPr>
                        <a:t> Pressure Testing Frequency</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B w="12700" cap="flat" cmpd="sng" algn="ctr">
                      <a:solidFill>
                        <a:srgbClr val="003087"/>
                      </a:solidFill>
                      <a:prstDash val="solid"/>
                      <a:round/>
                      <a:headEnd type="none" w="med" len="med"/>
                      <a:tailEnd type="none" w="med" len="med"/>
                    </a:lnB>
                  </a:tcPr>
                </a:tc>
                <a:extLst>
                  <a:ext uri="{0D108BD9-81ED-4DB2-BD59-A6C34878D82A}">
                    <a16:rowId xmlns:a16="http://schemas.microsoft.com/office/drawing/2014/main" val="2930685464"/>
                  </a:ext>
                </a:extLst>
              </a:tr>
              <a:tr h="1012652">
                <a:tc>
                  <a:txBody>
                    <a:bodyPr/>
                    <a:lstStyle/>
                    <a:p>
                      <a:pPr marL="0" marR="0">
                        <a:lnSpc>
                          <a:spcPct val="115000"/>
                        </a:lnSpc>
                        <a:spcBef>
                          <a:spcPts val="0"/>
                        </a:spcBef>
                        <a:spcAft>
                          <a:spcPts val="0"/>
                        </a:spcAft>
                      </a:pPr>
                      <a:r>
                        <a:rPr lang="en-US" sz="1800" b="0" dirty="0">
                          <a:effectLst/>
                        </a:rPr>
                        <a:t>Operating room, Operating/surgical </a:t>
                      </a:r>
                      <a:r>
                        <a:rPr lang="en-US" sz="1800" b="0" dirty="0" err="1">
                          <a:effectLst/>
                        </a:rPr>
                        <a:t>cystoscopic</a:t>
                      </a:r>
                      <a:r>
                        <a:rPr lang="en-US" sz="1800" b="0" dirty="0">
                          <a:effectLst/>
                        </a:rPr>
                        <a:t> rooms, Delivery rooms (caesarean), Procedure room, X-ray (surgery/critical care &amp; catheterization), ED Trauma room, Neonatal Intensive Care, Wound Intensive Care (Burn Unit), Combination AII/PE room, PE room</a:t>
                      </a:r>
                      <a:endParaRPr lang="en-US" sz="18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Weekly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extLst>
                  <a:ext uri="{0D108BD9-81ED-4DB2-BD59-A6C34878D82A}">
                    <a16:rowId xmlns:a16="http://schemas.microsoft.com/office/drawing/2014/main" val="854485397"/>
                  </a:ext>
                </a:extLst>
              </a:tr>
              <a:tr h="1277928">
                <a:tc>
                  <a:txBody>
                    <a:bodyPr/>
                    <a:lstStyle/>
                    <a:p>
                      <a:pPr marL="0" marR="0">
                        <a:lnSpc>
                          <a:spcPct val="115000"/>
                        </a:lnSpc>
                        <a:spcBef>
                          <a:spcPts val="0"/>
                        </a:spcBef>
                        <a:spcAft>
                          <a:spcPts val="0"/>
                        </a:spcAft>
                      </a:pPr>
                      <a:r>
                        <a:rPr lang="en-US" sz="1800" b="0" dirty="0">
                          <a:effectLst/>
                        </a:rPr>
                        <a:t>Airborne Infection Isolation (AII) room, Bronchoscopy, sputum collection, &amp; </a:t>
                      </a:r>
                      <a:r>
                        <a:rPr lang="en-US" sz="1800" b="0" dirty="0" err="1">
                          <a:effectLst/>
                        </a:rPr>
                        <a:t>pentamidine</a:t>
                      </a:r>
                      <a:r>
                        <a:rPr lang="en-US" sz="1800" b="0" dirty="0">
                          <a:effectLst/>
                        </a:rPr>
                        <a:t> administration, ED Trauma/Resuscitation Room, Laser Eye Room, Triage Room, Anterooms, Clean workroom, Clean Supply Room, Clean Linen Storage, Sterile storage room, Laboratory work area media transfer, Pharmacy Services</a:t>
                      </a:r>
                      <a:endParaRPr lang="en-US" sz="18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a:effectLst/>
                        </a:rPr>
                        <a:t>Monthly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0005942"/>
                  </a:ext>
                </a:extLst>
              </a:tr>
              <a:tr h="675101">
                <a:tc>
                  <a:txBody>
                    <a:bodyPr/>
                    <a:lstStyle/>
                    <a:p>
                      <a:pPr marL="0" marR="0">
                        <a:lnSpc>
                          <a:spcPct val="115000"/>
                        </a:lnSpc>
                        <a:spcBef>
                          <a:spcPts val="0"/>
                        </a:spcBef>
                        <a:spcAft>
                          <a:spcPts val="0"/>
                        </a:spcAft>
                      </a:pPr>
                      <a:r>
                        <a:rPr lang="en-US" sz="1800" b="0">
                          <a:effectLst/>
                        </a:rPr>
                        <a:t>Emergency Department Decontamination, Autopsy Room, Non-Refrigerated body holding room, Instrument Processing Room</a:t>
                      </a:r>
                      <a:endParaRPr lang="en-US" sz="1800" b="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Annually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extLst>
                  <a:ext uri="{0D108BD9-81ED-4DB2-BD59-A6C34878D82A}">
                    <a16:rowId xmlns:a16="http://schemas.microsoft.com/office/drawing/2014/main" val="1952929596"/>
                  </a:ext>
                </a:extLst>
              </a:tr>
              <a:tr h="1927322">
                <a:tc>
                  <a:txBody>
                    <a:bodyPr/>
                    <a:lstStyle/>
                    <a:p>
                      <a:pPr marL="0" marR="0">
                        <a:lnSpc>
                          <a:spcPct val="115000"/>
                        </a:lnSpc>
                        <a:spcBef>
                          <a:spcPts val="0"/>
                        </a:spcBef>
                        <a:spcAft>
                          <a:spcPts val="0"/>
                        </a:spcAft>
                      </a:pPr>
                      <a:r>
                        <a:rPr lang="en-US" sz="1800" b="0" dirty="0">
                          <a:effectLst/>
                        </a:rPr>
                        <a:t>Emergency Department public waiting room, Medical/anesthesia gas storage, Radiology waiting, Toilet rooms, Darkroom, Dialyzer reprocessing room, Instrument Processing,  Hydrotherapy, Laboratories, Nuclear medicine hot lab, Physical therapy, Sterilizer equipment room, Decontamination room, Bedpan room, Environmental Services Room, Laundry processing room, Linen and trash chute room, Soiled linen sorting and storage, </a:t>
                      </a:r>
                      <a:r>
                        <a:rPr lang="en-US" sz="1800" b="0" dirty="0" err="1">
                          <a:effectLst/>
                        </a:rPr>
                        <a:t>Warewashing</a:t>
                      </a:r>
                      <a:r>
                        <a:rPr lang="en-US" sz="1800" b="0" dirty="0">
                          <a:effectLst/>
                        </a:rPr>
                        <a:t>, Hazardous material storage, Regulated waste holding, Soiled workroom or soiled holding</a:t>
                      </a:r>
                      <a:endParaRPr lang="en-US" sz="18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a:effectLst/>
                        </a:rPr>
                        <a:t>Change of Use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34000340"/>
                  </a:ext>
                </a:extLst>
              </a:tr>
            </a:tbl>
          </a:graphicData>
        </a:graphic>
      </p:graphicFrame>
    </p:spTree>
    <p:extLst>
      <p:ext uri="{BB962C8B-B14F-4D97-AF65-F5344CB8AC3E}">
        <p14:creationId xmlns:p14="http://schemas.microsoft.com/office/powerpoint/2010/main" val="744960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29335" y="1640947"/>
            <a:ext cx="12617450" cy="5221288"/>
          </a:xfrm>
        </p:spPr>
        <p:txBody>
          <a:bodyPr/>
          <a:lstStyle/>
          <a:p>
            <a:pPr marL="0" indent="0">
              <a:buNone/>
            </a:pPr>
            <a:r>
              <a:rPr lang="en-US" sz="3200" b="1" dirty="0"/>
              <a:t>Section 5: Monitored Spaces</a:t>
            </a:r>
          </a:p>
          <a:p>
            <a:pPr lvl="1"/>
            <a:r>
              <a:rPr lang="en-US" dirty="0"/>
              <a:t>Air Flow Testing Frequency</a:t>
            </a:r>
          </a:p>
        </p:txBody>
      </p:sp>
      <p:graphicFrame>
        <p:nvGraphicFramePr>
          <p:cNvPr id="6" name="Table 5"/>
          <p:cNvGraphicFramePr>
            <a:graphicFrameLocks noGrp="1"/>
          </p:cNvGraphicFramePr>
          <p:nvPr/>
        </p:nvGraphicFramePr>
        <p:xfrm>
          <a:off x="474526" y="2694081"/>
          <a:ext cx="13535867" cy="3879332"/>
        </p:xfrm>
        <a:graphic>
          <a:graphicData uri="http://schemas.openxmlformats.org/drawingml/2006/table">
            <a:tbl>
              <a:tblPr firstRow="1" firstCol="1" bandRow="1">
                <a:tableStyleId>{69012ECD-51FC-41F1-AA8D-1B2483CD663E}</a:tableStyleId>
              </a:tblPr>
              <a:tblGrid>
                <a:gridCol w="10012775">
                  <a:extLst>
                    <a:ext uri="{9D8B030D-6E8A-4147-A177-3AD203B41FA5}">
                      <a16:colId xmlns:a16="http://schemas.microsoft.com/office/drawing/2014/main" val="809034826"/>
                    </a:ext>
                  </a:extLst>
                </a:gridCol>
                <a:gridCol w="3523092">
                  <a:extLst>
                    <a:ext uri="{9D8B030D-6E8A-4147-A177-3AD203B41FA5}">
                      <a16:colId xmlns:a16="http://schemas.microsoft.com/office/drawing/2014/main" val="3530694418"/>
                    </a:ext>
                  </a:extLst>
                </a:gridCol>
              </a:tblGrid>
              <a:tr h="745127">
                <a:tc>
                  <a:txBody>
                    <a:bodyPr/>
                    <a:lstStyle/>
                    <a:p>
                      <a:pPr marL="0" marR="0" algn="ctr">
                        <a:lnSpc>
                          <a:spcPct val="115000"/>
                        </a:lnSpc>
                        <a:spcBef>
                          <a:spcPts val="0"/>
                        </a:spcBef>
                        <a:spcAft>
                          <a:spcPts val="0"/>
                        </a:spcAft>
                      </a:pPr>
                      <a:r>
                        <a:rPr lang="en-US" sz="2200" dirty="0">
                          <a:effectLst/>
                        </a:rPr>
                        <a:t>Function of Space</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B w="12700" cap="flat" cmpd="sng" algn="ctr">
                      <a:solidFill>
                        <a:srgbClr val="0030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u="none" dirty="0">
                          <a:effectLst/>
                        </a:rPr>
                        <a:t>Baseline</a:t>
                      </a:r>
                      <a:r>
                        <a:rPr lang="en-US" sz="2200" dirty="0">
                          <a:effectLst/>
                        </a:rPr>
                        <a:t> Air Flow Testing Frequency</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B w="12700" cap="flat" cmpd="sng" algn="ctr">
                      <a:solidFill>
                        <a:srgbClr val="003087"/>
                      </a:solidFill>
                      <a:prstDash val="solid"/>
                      <a:round/>
                      <a:headEnd type="none" w="med" len="med"/>
                      <a:tailEnd type="none" w="med" len="med"/>
                    </a:lnB>
                  </a:tcPr>
                </a:tc>
                <a:extLst>
                  <a:ext uri="{0D108BD9-81ED-4DB2-BD59-A6C34878D82A}">
                    <a16:rowId xmlns:a16="http://schemas.microsoft.com/office/drawing/2014/main" val="2930685464"/>
                  </a:ext>
                </a:extLst>
              </a:tr>
              <a:tr h="1000501">
                <a:tc>
                  <a:txBody>
                    <a:bodyPr/>
                    <a:lstStyle/>
                    <a:p>
                      <a:pPr marL="0" marR="0">
                        <a:lnSpc>
                          <a:spcPct val="115000"/>
                        </a:lnSpc>
                        <a:spcBef>
                          <a:spcPts val="0"/>
                        </a:spcBef>
                        <a:spcAft>
                          <a:spcPts val="0"/>
                        </a:spcAft>
                      </a:pPr>
                      <a:r>
                        <a:rPr lang="en-US" sz="2200" b="0" kern="1200" dirty="0">
                          <a:solidFill>
                            <a:schemeClr val="tx1"/>
                          </a:solidFill>
                          <a:effectLst/>
                          <a:latin typeface="+mn-lt"/>
                          <a:ea typeface="+mn-ea"/>
                          <a:cs typeface="+mn-cs"/>
                        </a:rPr>
                        <a:t>Operating room, Operating/surgical </a:t>
                      </a:r>
                      <a:r>
                        <a:rPr lang="en-US" sz="2200" b="0" kern="1200" dirty="0" err="1">
                          <a:solidFill>
                            <a:schemeClr val="tx1"/>
                          </a:solidFill>
                          <a:effectLst/>
                          <a:latin typeface="+mn-lt"/>
                          <a:ea typeface="+mn-ea"/>
                          <a:cs typeface="+mn-cs"/>
                        </a:rPr>
                        <a:t>cystoscopic</a:t>
                      </a:r>
                      <a:r>
                        <a:rPr lang="en-US" sz="2200" b="0" kern="1200" dirty="0">
                          <a:solidFill>
                            <a:schemeClr val="tx1"/>
                          </a:solidFill>
                          <a:effectLst/>
                          <a:latin typeface="+mn-lt"/>
                          <a:ea typeface="+mn-ea"/>
                          <a:cs typeface="+mn-cs"/>
                        </a:rPr>
                        <a:t> rooms, Delivery rooms (caesarean)</a:t>
                      </a:r>
                      <a:endParaRPr lang="en-US" sz="17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0" dirty="0">
                          <a:effectLst/>
                        </a:rPr>
                        <a:t>Annual </a:t>
                      </a:r>
                      <a:endParaRPr lang="en-US" sz="22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extLst>
                  <a:ext uri="{0D108BD9-81ED-4DB2-BD59-A6C34878D82A}">
                    <a16:rowId xmlns:a16="http://schemas.microsoft.com/office/drawing/2014/main" val="854485397"/>
                  </a:ext>
                </a:extLst>
              </a:tr>
              <a:tr h="1000501">
                <a:tc>
                  <a:txBody>
                    <a:bodyPr/>
                    <a:lstStyle/>
                    <a:p>
                      <a:pPr marL="0" marR="0">
                        <a:lnSpc>
                          <a:spcPct val="115000"/>
                        </a:lnSpc>
                        <a:spcBef>
                          <a:spcPts val="0"/>
                        </a:spcBef>
                        <a:spcAft>
                          <a:spcPts val="0"/>
                        </a:spcAft>
                      </a:pPr>
                      <a:r>
                        <a:rPr lang="en-US" sz="2200" b="0" kern="1200" dirty="0">
                          <a:solidFill>
                            <a:schemeClr val="tx1"/>
                          </a:solidFill>
                          <a:effectLst/>
                          <a:latin typeface="+mn-lt"/>
                          <a:ea typeface="+mn-ea"/>
                          <a:cs typeface="+mn-cs"/>
                        </a:rPr>
                        <a:t>PE room, Airborne Infection Isolation (AII) room, Combination AII/PE room, Wound intensive care (burn unit)</a:t>
                      </a:r>
                      <a:endParaRPr lang="en-US" sz="17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2200" b="0" dirty="0">
                          <a:effectLst/>
                        </a:rPr>
                        <a:t>Triennial</a:t>
                      </a:r>
                      <a:endParaRPr lang="en-US" sz="22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0005942"/>
                  </a:ext>
                </a:extLst>
              </a:tr>
              <a:tr h="1130088">
                <a:tc>
                  <a:txBody>
                    <a:bodyPr/>
                    <a:lstStyle/>
                    <a:p>
                      <a:pPr marL="0" marR="0">
                        <a:lnSpc>
                          <a:spcPct val="115000"/>
                        </a:lnSpc>
                        <a:spcBef>
                          <a:spcPts val="0"/>
                        </a:spcBef>
                        <a:spcAft>
                          <a:spcPts val="0"/>
                        </a:spcAft>
                      </a:pPr>
                      <a:r>
                        <a:rPr lang="en-US" sz="2200" b="0" kern="1200" dirty="0">
                          <a:solidFill>
                            <a:schemeClr val="tx1"/>
                          </a:solidFill>
                          <a:effectLst/>
                          <a:latin typeface="+mn-lt"/>
                          <a:ea typeface="+mn-ea"/>
                          <a:cs typeface="+mn-cs"/>
                        </a:rPr>
                        <a:t>X-ray (surgery/critical care &amp; catheterization), Procedure room, Bronchoscopy, sputum collection, &amp; </a:t>
                      </a:r>
                      <a:r>
                        <a:rPr lang="en-US" sz="2200" b="0" kern="1200" dirty="0" err="1">
                          <a:solidFill>
                            <a:schemeClr val="tx1"/>
                          </a:solidFill>
                          <a:effectLst/>
                          <a:latin typeface="+mn-lt"/>
                          <a:ea typeface="+mn-ea"/>
                          <a:cs typeface="+mn-cs"/>
                        </a:rPr>
                        <a:t>pentamidine</a:t>
                      </a:r>
                      <a:r>
                        <a:rPr lang="en-US" sz="2200" b="0" kern="1200" dirty="0">
                          <a:solidFill>
                            <a:schemeClr val="tx1"/>
                          </a:solidFill>
                          <a:effectLst/>
                          <a:latin typeface="+mn-lt"/>
                          <a:ea typeface="+mn-ea"/>
                          <a:cs typeface="+mn-cs"/>
                        </a:rPr>
                        <a:t> administration, GI Endoscopy Procedure Room, </a:t>
                      </a:r>
                      <a:r>
                        <a:rPr lang="en-US" sz="2200" b="0" u="none" kern="1200" dirty="0">
                          <a:solidFill>
                            <a:schemeClr val="tx1"/>
                          </a:solidFill>
                          <a:effectLst/>
                          <a:latin typeface="+mn-lt"/>
                          <a:ea typeface="+mn-ea"/>
                          <a:cs typeface="+mn-cs"/>
                        </a:rPr>
                        <a:t>Decontamination Room, </a:t>
                      </a:r>
                      <a:r>
                        <a:rPr lang="en-US" sz="2200" b="0" kern="1200" dirty="0">
                          <a:solidFill>
                            <a:schemeClr val="tx1"/>
                          </a:solidFill>
                          <a:effectLst/>
                          <a:latin typeface="+mn-lt"/>
                          <a:ea typeface="+mn-ea"/>
                          <a:cs typeface="+mn-cs"/>
                        </a:rPr>
                        <a:t>Clean workroom, Sterile storage room</a:t>
                      </a:r>
                      <a:endParaRPr lang="en-US" sz="17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200" b="0" dirty="0">
                          <a:effectLst/>
                        </a:rPr>
                        <a:t>Change of Use</a:t>
                      </a:r>
                      <a:endParaRPr lang="en-US" sz="2200" b="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endParaRPr lang="en-US" sz="2200" b="0" dirty="0">
                        <a:effectLst/>
                        <a:latin typeface="Arial" panose="020B0604020202020204" pitchFamily="34" charset="0"/>
                        <a:ea typeface="Arial" panose="020B0604020202020204" pitchFamily="34" charset="0"/>
                        <a:cs typeface="Times New Roman" panose="02020603050405020304" pitchFamily="18" charset="0"/>
                      </a:endParaRPr>
                    </a:p>
                  </a:txBody>
                  <a:tcPr marL="82296" marR="82296" marT="0"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tcPr>
                </a:tc>
                <a:extLst>
                  <a:ext uri="{0D108BD9-81ED-4DB2-BD59-A6C34878D82A}">
                    <a16:rowId xmlns:a16="http://schemas.microsoft.com/office/drawing/2014/main" val="1952929596"/>
                  </a:ext>
                </a:extLst>
              </a:tr>
            </a:tbl>
          </a:graphicData>
        </a:graphic>
      </p:graphicFrame>
    </p:spTree>
    <p:extLst>
      <p:ext uri="{BB962C8B-B14F-4D97-AF65-F5344CB8AC3E}">
        <p14:creationId xmlns:p14="http://schemas.microsoft.com/office/powerpoint/2010/main" val="4058511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4" y="1303775"/>
            <a:ext cx="12086771" cy="6511000"/>
          </a:xfrm>
        </p:spPr>
        <p:txBody>
          <a:bodyPr>
            <a:normAutofit fontScale="77500" lnSpcReduction="20000"/>
          </a:bodyPr>
          <a:lstStyle/>
          <a:p>
            <a:pPr marL="0" indent="0">
              <a:buNone/>
            </a:pPr>
            <a:r>
              <a:rPr lang="en-US" sz="4100" b="1" dirty="0"/>
              <a:t>Section 6: Implementation </a:t>
            </a:r>
            <a:r>
              <a:rPr lang="en-US" sz="3300" b="1" dirty="0"/>
              <a:t>(</a:t>
            </a:r>
            <a:r>
              <a:rPr lang="en-US" sz="3300" dirty="0"/>
              <a:t>Section 4 in </a:t>
            </a:r>
            <a:r>
              <a:rPr lang="en-US" sz="3300" dirty="0">
                <a:solidFill>
                  <a:srgbClr val="FF0000"/>
                </a:solidFill>
              </a:rPr>
              <a:t>First</a:t>
            </a:r>
            <a:r>
              <a:rPr lang="en-US" sz="3300" dirty="0"/>
              <a:t> Public Review</a:t>
            </a:r>
            <a:r>
              <a:rPr lang="en-US" sz="3300" b="1" dirty="0"/>
              <a:t>)</a:t>
            </a:r>
          </a:p>
          <a:p>
            <a:pPr lvl="1"/>
            <a:endParaRPr lang="en-US" sz="3300" dirty="0"/>
          </a:p>
          <a:p>
            <a:pPr lvl="1"/>
            <a:r>
              <a:rPr lang="en-US" sz="2800" dirty="0"/>
              <a:t>Define the responsible party for compliance</a:t>
            </a:r>
          </a:p>
          <a:p>
            <a:pPr lvl="2"/>
            <a:r>
              <a:rPr lang="en-US" sz="2800" dirty="0"/>
              <a:t>Health care facility management organization</a:t>
            </a:r>
          </a:p>
          <a:p>
            <a:pPr lvl="2"/>
            <a:r>
              <a:rPr lang="en-US" sz="2800" dirty="0" err="1"/>
              <a:t>Organizration</a:t>
            </a:r>
            <a:r>
              <a:rPr lang="en-US" sz="2800" dirty="0"/>
              <a:t> may designate other authorized parties</a:t>
            </a:r>
          </a:p>
          <a:p>
            <a:pPr lvl="1"/>
            <a:endParaRPr lang="en-US" sz="2800" dirty="0"/>
          </a:p>
          <a:p>
            <a:pPr lvl="1"/>
            <a:r>
              <a:rPr lang="en-US" sz="2800" dirty="0"/>
              <a:t>Develop a Ventilation Management Program plan (VMP)</a:t>
            </a:r>
          </a:p>
          <a:p>
            <a:pPr lvl="2"/>
            <a:r>
              <a:rPr lang="en-US" sz="2800" dirty="0"/>
              <a:t>Appendix F</a:t>
            </a:r>
          </a:p>
          <a:p>
            <a:pPr lvl="2"/>
            <a:r>
              <a:rPr lang="en-US" sz="2800" dirty="0"/>
              <a:t>Measurable and trended over time</a:t>
            </a:r>
          </a:p>
          <a:p>
            <a:pPr lvl="1"/>
            <a:endParaRPr lang="en-US" sz="2800" dirty="0"/>
          </a:p>
          <a:p>
            <a:pPr lvl="1"/>
            <a:r>
              <a:rPr lang="en-US" sz="2800" dirty="0"/>
              <a:t>Define the elements of the program.</a:t>
            </a:r>
          </a:p>
          <a:p>
            <a:pPr lvl="2"/>
            <a:r>
              <a:rPr lang="en-US" sz="2800" dirty="0"/>
              <a:t>Program Objectives</a:t>
            </a:r>
          </a:p>
          <a:p>
            <a:pPr lvl="2"/>
            <a:r>
              <a:rPr lang="en-US" sz="2800" dirty="0"/>
              <a:t>Inventory</a:t>
            </a:r>
          </a:p>
          <a:p>
            <a:pPr lvl="2"/>
            <a:r>
              <a:rPr lang="en-US" sz="2800" dirty="0"/>
              <a:t>Baseline Inspection and Maintenance Tasks</a:t>
            </a:r>
          </a:p>
          <a:p>
            <a:pPr lvl="2"/>
            <a:r>
              <a:rPr lang="en-US" sz="2800" dirty="0"/>
              <a:t>Condition Indicators</a:t>
            </a:r>
          </a:p>
          <a:p>
            <a:pPr lvl="1"/>
            <a:endParaRPr lang="en-US" sz="2800" dirty="0"/>
          </a:p>
          <a:p>
            <a:pPr lvl="1"/>
            <a:r>
              <a:rPr lang="en-US" sz="2800" dirty="0"/>
              <a:t>Other Considerations</a:t>
            </a:r>
          </a:p>
          <a:p>
            <a:pPr lvl="2"/>
            <a:r>
              <a:rPr lang="en-US" sz="2800" dirty="0"/>
              <a:t>Operational Plan in the Event of Outages</a:t>
            </a:r>
          </a:p>
          <a:p>
            <a:pPr lvl="2"/>
            <a:r>
              <a:rPr lang="en-US" sz="2800" dirty="0"/>
              <a:t>Unoccupied Turndown</a:t>
            </a:r>
          </a:p>
          <a:p>
            <a:pPr lvl="2"/>
            <a:r>
              <a:rPr lang="en-US" sz="2800" dirty="0"/>
              <a:t>Revisions of the VMP</a:t>
            </a:r>
          </a:p>
        </p:txBody>
      </p:sp>
    </p:spTree>
    <p:extLst>
      <p:ext uri="{BB962C8B-B14F-4D97-AF65-F5344CB8AC3E}">
        <p14:creationId xmlns:p14="http://schemas.microsoft.com/office/powerpoint/2010/main" val="331730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2190750"/>
            <a:ext cx="12617450" cy="5221288"/>
          </a:xfrm>
        </p:spPr>
        <p:txBody>
          <a:bodyPr/>
          <a:lstStyle/>
          <a:p>
            <a:pPr marL="0" indent="0">
              <a:buNone/>
            </a:pPr>
            <a:r>
              <a:rPr lang="en-US" sz="3200" b="1" dirty="0"/>
              <a:t>Section 6: Implementation</a:t>
            </a:r>
          </a:p>
          <a:p>
            <a:pPr lvl="1"/>
            <a:endParaRPr lang="en-US" dirty="0"/>
          </a:p>
          <a:p>
            <a:pPr lvl="1"/>
            <a:r>
              <a:rPr lang="en-US" sz="2800" b="1" dirty="0"/>
              <a:t>Legacy Systems </a:t>
            </a:r>
            <a:r>
              <a:rPr lang="en-US" sz="2800" dirty="0"/>
              <a:t>(6.6)</a:t>
            </a:r>
          </a:p>
          <a:p>
            <a:pPr lvl="2"/>
            <a:r>
              <a:rPr lang="en-US" sz="2800" dirty="0"/>
              <a:t>Use the design standard in place at time of construction</a:t>
            </a:r>
          </a:p>
          <a:p>
            <a:pPr lvl="2"/>
            <a:r>
              <a:rPr lang="en-US" sz="2800" dirty="0"/>
              <a:t>If staff desire a modified operating range, it is acceptable to update the range provided that the system is capable and the new range is documented in the VMP</a:t>
            </a:r>
          </a:p>
          <a:p>
            <a:pPr lvl="2"/>
            <a:endParaRPr lang="en-US" sz="2800" dirty="0"/>
          </a:p>
          <a:p>
            <a:pPr lvl="2"/>
            <a:r>
              <a:rPr lang="en-US" sz="2800" b="1" u="sng" dirty="0"/>
              <a:t>EXAMPLE: </a:t>
            </a:r>
            <a:r>
              <a:rPr lang="en-US" sz="2800" dirty="0"/>
              <a:t>Staff desires for operating rooms to have a range of 64⁰-78⁰ F, with a typical </a:t>
            </a:r>
            <a:r>
              <a:rPr lang="en-US" sz="2800" dirty="0" err="1"/>
              <a:t>setpoint</a:t>
            </a:r>
            <a:r>
              <a:rPr lang="en-US" sz="2800" dirty="0"/>
              <a:t> of 64⁰ F.  The legacy system is capable of meeting the modified range.  After updating the VMP, this modified temperature range is acceptable.</a:t>
            </a:r>
          </a:p>
          <a:p>
            <a:pPr lvl="2"/>
            <a:endParaRPr lang="en-US" dirty="0"/>
          </a:p>
          <a:p>
            <a:pPr lvl="1"/>
            <a:endParaRPr lang="en-US" dirty="0"/>
          </a:p>
        </p:txBody>
      </p:sp>
    </p:spTree>
    <p:extLst>
      <p:ext uri="{BB962C8B-B14F-4D97-AF65-F5344CB8AC3E}">
        <p14:creationId xmlns:p14="http://schemas.microsoft.com/office/powerpoint/2010/main" val="211949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08F83-A62F-2609-8D69-2D42888A6DC6}"/>
              </a:ext>
            </a:extLst>
          </p:cNvPr>
          <p:cNvSpPr>
            <a:spLocks noGrp="1"/>
          </p:cNvSpPr>
          <p:nvPr>
            <p:ph idx="1"/>
          </p:nvPr>
        </p:nvSpPr>
        <p:spPr/>
        <p:txBody>
          <a:bodyPr/>
          <a:lstStyle/>
          <a:p>
            <a:pPr marL="0" indent="0">
              <a:buNone/>
            </a:pPr>
            <a:r>
              <a:rPr lang="en-US" sz="3200" b="1" dirty="0"/>
              <a:t>Condition Indicators – 6.3.2.3</a:t>
            </a:r>
          </a:p>
          <a:p>
            <a:pPr marL="0" indent="0">
              <a:buNone/>
            </a:pPr>
            <a:endParaRPr lang="en-US" sz="3200" b="1" dirty="0"/>
          </a:p>
          <a:p>
            <a:r>
              <a:rPr lang="en-US" dirty="0"/>
              <a:t>Physical Condition</a:t>
            </a:r>
          </a:p>
          <a:p>
            <a:r>
              <a:rPr lang="en-US" dirty="0"/>
              <a:t>Observed during inspections and compared</a:t>
            </a:r>
          </a:p>
          <a:p>
            <a:pPr lvl="1"/>
            <a:r>
              <a:rPr lang="en-US" sz="2800" dirty="0"/>
              <a:t>Monitored over time</a:t>
            </a:r>
          </a:p>
          <a:p>
            <a:r>
              <a:rPr lang="en-US" dirty="0"/>
              <a:t>Reference:  Appendix A</a:t>
            </a:r>
          </a:p>
        </p:txBody>
      </p:sp>
      <p:sp>
        <p:nvSpPr>
          <p:cNvPr id="4" name="Title 1">
            <a:extLst>
              <a:ext uri="{FF2B5EF4-FFF2-40B4-BE49-F238E27FC236}">
                <a16:creationId xmlns:a16="http://schemas.microsoft.com/office/drawing/2014/main" id="{2D8C6E7E-070B-5C89-922E-B52788395D7F}"/>
              </a:ext>
            </a:extLst>
          </p:cNvPr>
          <p:cNvSpPr>
            <a:spLocks noGrp="1"/>
          </p:cNvSpPr>
          <p:nvPr>
            <p:ph type="title"/>
          </p:nvPr>
        </p:nvSpPr>
        <p:spPr/>
        <p:txBody>
          <a:bodyPr/>
          <a:lstStyle/>
          <a:p>
            <a:r>
              <a:rPr lang="en-US" dirty="0"/>
              <a:t>ASHRAE/ASHE Guideline 43</a:t>
            </a:r>
          </a:p>
        </p:txBody>
      </p:sp>
    </p:spTree>
    <p:extLst>
      <p:ext uri="{BB962C8B-B14F-4D97-AF65-F5344CB8AC3E}">
        <p14:creationId xmlns:p14="http://schemas.microsoft.com/office/powerpoint/2010/main" val="337103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5205" y="1752600"/>
            <a:ext cx="12618720" cy="4868424"/>
          </a:xfrm>
        </p:spPr>
        <p:txBody>
          <a:bodyPr/>
          <a:lstStyle/>
          <a:p>
            <a:pPr marL="0" indent="0">
              <a:buNone/>
            </a:pPr>
            <a:r>
              <a:rPr lang="en-US" sz="3200" b="1" dirty="0"/>
              <a:t>Section 6: Implementation – Section 6.7 - Turndown</a:t>
            </a:r>
          </a:p>
          <a:p>
            <a:pPr lvl="1"/>
            <a:endParaRPr lang="en-US" dirty="0"/>
          </a:p>
          <a:p>
            <a:pPr lvl="1"/>
            <a:r>
              <a:rPr lang="en-US" sz="2800" dirty="0"/>
              <a:t>Reference:  Standard 170</a:t>
            </a:r>
          </a:p>
          <a:p>
            <a:pPr lvl="1"/>
            <a:r>
              <a:rPr lang="en-US" sz="2800" dirty="0"/>
              <a:t>Document </a:t>
            </a:r>
          </a:p>
          <a:p>
            <a:pPr lvl="2"/>
            <a:r>
              <a:rPr lang="en-US" sz="2800" dirty="0"/>
              <a:t>Includes Locations and Settings</a:t>
            </a:r>
          </a:p>
          <a:p>
            <a:pPr lvl="2"/>
            <a:endParaRPr lang="en-US" dirty="0"/>
          </a:p>
        </p:txBody>
      </p:sp>
    </p:spTree>
    <p:extLst>
      <p:ext uri="{BB962C8B-B14F-4D97-AF65-F5344CB8AC3E}">
        <p14:creationId xmlns:p14="http://schemas.microsoft.com/office/powerpoint/2010/main" val="1756435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5205" y="1307213"/>
            <a:ext cx="12618720" cy="6484237"/>
          </a:xfrm>
        </p:spPr>
        <p:txBody>
          <a:bodyPr/>
          <a:lstStyle/>
          <a:p>
            <a:pPr marL="0" indent="0">
              <a:buNone/>
            </a:pPr>
            <a:r>
              <a:rPr lang="en-US" sz="3200" b="1" dirty="0"/>
              <a:t>Section 6: Implementation – Section 6.8</a:t>
            </a:r>
          </a:p>
          <a:p>
            <a:pPr lvl="1"/>
            <a:endParaRPr lang="en-US" dirty="0"/>
          </a:p>
          <a:p>
            <a:pPr lvl="1"/>
            <a:r>
              <a:rPr lang="en-US" sz="2800" dirty="0"/>
              <a:t>Excursion Variations</a:t>
            </a:r>
          </a:p>
          <a:p>
            <a:pPr lvl="2"/>
            <a:endParaRPr lang="en-US" sz="2800" dirty="0"/>
          </a:p>
          <a:p>
            <a:pPr lvl="2"/>
            <a:r>
              <a:rPr lang="en-US" sz="2800" dirty="0"/>
              <a:t>Under certain conditions, the system output will vary from</a:t>
            </a:r>
            <a:r>
              <a:rPr lang="en-US" sz="2800" i="1" dirty="0"/>
              <a:t> </a:t>
            </a:r>
            <a:r>
              <a:rPr lang="en-US" sz="2800" dirty="0"/>
              <a:t>the VMP condition indicators.</a:t>
            </a:r>
          </a:p>
          <a:p>
            <a:pPr lvl="3"/>
            <a:r>
              <a:rPr lang="en-US" sz="2800" dirty="0"/>
              <a:t>Establish a response process</a:t>
            </a:r>
          </a:p>
          <a:p>
            <a:pPr lvl="3"/>
            <a:r>
              <a:rPr lang="en-US" sz="2800" dirty="0"/>
              <a:t>Based on a risk assessment process</a:t>
            </a:r>
          </a:p>
          <a:p>
            <a:pPr lvl="3"/>
            <a:r>
              <a:rPr lang="en-US" sz="2800" dirty="0"/>
              <a:t>Use of a multidisciplinary team to develop</a:t>
            </a:r>
          </a:p>
          <a:p>
            <a:pPr lvl="3"/>
            <a:r>
              <a:rPr lang="en-US" sz="2800" dirty="0"/>
              <a:t>Develop recommended protocol</a:t>
            </a:r>
          </a:p>
          <a:p>
            <a:pPr lvl="3"/>
            <a:r>
              <a:rPr lang="en-US" sz="2800" dirty="0"/>
              <a:t>Include a decision response team</a:t>
            </a:r>
          </a:p>
          <a:p>
            <a:pPr lvl="2"/>
            <a:r>
              <a:rPr lang="en-US" sz="2800" dirty="0"/>
              <a:t>Relative Humidity</a:t>
            </a:r>
          </a:p>
          <a:p>
            <a:pPr lvl="2"/>
            <a:r>
              <a:rPr lang="en-US" sz="2800" dirty="0"/>
              <a:t>Temperature</a:t>
            </a:r>
          </a:p>
          <a:p>
            <a:pPr lvl="2"/>
            <a:r>
              <a:rPr lang="en-US" sz="2800" dirty="0"/>
              <a:t>Pressurization Relationship</a:t>
            </a:r>
          </a:p>
        </p:txBody>
      </p:sp>
    </p:spTree>
    <p:extLst>
      <p:ext uri="{BB962C8B-B14F-4D97-AF65-F5344CB8AC3E}">
        <p14:creationId xmlns:p14="http://schemas.microsoft.com/office/powerpoint/2010/main" val="2870875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722261" y="425577"/>
            <a:ext cx="12617450" cy="933450"/>
          </a:xfrm>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722261" y="1504156"/>
            <a:ext cx="12617450" cy="2610644"/>
          </a:xfrm>
        </p:spPr>
        <p:txBody>
          <a:bodyPr/>
          <a:lstStyle/>
          <a:p>
            <a:pPr marL="0" indent="0">
              <a:buNone/>
            </a:pPr>
            <a:r>
              <a:rPr lang="en-US" sz="3200" b="1" dirty="0"/>
              <a:t>Section 6: Implementation</a:t>
            </a:r>
          </a:p>
          <a:p>
            <a:pPr lvl="1"/>
            <a:endParaRPr lang="en-US" dirty="0"/>
          </a:p>
          <a:p>
            <a:pPr lvl="1"/>
            <a:r>
              <a:rPr lang="en-US" sz="2800" dirty="0"/>
              <a:t>Excursion Variations</a:t>
            </a:r>
          </a:p>
          <a:p>
            <a:pPr lvl="2"/>
            <a:endParaRPr lang="en-US" sz="2800" dirty="0"/>
          </a:p>
          <a:p>
            <a:pPr lvl="2"/>
            <a:r>
              <a:rPr lang="en-US" sz="2800" dirty="0"/>
              <a:t>Recommended Actions</a:t>
            </a:r>
          </a:p>
        </p:txBody>
      </p:sp>
      <p:pic>
        <p:nvPicPr>
          <p:cNvPr id="5" name="Picture 4"/>
          <p:cNvPicPr>
            <a:picLocks noChangeAspect="1"/>
          </p:cNvPicPr>
          <p:nvPr/>
        </p:nvPicPr>
        <p:blipFill>
          <a:blip r:embed="rId3"/>
          <a:stretch>
            <a:fillRect/>
          </a:stretch>
        </p:blipFill>
        <p:spPr>
          <a:xfrm>
            <a:off x="193516" y="4435126"/>
            <a:ext cx="8413038" cy="2902172"/>
          </a:xfrm>
          <a:prstGeom prst="rect">
            <a:avLst/>
          </a:prstGeom>
        </p:spPr>
      </p:pic>
      <p:pic>
        <p:nvPicPr>
          <p:cNvPr id="4" name="Picture 3"/>
          <p:cNvPicPr>
            <a:picLocks noChangeAspect="1"/>
          </p:cNvPicPr>
          <p:nvPr/>
        </p:nvPicPr>
        <p:blipFill>
          <a:blip r:embed="rId4"/>
          <a:stretch>
            <a:fillRect/>
          </a:stretch>
        </p:blipFill>
        <p:spPr>
          <a:xfrm>
            <a:off x="5941056" y="3519324"/>
            <a:ext cx="8619002" cy="3024211"/>
          </a:xfrm>
          <a:prstGeom prst="rect">
            <a:avLst/>
          </a:prstGeom>
        </p:spPr>
      </p:pic>
    </p:spTree>
    <p:extLst>
      <p:ext uri="{BB962C8B-B14F-4D97-AF65-F5344CB8AC3E}">
        <p14:creationId xmlns:p14="http://schemas.microsoft.com/office/powerpoint/2010/main" val="98747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447800"/>
            <a:ext cx="12618720" cy="6457474"/>
          </a:xfrm>
        </p:spPr>
        <p:txBody>
          <a:bodyPr/>
          <a:lstStyle/>
          <a:p>
            <a:pPr marL="0" indent="0">
              <a:buNone/>
            </a:pPr>
            <a:r>
              <a:rPr lang="en-US" sz="3200" b="1" dirty="0"/>
              <a:t>Section 6: Implementation</a:t>
            </a:r>
          </a:p>
          <a:p>
            <a:pPr lvl="1"/>
            <a:endParaRPr lang="en-US" dirty="0"/>
          </a:p>
          <a:p>
            <a:pPr lvl="1"/>
            <a:r>
              <a:rPr lang="en-US" sz="2800" dirty="0"/>
              <a:t>Review and Revision of VMP</a:t>
            </a:r>
          </a:p>
          <a:p>
            <a:pPr lvl="2"/>
            <a:endParaRPr lang="en-US" sz="2800" dirty="0"/>
          </a:p>
          <a:p>
            <a:pPr lvl="2"/>
            <a:r>
              <a:rPr lang="en-US" sz="2800" dirty="0"/>
              <a:t>Continuously improve the VMP</a:t>
            </a:r>
          </a:p>
          <a:p>
            <a:pPr lvl="3"/>
            <a:r>
              <a:rPr lang="en-US" sz="2800" dirty="0"/>
              <a:t>Analysis of Control Indicators</a:t>
            </a:r>
          </a:p>
          <a:p>
            <a:pPr lvl="3"/>
            <a:r>
              <a:rPr lang="en-US" sz="2800" dirty="0"/>
              <a:t>Equipment Condition</a:t>
            </a:r>
          </a:p>
          <a:p>
            <a:pPr lvl="3"/>
            <a:r>
              <a:rPr lang="en-US" sz="2800" dirty="0"/>
              <a:t>Facility Changes</a:t>
            </a:r>
          </a:p>
          <a:p>
            <a:pPr lvl="3"/>
            <a:r>
              <a:rPr lang="en-US" sz="2800" dirty="0"/>
              <a:t>New Technologies</a:t>
            </a:r>
          </a:p>
          <a:p>
            <a:pPr lvl="2"/>
            <a:endParaRPr lang="en-US" sz="2800" dirty="0"/>
          </a:p>
          <a:p>
            <a:pPr lvl="2"/>
            <a:r>
              <a:rPr lang="en-US" sz="2800" dirty="0"/>
              <a:t>6.5 – Revise the VMP:  </a:t>
            </a:r>
          </a:p>
          <a:p>
            <a:pPr lvl="3"/>
            <a:r>
              <a:rPr lang="en-US" sz="2800" dirty="0"/>
              <a:t>Periodically review program</a:t>
            </a:r>
          </a:p>
          <a:p>
            <a:pPr lvl="4"/>
            <a:r>
              <a:rPr lang="en-US" sz="2800" dirty="0"/>
              <a:t>Formal meetings</a:t>
            </a:r>
          </a:p>
          <a:p>
            <a:pPr lvl="4"/>
            <a:r>
              <a:rPr lang="en-US" sz="2800" dirty="0"/>
              <a:t>Beginning and End of performance period</a:t>
            </a:r>
          </a:p>
          <a:p>
            <a:pPr lvl="2"/>
            <a:endParaRPr lang="en-US" sz="2400" dirty="0"/>
          </a:p>
          <a:p>
            <a:pPr lvl="1"/>
            <a:endParaRPr lang="en-US" dirty="0"/>
          </a:p>
        </p:txBody>
      </p:sp>
    </p:spTree>
    <p:extLst>
      <p:ext uri="{BB962C8B-B14F-4D97-AF65-F5344CB8AC3E}">
        <p14:creationId xmlns:p14="http://schemas.microsoft.com/office/powerpoint/2010/main" val="1638169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447800"/>
            <a:ext cx="12618720" cy="6551144"/>
          </a:xfrm>
        </p:spPr>
        <p:txBody>
          <a:bodyPr>
            <a:normAutofit/>
          </a:bodyPr>
          <a:lstStyle/>
          <a:p>
            <a:pPr marL="0" indent="0">
              <a:buNone/>
            </a:pPr>
            <a:r>
              <a:rPr lang="en-US" sz="3200" b="1" dirty="0"/>
              <a:t>Section 7: Baseline Inspection and Maintenance Tasks</a:t>
            </a:r>
          </a:p>
          <a:p>
            <a:pPr lvl="1"/>
            <a:endParaRPr lang="en-US" dirty="0"/>
          </a:p>
          <a:p>
            <a:pPr lvl="1"/>
            <a:r>
              <a:rPr lang="en-US" sz="2800" dirty="0"/>
              <a:t>Lists the baseline Inspection Tasks and Maintenance Tasks, as well as the Frequency and Corrective Actions</a:t>
            </a:r>
          </a:p>
          <a:p>
            <a:pPr lvl="1"/>
            <a:endParaRPr lang="en-US" sz="2800" dirty="0"/>
          </a:p>
          <a:p>
            <a:pPr lvl="1"/>
            <a:r>
              <a:rPr lang="en-US" sz="2800" dirty="0"/>
              <a:t>Should modify the frequency of task, if warranted by analysis and/or identification of acceptable or unacceptable conditions</a:t>
            </a:r>
          </a:p>
          <a:p>
            <a:pPr lvl="1"/>
            <a:endParaRPr lang="en-US" sz="2800" dirty="0"/>
          </a:p>
          <a:p>
            <a:pPr lvl="1"/>
            <a:r>
              <a:rPr lang="en-US" sz="2800" dirty="0"/>
              <a:t>BMS and CMMS provide for advanced monitoring and verification of condition indicators throughout a facility</a:t>
            </a:r>
          </a:p>
          <a:p>
            <a:pPr lvl="2"/>
            <a:r>
              <a:rPr lang="en-US" sz="2800" dirty="0"/>
              <a:t>Encouraged and can provide a more reliable and proactive response to excursions from established condition indicators</a:t>
            </a:r>
          </a:p>
          <a:p>
            <a:pPr lvl="1"/>
            <a:endParaRPr lang="en-US" sz="2800" dirty="0"/>
          </a:p>
          <a:p>
            <a:pPr lvl="1"/>
            <a:r>
              <a:rPr lang="en-US" sz="2800" dirty="0"/>
              <a:t>VMP should document monitoring and verification process for monitored spaces</a:t>
            </a:r>
          </a:p>
        </p:txBody>
      </p:sp>
    </p:spTree>
    <p:extLst>
      <p:ext uri="{BB962C8B-B14F-4D97-AF65-F5344CB8AC3E}">
        <p14:creationId xmlns:p14="http://schemas.microsoft.com/office/powerpoint/2010/main" val="109079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2988-2D4D-9655-57FA-520B59E1F633}"/>
              </a:ext>
            </a:extLst>
          </p:cNvPr>
          <p:cNvSpPr>
            <a:spLocks noGrp="1"/>
          </p:cNvSpPr>
          <p:nvPr>
            <p:ph type="title"/>
          </p:nvPr>
        </p:nvSpPr>
        <p:spPr>
          <a:xfrm>
            <a:off x="1006474" y="496559"/>
            <a:ext cx="9669463" cy="1590675"/>
          </a:xfrm>
        </p:spPr>
        <p:txBody>
          <a:bodyPr/>
          <a:lstStyle/>
          <a:p>
            <a:r>
              <a:rPr lang="en-US" b="1" dirty="0">
                <a:latin typeface="+mn-lt"/>
              </a:rPr>
              <a:t>Kenneth A. Monroe, PE, MBA, CHC, PMP</a:t>
            </a:r>
          </a:p>
        </p:txBody>
      </p:sp>
      <p:sp>
        <p:nvSpPr>
          <p:cNvPr id="3" name="Content Placeholder 2">
            <a:extLst>
              <a:ext uri="{FF2B5EF4-FFF2-40B4-BE49-F238E27FC236}">
                <a16:creationId xmlns:a16="http://schemas.microsoft.com/office/drawing/2014/main" id="{E0B4A3E2-ED45-6CA4-0F23-EFF129AD942D}"/>
              </a:ext>
            </a:extLst>
          </p:cNvPr>
          <p:cNvSpPr>
            <a:spLocks noGrp="1"/>
          </p:cNvSpPr>
          <p:nvPr>
            <p:ph idx="1"/>
          </p:nvPr>
        </p:nvSpPr>
        <p:spPr>
          <a:xfrm>
            <a:off x="1006474" y="2209800"/>
            <a:ext cx="9051925" cy="5221288"/>
          </a:xfrm>
        </p:spPr>
        <p:txBody>
          <a:bodyPr>
            <a:normAutofit/>
          </a:bodyPr>
          <a:lstStyle/>
          <a:p>
            <a:r>
              <a:rPr lang="en-US" sz="3600" dirty="0"/>
              <a:t>25+ years in Healthcare “Bricks and Mortar</a:t>
            </a:r>
          </a:p>
          <a:p>
            <a:pPr lvl="1"/>
            <a:r>
              <a:rPr lang="en-US" sz="3600" dirty="0"/>
              <a:t>Construction</a:t>
            </a:r>
          </a:p>
          <a:p>
            <a:pPr lvl="1"/>
            <a:r>
              <a:rPr lang="en-US" sz="3600" dirty="0"/>
              <a:t>Operations and Maintenance</a:t>
            </a:r>
          </a:p>
          <a:p>
            <a:pPr lvl="1"/>
            <a:r>
              <a:rPr lang="en-US" sz="3600" dirty="0"/>
              <a:t>Compliance:  The Joint Commission</a:t>
            </a:r>
          </a:p>
          <a:p>
            <a:r>
              <a:rPr lang="en-US" sz="3600" dirty="0"/>
              <a:t>ASHRAE</a:t>
            </a:r>
          </a:p>
          <a:p>
            <a:pPr lvl="1"/>
            <a:r>
              <a:rPr lang="en-US" sz="3600" dirty="0"/>
              <a:t>Standards Committee</a:t>
            </a:r>
          </a:p>
          <a:p>
            <a:pPr lvl="1"/>
            <a:r>
              <a:rPr lang="en-US" sz="3600" dirty="0"/>
              <a:t>Standard 170 Committee / Guideline 43</a:t>
            </a:r>
          </a:p>
          <a:p>
            <a:pPr lvl="1"/>
            <a:r>
              <a:rPr lang="en-US" sz="3600" dirty="0"/>
              <a:t>Standard 202 Committee - Commissioning</a:t>
            </a:r>
          </a:p>
        </p:txBody>
      </p:sp>
      <p:pic>
        <p:nvPicPr>
          <p:cNvPr id="10" name="Picture 9" descr="A person wearing a suit and tie&#10;&#10;Description automatically generated with medium confidence">
            <a:extLst>
              <a:ext uri="{FF2B5EF4-FFF2-40B4-BE49-F238E27FC236}">
                <a16:creationId xmlns:a16="http://schemas.microsoft.com/office/drawing/2014/main" id="{828E47D9-E793-0CC9-270E-7F8D6822BC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10" t="7064" r="15442" b="42490"/>
          <a:stretch/>
        </p:blipFill>
        <p:spPr>
          <a:xfrm>
            <a:off x="10260888" y="2048846"/>
            <a:ext cx="3759912" cy="3970954"/>
          </a:xfrm>
          <a:prstGeom prst="rect">
            <a:avLst/>
          </a:prstGeom>
        </p:spPr>
      </p:pic>
    </p:spTree>
    <p:extLst>
      <p:ext uri="{BB962C8B-B14F-4D97-AF65-F5344CB8AC3E}">
        <p14:creationId xmlns:p14="http://schemas.microsoft.com/office/powerpoint/2010/main" val="3090149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303776"/>
            <a:ext cx="12618720" cy="623156"/>
          </a:xfrm>
        </p:spPr>
        <p:txBody>
          <a:bodyPr/>
          <a:lstStyle/>
          <a:p>
            <a:pPr marL="0" indent="0">
              <a:buNone/>
            </a:pPr>
            <a:r>
              <a:rPr lang="en-US" sz="3200" b="1" dirty="0"/>
              <a:t>Section 7: Baseline Inspection and Maintenance Tasks</a:t>
            </a:r>
          </a:p>
        </p:txBody>
      </p:sp>
      <p:sp>
        <p:nvSpPr>
          <p:cNvPr id="10" name="TextBox 3">
            <a:extLst>
              <a:ext uri="{FF2B5EF4-FFF2-40B4-BE49-F238E27FC236}">
                <a16:creationId xmlns:a16="http://schemas.microsoft.com/office/drawing/2014/main" id="{B58C4486-A753-B352-5E99-24F9F3D5CA18}"/>
              </a:ext>
            </a:extLst>
          </p:cNvPr>
          <p:cNvSpPr txBox="1"/>
          <p:nvPr/>
        </p:nvSpPr>
        <p:spPr>
          <a:xfrm>
            <a:off x="1005205" y="1926932"/>
            <a:ext cx="11985230" cy="7327544"/>
          </a:xfrm>
          <a:prstGeom prst="rect">
            <a:avLst/>
          </a:prstGeom>
          <a:noFill/>
        </p:spPr>
        <p:txBody>
          <a:bodyPr wrap="square"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Air Distribution Systems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Air Handling Units/Roof-top Units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Coils and Radiators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Dehumidifiers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Humidifiers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Fans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Unit Heaters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Energy Recovery Units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Terminal Units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Ductwork and Diffusers</a:t>
            </a:r>
          </a:p>
          <a:p>
            <a:pPr marL="548640" lvl="1">
              <a:lnSpc>
                <a:spcPct val="90000"/>
              </a:lnSpc>
              <a:spcBef>
                <a:spcPts val="1200"/>
              </a:spcBef>
              <a:buClr>
                <a:srgbClr val="9D2235"/>
              </a:buClr>
            </a:pPr>
            <a:endParaRPr lang="en-US" sz="2400" dirty="0">
              <a:solidFill>
                <a:schemeClr val="tx1">
                  <a:lumMod val="65000"/>
                  <a:lumOff val="35000"/>
                </a:schemeClr>
              </a:solidFill>
              <a:cs typeface="Arial" panose="020B0604020202020204" pitchFamily="34" charset="0"/>
            </a:endParaRPr>
          </a:p>
          <a:p>
            <a:pPr marL="548640" lvl="1">
              <a:lnSpc>
                <a:spcPct val="90000"/>
              </a:lnSpc>
              <a:spcBef>
                <a:spcPts val="1200"/>
              </a:spcBef>
              <a:buClr>
                <a:srgbClr val="9D2235"/>
              </a:buClr>
            </a:pPr>
            <a:endParaRPr lang="en-US" sz="2400" dirty="0">
              <a:solidFill>
                <a:schemeClr val="tx1">
                  <a:lumMod val="65000"/>
                  <a:lumOff val="35000"/>
                </a:schemeClr>
              </a:solidFill>
              <a:cs typeface="Arial" panose="020B0604020202020204" pitchFamily="34" charset="0"/>
            </a:endParaRPr>
          </a:p>
          <a:p>
            <a:pPr marL="822960" lvl="1" indent="-274320">
              <a:lnSpc>
                <a:spcPct val="90000"/>
              </a:lnSpc>
              <a:spcBef>
                <a:spcPts val="1200"/>
              </a:spcBef>
              <a:buClr>
                <a:srgbClr val="9D2235"/>
              </a:buClr>
              <a:buFont typeface="Wingdings" pitchFamily="2" charset="2"/>
              <a:buChar char="§"/>
            </a:pPr>
            <a:endParaRPr lang="en-US" sz="2400" dirty="0">
              <a:solidFill>
                <a:schemeClr val="tx1">
                  <a:lumMod val="65000"/>
                  <a:lumOff val="35000"/>
                </a:schemeClr>
              </a:solidFill>
              <a:cs typeface="Arial" panose="020B0604020202020204" pitchFamily="34" charset="0"/>
            </a:endParaRPr>
          </a:p>
          <a:p>
            <a:pPr marL="822960" lvl="1" indent="-274320">
              <a:lnSpc>
                <a:spcPct val="90000"/>
              </a:lnSpc>
              <a:spcBef>
                <a:spcPts val="1200"/>
              </a:spcBef>
              <a:buClr>
                <a:srgbClr val="9D2235"/>
              </a:buClr>
              <a:buFont typeface="Wingdings" pitchFamily="2" charset="2"/>
              <a:buChar char="§"/>
            </a:pPr>
            <a:endParaRPr lang="en-US" sz="2400" dirty="0">
              <a:solidFill>
                <a:schemeClr val="tx1">
                  <a:lumMod val="65000"/>
                  <a:lumOff val="35000"/>
                </a:schemeClr>
              </a:solidFill>
              <a:cs typeface="Arial" panose="020B0604020202020204" pitchFamily="34" charset="0"/>
            </a:endParaRPr>
          </a:p>
          <a:p>
            <a:pPr marL="822960" lvl="1" indent="-274320">
              <a:lnSpc>
                <a:spcPct val="90000"/>
              </a:lnSpc>
              <a:spcBef>
                <a:spcPts val="1200"/>
              </a:spcBef>
              <a:buClr>
                <a:srgbClr val="9D2235"/>
              </a:buClr>
              <a:buFont typeface="Wingdings" pitchFamily="2" charset="2"/>
              <a:buChar char="§"/>
            </a:pPr>
            <a:endParaRPr lang="en-US" sz="2400" dirty="0">
              <a:solidFill>
                <a:schemeClr val="tx1">
                  <a:lumMod val="65000"/>
                  <a:lumOff val="35000"/>
                </a:schemeClr>
              </a:solidFill>
              <a:cs typeface="Arial" panose="020B0604020202020204" pitchFamily="34" charset="0"/>
            </a:endParaRPr>
          </a:p>
          <a:p>
            <a:pPr marL="274320"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Central Systems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Controls Systems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Boilers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Chillers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Cooling Towers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Control systems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Boilers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Chillers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Cooling Towers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Microturbines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Hydronic Distribution Systems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Steam Distribution Systems</a:t>
            </a:r>
          </a:p>
          <a:p>
            <a:pPr marL="822960" lvl="1" indent="-274320">
              <a:lnSpc>
                <a:spcPct val="90000"/>
              </a:lnSpc>
              <a:spcBef>
                <a:spcPts val="1200"/>
              </a:spcBef>
              <a:buClr>
                <a:srgbClr val="9D2235"/>
              </a:buClr>
              <a:buFont typeface="Wingdings" pitchFamily="2" charset="2"/>
              <a:buChar char="§"/>
            </a:pPr>
            <a:r>
              <a:rPr lang="en-US" sz="2400" dirty="0">
                <a:solidFill>
                  <a:schemeClr val="tx1">
                    <a:lumMod val="65000"/>
                    <a:lumOff val="35000"/>
                  </a:schemeClr>
                </a:solidFill>
                <a:cs typeface="Arial" panose="020B0604020202020204" pitchFamily="34" charset="0"/>
              </a:rPr>
              <a:t>Pumps</a:t>
            </a:r>
          </a:p>
        </p:txBody>
      </p:sp>
    </p:spTree>
    <p:extLst>
      <p:ext uri="{BB962C8B-B14F-4D97-AF65-F5344CB8AC3E}">
        <p14:creationId xmlns:p14="http://schemas.microsoft.com/office/powerpoint/2010/main" val="301813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6475" y="1752600"/>
            <a:ext cx="12618720" cy="5706624"/>
          </a:xfrm>
        </p:spPr>
        <p:txBody>
          <a:bodyPr/>
          <a:lstStyle/>
          <a:p>
            <a:pPr marL="0" indent="0">
              <a:buNone/>
            </a:pPr>
            <a:r>
              <a:rPr lang="en-US" sz="3200" b="1" dirty="0"/>
              <a:t>Appendices</a:t>
            </a:r>
          </a:p>
          <a:p>
            <a:pPr lvl="1"/>
            <a:endParaRPr lang="en-US" dirty="0"/>
          </a:p>
          <a:p>
            <a:pPr lvl="1"/>
            <a:r>
              <a:rPr lang="en-US" dirty="0"/>
              <a:t>Appendix A – Recommended System Condition Indicators (6.3.2.3)</a:t>
            </a:r>
          </a:p>
          <a:p>
            <a:pPr lvl="3"/>
            <a:endParaRPr lang="en-US" sz="2400" dirty="0"/>
          </a:p>
          <a:p>
            <a:pPr lvl="1"/>
            <a:r>
              <a:rPr lang="en-US" dirty="0"/>
              <a:t>Appendix B – Sources of Program Objectives (6.3.2.4)</a:t>
            </a:r>
          </a:p>
          <a:p>
            <a:pPr lvl="3"/>
            <a:endParaRPr lang="en-US" sz="2400" dirty="0"/>
          </a:p>
          <a:p>
            <a:pPr lvl="1"/>
            <a:r>
              <a:rPr lang="en-US" dirty="0"/>
              <a:t>Appendix C – Situations Requiring Review of the Maintenance Plan (6.5)</a:t>
            </a:r>
          </a:p>
          <a:p>
            <a:pPr lvl="3"/>
            <a:endParaRPr lang="en-US" sz="2400" dirty="0"/>
          </a:p>
          <a:p>
            <a:pPr lvl="1"/>
            <a:r>
              <a:rPr lang="en-US" dirty="0"/>
              <a:t>Appendix D – Reasons for Adjusting Maintenance Task Frequency</a:t>
            </a:r>
          </a:p>
          <a:p>
            <a:pPr lvl="3"/>
            <a:endParaRPr lang="en-US" sz="2400" dirty="0"/>
          </a:p>
          <a:p>
            <a:pPr lvl="1"/>
            <a:r>
              <a:rPr lang="en-US" dirty="0"/>
              <a:t>Appendix E – Facility Observations That May Influence Baseline Inspection Frequencies</a:t>
            </a:r>
          </a:p>
          <a:p>
            <a:pPr lvl="3"/>
            <a:endParaRPr lang="en-US" sz="2400" dirty="0"/>
          </a:p>
          <a:p>
            <a:pPr lvl="1"/>
            <a:r>
              <a:rPr lang="en-US" dirty="0"/>
              <a:t>Appendix F – Ventilation Management Program Plan (6.3)</a:t>
            </a:r>
          </a:p>
        </p:txBody>
      </p:sp>
    </p:spTree>
    <p:extLst>
      <p:ext uri="{BB962C8B-B14F-4D97-AF65-F5344CB8AC3E}">
        <p14:creationId xmlns:p14="http://schemas.microsoft.com/office/powerpoint/2010/main" val="1088028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a:t>ASHRAE/ASHE Guideline 43</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1005205" y="2021205"/>
            <a:ext cx="12618720" cy="4639824"/>
          </a:xfrm>
        </p:spPr>
        <p:txBody>
          <a:bodyPr/>
          <a:lstStyle/>
          <a:p>
            <a:pPr marL="0" indent="0">
              <a:buNone/>
            </a:pPr>
            <a:r>
              <a:rPr lang="en-US" sz="3200" b="1" dirty="0"/>
              <a:t>Current Status</a:t>
            </a:r>
          </a:p>
          <a:p>
            <a:pPr lvl="1"/>
            <a:endParaRPr lang="en-US" dirty="0"/>
          </a:p>
          <a:p>
            <a:pPr lvl="1"/>
            <a:r>
              <a:rPr lang="en-US" dirty="0"/>
              <a:t>1</a:t>
            </a:r>
            <a:r>
              <a:rPr lang="en-US" baseline="30000" dirty="0"/>
              <a:t>st</a:t>
            </a:r>
            <a:r>
              <a:rPr lang="en-US" dirty="0"/>
              <a:t> Public Review Complete and Revisions Made</a:t>
            </a:r>
          </a:p>
          <a:p>
            <a:pPr lvl="3"/>
            <a:endParaRPr lang="en-US" dirty="0"/>
          </a:p>
          <a:p>
            <a:pPr lvl="1"/>
            <a:r>
              <a:rPr lang="en-US" dirty="0"/>
              <a:t>2</a:t>
            </a:r>
            <a:r>
              <a:rPr lang="en-US" baseline="30000" dirty="0"/>
              <a:t>nd</a:t>
            </a:r>
            <a:r>
              <a:rPr lang="en-US" dirty="0"/>
              <a:t> Public Review Complete – comments being reviewed.</a:t>
            </a:r>
          </a:p>
          <a:p>
            <a:pPr marL="1371600" lvl="3" indent="0">
              <a:buNone/>
            </a:pPr>
            <a:endParaRPr lang="en-US" dirty="0"/>
          </a:p>
          <a:p>
            <a:pPr lvl="1"/>
            <a:r>
              <a:rPr lang="en-US" dirty="0"/>
              <a:t>Committee Vote at ASHRAE Summer Meeting in Indianapolis in June, 2024 for publication </a:t>
            </a:r>
          </a:p>
        </p:txBody>
      </p:sp>
    </p:spTree>
    <p:extLst>
      <p:ext uri="{BB962C8B-B14F-4D97-AF65-F5344CB8AC3E}">
        <p14:creationId xmlns:p14="http://schemas.microsoft.com/office/powerpoint/2010/main" val="2312107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7F9E-CD8A-1340-713B-C4C32B8D1502}"/>
              </a:ext>
            </a:extLst>
          </p:cNvPr>
          <p:cNvSpPr>
            <a:spLocks noGrp="1"/>
          </p:cNvSpPr>
          <p:nvPr>
            <p:ph type="title"/>
          </p:nvPr>
        </p:nvSpPr>
        <p:spPr>
          <a:xfrm>
            <a:off x="1006475" y="895350"/>
            <a:ext cx="12617450" cy="1590675"/>
          </a:xfrm>
        </p:spPr>
        <p:txBody>
          <a:bodyPr/>
          <a:lstStyle/>
          <a:p>
            <a:r>
              <a:rPr lang="en-US" dirty="0"/>
              <a:t>Guideline 43 – Summary</a:t>
            </a:r>
          </a:p>
        </p:txBody>
      </p:sp>
      <p:sp>
        <p:nvSpPr>
          <p:cNvPr id="3" name="Content Placeholder 2">
            <a:extLst>
              <a:ext uri="{FF2B5EF4-FFF2-40B4-BE49-F238E27FC236}">
                <a16:creationId xmlns:a16="http://schemas.microsoft.com/office/drawing/2014/main" id="{97E8D061-537A-C7B6-BD1D-AAD6EC09A81C}"/>
              </a:ext>
            </a:extLst>
          </p:cNvPr>
          <p:cNvSpPr>
            <a:spLocks noGrp="1"/>
          </p:cNvSpPr>
          <p:nvPr>
            <p:ph idx="1"/>
          </p:nvPr>
        </p:nvSpPr>
        <p:spPr>
          <a:xfrm>
            <a:off x="1006475" y="2667000"/>
            <a:ext cx="12617450" cy="4667250"/>
          </a:xfrm>
        </p:spPr>
        <p:txBody>
          <a:bodyPr/>
          <a:lstStyle/>
          <a:p>
            <a:r>
              <a:rPr lang="en-US" dirty="0"/>
              <a:t>Introduction</a:t>
            </a:r>
          </a:p>
          <a:p>
            <a:r>
              <a:rPr lang="en-US" dirty="0"/>
              <a:t>ASHRAE Standard 170</a:t>
            </a:r>
          </a:p>
          <a:p>
            <a:r>
              <a:rPr lang="en-US" dirty="0"/>
              <a:t>Guideline 43 – why needed?</a:t>
            </a:r>
          </a:p>
          <a:p>
            <a:r>
              <a:rPr lang="en-US" dirty="0"/>
              <a:t>Guideline 43</a:t>
            </a:r>
          </a:p>
        </p:txBody>
      </p:sp>
    </p:spTree>
    <p:extLst>
      <p:ext uri="{BB962C8B-B14F-4D97-AF65-F5344CB8AC3E}">
        <p14:creationId xmlns:p14="http://schemas.microsoft.com/office/powerpoint/2010/main" val="268078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1" y="685800"/>
            <a:ext cx="6324600" cy="2462213"/>
          </a:xfrm>
          <a:prstGeom prst="rect">
            <a:avLst/>
          </a:prstGeom>
        </p:spPr>
        <p:txBody>
          <a:bodyPr vert="horz" wrap="square" lIns="0" tIns="0" rIns="0" bIns="0" rtlCol="0">
            <a:spAutoFit/>
          </a:bodyPr>
          <a:lstStyle/>
          <a:p>
            <a:pPr marL="1270" algn="ctr">
              <a:lnSpc>
                <a:spcPct val="100000"/>
              </a:lnSpc>
            </a:pPr>
            <a:r>
              <a:rPr sz="8000" b="1" spc="180" dirty="0">
                <a:latin typeface="Myriad Pro Black Cond"/>
                <a:cs typeface="Myriad Pro Black Cond"/>
              </a:rPr>
              <a:t>Q</a:t>
            </a:r>
            <a:r>
              <a:rPr sz="8000" b="1" dirty="0">
                <a:latin typeface="Myriad Pro Black Cond"/>
                <a:cs typeface="Myriad Pro Black Cond"/>
              </a:rPr>
              <a:t>uestions?</a:t>
            </a:r>
            <a:endParaRPr sz="8000" dirty="0">
              <a:latin typeface="Myriad Pro Black Cond"/>
              <a:cs typeface="Myriad Pro Black Cond"/>
            </a:endParaRPr>
          </a:p>
          <a:p>
            <a:pPr algn="ctr">
              <a:lnSpc>
                <a:spcPct val="100000"/>
              </a:lnSpc>
            </a:pPr>
            <a:r>
              <a:rPr sz="8000" b="1" dirty="0">
                <a:latin typeface="Myriad Pro Black Cond"/>
                <a:cs typeface="Myriad Pro Black Cond"/>
              </a:rPr>
              <a:t>Comments?</a:t>
            </a:r>
            <a:endParaRPr sz="8000" dirty="0">
              <a:latin typeface="Myriad Pro Black Cond"/>
              <a:cs typeface="Myriad Pro Black Cond"/>
            </a:endParaRPr>
          </a:p>
        </p:txBody>
      </p:sp>
      <p:pic>
        <p:nvPicPr>
          <p:cNvPr id="10242" name="Picture 2" descr="Apresentação do PowerPoint">
            <a:extLst>
              <a:ext uri="{FF2B5EF4-FFF2-40B4-BE49-F238E27FC236}">
                <a16:creationId xmlns:a16="http://schemas.microsoft.com/office/drawing/2014/main" id="{056148C4-B5FB-1DD6-7691-96541FBF2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311275"/>
            <a:ext cx="5699125" cy="5699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sign&#10;&#10;Description automatically generated">
            <a:extLst>
              <a:ext uri="{FF2B5EF4-FFF2-40B4-BE49-F238E27FC236}">
                <a16:creationId xmlns:a16="http://schemas.microsoft.com/office/drawing/2014/main" id="{3EFC676F-C73D-50A7-4223-50D988E4B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114800"/>
            <a:ext cx="2514600" cy="17350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F47F-44DD-FDC2-8A15-85429AF49CC4}"/>
              </a:ext>
            </a:extLst>
          </p:cNvPr>
          <p:cNvSpPr>
            <a:spLocks noGrp="1"/>
          </p:cNvSpPr>
          <p:nvPr>
            <p:ph type="title"/>
          </p:nvPr>
        </p:nvSpPr>
        <p:spPr>
          <a:xfrm>
            <a:off x="1006475" y="438150"/>
            <a:ext cx="7908925" cy="1590675"/>
          </a:xfrm>
        </p:spPr>
        <p:txBody>
          <a:bodyPr/>
          <a:lstStyle/>
          <a:p>
            <a:r>
              <a:rPr lang="en-US" b="1" dirty="0">
                <a:latin typeface="+mn-lt"/>
              </a:rPr>
              <a:t>Lean on Your Presenters</a:t>
            </a:r>
          </a:p>
        </p:txBody>
      </p:sp>
      <p:sp>
        <p:nvSpPr>
          <p:cNvPr id="3" name="Content Placeholder 2">
            <a:extLst>
              <a:ext uri="{FF2B5EF4-FFF2-40B4-BE49-F238E27FC236}">
                <a16:creationId xmlns:a16="http://schemas.microsoft.com/office/drawing/2014/main" id="{E892AB4D-C15B-0BA3-1D19-32F9C15C579B}"/>
              </a:ext>
            </a:extLst>
          </p:cNvPr>
          <p:cNvSpPr>
            <a:spLocks noGrp="1"/>
          </p:cNvSpPr>
          <p:nvPr>
            <p:ph idx="1"/>
          </p:nvPr>
        </p:nvSpPr>
        <p:spPr>
          <a:xfrm>
            <a:off x="1006475" y="1676399"/>
            <a:ext cx="9326563" cy="6107167"/>
          </a:xfrm>
        </p:spPr>
        <p:txBody>
          <a:bodyPr>
            <a:noAutofit/>
          </a:bodyPr>
          <a:lstStyle/>
          <a:p>
            <a:pPr marL="0" indent="0">
              <a:buNone/>
            </a:pPr>
            <a:r>
              <a:rPr lang="en-US" sz="3600" dirty="0"/>
              <a:t>Laurence V. Wilson</a:t>
            </a:r>
          </a:p>
          <a:p>
            <a:pPr marL="0" indent="0">
              <a:buNone/>
            </a:pPr>
            <a:r>
              <a:rPr lang="en-US" sz="3600" dirty="0"/>
              <a:t>(630) 202-9003</a:t>
            </a:r>
          </a:p>
          <a:p>
            <a:pPr marL="0" indent="0">
              <a:buNone/>
            </a:pPr>
            <a:r>
              <a:rPr lang="en-US" sz="3600" dirty="0" err="1"/>
              <a:t>larry.wilson@rtmec.com</a:t>
            </a: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Kenneth A. Monroe, PE, MBA, CHC, PMP</a:t>
            </a:r>
          </a:p>
          <a:p>
            <a:pPr marL="0" indent="0">
              <a:buNone/>
            </a:pPr>
            <a:r>
              <a:rPr lang="en-US" sz="3600" dirty="0"/>
              <a:t>(708) 494-9717</a:t>
            </a:r>
          </a:p>
          <a:p>
            <a:pPr marL="0" indent="0">
              <a:buNone/>
            </a:pPr>
            <a:r>
              <a:rPr lang="en-US" sz="3600" dirty="0" err="1"/>
              <a:t>kmonroe@dls.net</a:t>
            </a:r>
            <a:endParaRPr lang="en-US" sz="3600" dirty="0"/>
          </a:p>
        </p:txBody>
      </p:sp>
      <p:pic>
        <p:nvPicPr>
          <p:cNvPr id="5" name="Picture 4" descr="A person wearing a suit and tie&#10;&#10;Description automatically generated with medium confidence">
            <a:extLst>
              <a:ext uri="{FF2B5EF4-FFF2-40B4-BE49-F238E27FC236}">
                <a16:creationId xmlns:a16="http://schemas.microsoft.com/office/drawing/2014/main" id="{481235C2-6A05-FBDE-2BFF-E6EE0764E6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910" t="7064" r="15442" b="42490"/>
          <a:stretch/>
        </p:blipFill>
        <p:spPr>
          <a:xfrm>
            <a:off x="10333038" y="4049767"/>
            <a:ext cx="3535362" cy="3733800"/>
          </a:xfrm>
          <a:prstGeom prst="rect">
            <a:avLst/>
          </a:prstGeom>
        </p:spPr>
      </p:pic>
      <p:pic>
        <p:nvPicPr>
          <p:cNvPr id="14" name="Picture 13" descr="A person in a suit and tie&#10;&#10;Description automatically generated with medium confidence">
            <a:extLst>
              <a:ext uri="{FF2B5EF4-FFF2-40B4-BE49-F238E27FC236}">
                <a16:creationId xmlns:a16="http://schemas.microsoft.com/office/drawing/2014/main" id="{BE2AE786-047E-A809-349F-1A68E2950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038" y="266698"/>
            <a:ext cx="3535361" cy="3535361"/>
          </a:xfrm>
          <a:prstGeom prst="rect">
            <a:avLst/>
          </a:prstGeom>
        </p:spPr>
      </p:pic>
    </p:spTree>
    <p:extLst>
      <p:ext uri="{BB962C8B-B14F-4D97-AF65-F5344CB8AC3E}">
        <p14:creationId xmlns:p14="http://schemas.microsoft.com/office/powerpoint/2010/main" val="3730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8A3B36-81BE-4EE6-4876-1E78A186CF86}"/>
              </a:ext>
            </a:extLst>
          </p:cNvPr>
          <p:cNvSpPr txBox="1"/>
          <p:nvPr/>
        </p:nvSpPr>
        <p:spPr>
          <a:xfrm>
            <a:off x="1679891" y="685800"/>
            <a:ext cx="11270615" cy="769441"/>
          </a:xfrm>
          <a:prstGeom prst="rect">
            <a:avLst/>
          </a:prstGeom>
          <a:noFill/>
        </p:spPr>
        <p:txBody>
          <a:bodyPr wrap="square">
            <a:spAutoFit/>
          </a:bodyPr>
          <a:lstStyle/>
          <a:p>
            <a:pPr algn="ctr"/>
            <a:r>
              <a:rPr lang="en-US" sz="4400" b="1" spc="-5" dirty="0"/>
              <a:t>Which Came First--the Chicken or the Egg? </a:t>
            </a:r>
          </a:p>
        </p:txBody>
      </p:sp>
      <p:pic>
        <p:nvPicPr>
          <p:cNvPr id="1026" name="Picture 2" descr="What Came First, the Chicken or the Egg ...">
            <a:extLst>
              <a:ext uri="{FF2B5EF4-FFF2-40B4-BE49-F238E27FC236}">
                <a16:creationId xmlns:a16="http://schemas.microsoft.com/office/drawing/2014/main" id="{806C39DC-FDCA-60A1-DA73-4B8E1BB18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85728"/>
            <a:ext cx="5403588" cy="3026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57CA93-8987-D0FC-A0B6-65007D851161}"/>
              </a:ext>
            </a:extLst>
          </p:cNvPr>
          <p:cNvSpPr txBox="1"/>
          <p:nvPr/>
        </p:nvSpPr>
        <p:spPr>
          <a:xfrm>
            <a:off x="228599" y="5248541"/>
            <a:ext cx="14173200" cy="2123658"/>
          </a:xfrm>
          <a:prstGeom prst="rect">
            <a:avLst/>
          </a:prstGeom>
          <a:noFill/>
        </p:spPr>
        <p:txBody>
          <a:bodyPr wrap="square">
            <a:spAutoFit/>
          </a:bodyPr>
          <a:lstStyle/>
          <a:p>
            <a:pPr algn="ctr"/>
            <a:r>
              <a:rPr lang="en-US" sz="4400" b="1" i="1" u="sng" spc="-5" dirty="0"/>
              <a:t>FACILITY LIFE CYCLE - </a:t>
            </a:r>
            <a:r>
              <a:rPr lang="en-US" sz="4400" b="1" spc="-5" dirty="0"/>
              <a:t>Which Came First—Planning/Design/Construction/</a:t>
            </a:r>
            <a:r>
              <a:rPr lang="en-US" sz="4400" b="1" spc="-5" dirty="0" err="1"/>
              <a:t>Cx</a:t>
            </a:r>
            <a:r>
              <a:rPr lang="en-US" sz="4400" b="1" spc="-5" dirty="0"/>
              <a:t> (</a:t>
            </a:r>
            <a:r>
              <a:rPr lang="en-US" sz="4400" b="1" spc="-5" dirty="0" err="1"/>
              <a:t>PDCCx</a:t>
            </a:r>
            <a:r>
              <a:rPr lang="en-US" sz="4400" b="1" spc="-5" dirty="0"/>
              <a:t>)</a:t>
            </a:r>
          </a:p>
          <a:p>
            <a:pPr algn="ctr"/>
            <a:r>
              <a:rPr lang="en-US" sz="4400" b="1" spc="-5" dirty="0"/>
              <a:t>or Operations &amp; Maintenance (O/M)?</a:t>
            </a:r>
            <a:endParaRPr lang="en-US" sz="4400" b="1" dirty="0"/>
          </a:p>
        </p:txBody>
      </p:sp>
      <p:sp>
        <p:nvSpPr>
          <p:cNvPr id="2" name="TextBox 1">
            <a:extLst>
              <a:ext uri="{FF2B5EF4-FFF2-40B4-BE49-F238E27FC236}">
                <a16:creationId xmlns:a16="http://schemas.microsoft.com/office/drawing/2014/main" id="{E0A3A1FD-7E09-39B7-6F4D-63F7C0BDB9B7}"/>
              </a:ext>
            </a:extLst>
          </p:cNvPr>
          <p:cNvSpPr txBox="1"/>
          <p:nvPr/>
        </p:nvSpPr>
        <p:spPr>
          <a:xfrm>
            <a:off x="6781800" y="2888033"/>
            <a:ext cx="6629400" cy="1446550"/>
          </a:xfrm>
          <a:prstGeom prst="rect">
            <a:avLst/>
          </a:prstGeom>
          <a:noFill/>
        </p:spPr>
        <p:txBody>
          <a:bodyPr wrap="square">
            <a:spAutoFit/>
          </a:bodyPr>
          <a:lstStyle/>
          <a:p>
            <a:pPr algn="ctr"/>
            <a:r>
              <a:rPr lang="en-US" sz="4400" b="1" spc="-5" dirty="0" err="1"/>
              <a:t>PDCCx</a:t>
            </a:r>
            <a:r>
              <a:rPr lang="en-US" sz="4400" b="1" spc="-5" dirty="0"/>
              <a:t> == Standard 170</a:t>
            </a:r>
          </a:p>
          <a:p>
            <a:pPr algn="ctr"/>
            <a:r>
              <a:rPr lang="en-US" sz="4400" b="1" spc="-5" dirty="0"/>
              <a:t>O/M == Guideline 43 </a:t>
            </a:r>
          </a:p>
        </p:txBody>
      </p:sp>
    </p:spTree>
    <p:extLst>
      <p:ext uri="{BB962C8B-B14F-4D97-AF65-F5344CB8AC3E}">
        <p14:creationId xmlns:p14="http://schemas.microsoft.com/office/powerpoint/2010/main" val="201102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ifecycle of a Building Project – Fundamentals of Building Construction  Management">
            <a:extLst>
              <a:ext uri="{FF2B5EF4-FFF2-40B4-BE49-F238E27FC236}">
                <a16:creationId xmlns:a16="http://schemas.microsoft.com/office/drawing/2014/main" id="{A2F219C2-8E3D-C37A-E804-9749CDE96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706" y="609600"/>
            <a:ext cx="10186988" cy="6018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929242-07BD-A979-DB57-3ECCB2219FC0}"/>
              </a:ext>
            </a:extLst>
          </p:cNvPr>
          <p:cNvSpPr txBox="1"/>
          <p:nvPr/>
        </p:nvSpPr>
        <p:spPr>
          <a:xfrm>
            <a:off x="762000" y="6850559"/>
            <a:ext cx="14173200" cy="769441"/>
          </a:xfrm>
          <a:prstGeom prst="rect">
            <a:avLst/>
          </a:prstGeom>
          <a:noFill/>
        </p:spPr>
        <p:txBody>
          <a:bodyPr wrap="square">
            <a:spAutoFit/>
          </a:bodyPr>
          <a:lstStyle/>
          <a:p>
            <a:r>
              <a:rPr lang="en-US" sz="4400" b="1" spc="-5" dirty="0"/>
              <a:t>Seems Linear, Right? </a:t>
            </a:r>
            <a:r>
              <a:rPr lang="en-US" sz="4400" b="1" spc="-5" dirty="0" err="1"/>
              <a:t>PDCCx</a:t>
            </a:r>
            <a:r>
              <a:rPr lang="en-US" sz="4400" b="1" spc="-5" dirty="0"/>
              <a:t> followed by O/M. </a:t>
            </a:r>
            <a:r>
              <a:rPr lang="en-US" sz="4400" b="1" u="sng" spc="-5" dirty="0" err="1"/>
              <a:t>Unh</a:t>
            </a:r>
            <a:r>
              <a:rPr lang="en-US" sz="4400" b="1" u="sng" spc="-5" dirty="0"/>
              <a:t> </a:t>
            </a:r>
            <a:r>
              <a:rPr lang="en-US" sz="4400" b="1" u="sng" spc="-5" dirty="0" err="1"/>
              <a:t>unh</a:t>
            </a:r>
            <a:r>
              <a:rPr lang="en-US" sz="4400" b="1" u="sng" spc="-5" dirty="0"/>
              <a:t>!!</a:t>
            </a:r>
            <a:endParaRPr lang="en-US" sz="4400" b="1" u="sng" dirty="0"/>
          </a:p>
        </p:txBody>
      </p:sp>
    </p:spTree>
    <p:extLst>
      <p:ext uri="{BB962C8B-B14F-4D97-AF65-F5344CB8AC3E}">
        <p14:creationId xmlns:p14="http://schemas.microsoft.com/office/powerpoint/2010/main" val="259851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ou got peanut butter in my chocolate! Synchronizing offline &amp; online…">
            <a:extLst>
              <a:ext uri="{FF2B5EF4-FFF2-40B4-BE49-F238E27FC236}">
                <a16:creationId xmlns:a16="http://schemas.microsoft.com/office/drawing/2014/main" id="{1092CC42-2FD0-D216-D0C1-2D9E9E3C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0" y="4487918"/>
            <a:ext cx="3352800" cy="251460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0C2214E-A5ED-674D-E79A-48E51740F4AD}"/>
              </a:ext>
            </a:extLst>
          </p:cNvPr>
          <p:cNvGrpSpPr/>
          <p:nvPr/>
        </p:nvGrpSpPr>
        <p:grpSpPr>
          <a:xfrm>
            <a:off x="9608825" y="73103"/>
            <a:ext cx="4082867" cy="4387867"/>
            <a:chOff x="2040537" y="923026"/>
            <a:chExt cx="3326592" cy="4412198"/>
          </a:xfrm>
        </p:grpSpPr>
        <p:sp>
          <p:nvSpPr>
            <p:cNvPr id="16" name="TextBox 15">
              <a:extLst>
                <a:ext uri="{FF2B5EF4-FFF2-40B4-BE49-F238E27FC236}">
                  <a16:creationId xmlns:a16="http://schemas.microsoft.com/office/drawing/2014/main" id="{47BE1BE9-4767-05BC-EF10-6E909804B814}"/>
                </a:ext>
              </a:extLst>
            </p:cNvPr>
            <p:cNvSpPr txBox="1"/>
            <p:nvPr/>
          </p:nvSpPr>
          <p:spPr>
            <a:xfrm>
              <a:off x="2208362" y="923026"/>
              <a:ext cx="503033" cy="692497"/>
            </a:xfrm>
            <a:prstGeom prst="rect">
              <a:avLst/>
            </a:prstGeom>
            <a:noFill/>
          </p:spPr>
          <p:txBody>
            <a:bodyPr wrap="square" rtlCol="0">
              <a:spAutoFit/>
            </a:bodyPr>
            <a:lstStyle/>
            <a:p>
              <a:r>
                <a:rPr lang="en-US" sz="4800" b="1" dirty="0">
                  <a:solidFill>
                    <a:srgbClr val="FF0000"/>
                  </a:solidFill>
                </a:rPr>
                <a:t>P</a:t>
              </a:r>
            </a:p>
          </p:txBody>
        </p:sp>
        <p:sp>
          <p:nvSpPr>
            <p:cNvPr id="17" name="TextBox 16">
              <a:extLst>
                <a:ext uri="{FF2B5EF4-FFF2-40B4-BE49-F238E27FC236}">
                  <a16:creationId xmlns:a16="http://schemas.microsoft.com/office/drawing/2014/main" id="{92E78BB3-27D8-1375-6E01-D669BD3EE422}"/>
                </a:ext>
              </a:extLst>
            </p:cNvPr>
            <p:cNvSpPr txBox="1"/>
            <p:nvPr/>
          </p:nvSpPr>
          <p:spPr>
            <a:xfrm>
              <a:off x="2208359" y="2244267"/>
              <a:ext cx="503033" cy="692497"/>
            </a:xfrm>
            <a:prstGeom prst="rect">
              <a:avLst/>
            </a:prstGeom>
            <a:noFill/>
            <a:ln w="0">
              <a:noFill/>
            </a:ln>
          </p:spPr>
          <p:txBody>
            <a:bodyPr wrap="square" rtlCol="0">
              <a:spAutoFit/>
            </a:bodyPr>
            <a:lstStyle/>
            <a:p>
              <a:r>
                <a:rPr lang="en-US" sz="4800" b="1" dirty="0">
                  <a:solidFill>
                    <a:srgbClr val="C00000"/>
                  </a:solidFill>
                </a:rPr>
                <a:t>D</a:t>
              </a:r>
            </a:p>
          </p:txBody>
        </p:sp>
        <p:sp>
          <p:nvSpPr>
            <p:cNvPr id="18" name="TextBox 17">
              <a:extLst>
                <a:ext uri="{FF2B5EF4-FFF2-40B4-BE49-F238E27FC236}">
                  <a16:creationId xmlns:a16="http://schemas.microsoft.com/office/drawing/2014/main" id="{AD3AA162-A636-3167-5378-D3412E9E57E7}"/>
                </a:ext>
              </a:extLst>
            </p:cNvPr>
            <p:cNvSpPr txBox="1"/>
            <p:nvPr/>
          </p:nvSpPr>
          <p:spPr>
            <a:xfrm>
              <a:off x="2208360" y="3565509"/>
              <a:ext cx="503033" cy="692497"/>
            </a:xfrm>
            <a:prstGeom prst="rect">
              <a:avLst/>
            </a:prstGeom>
            <a:noFill/>
            <a:ln w="0">
              <a:noFill/>
            </a:ln>
          </p:spPr>
          <p:txBody>
            <a:bodyPr wrap="square" rtlCol="0">
              <a:spAutoFit/>
            </a:bodyPr>
            <a:lstStyle/>
            <a:p>
              <a:r>
                <a:rPr lang="en-US" sz="4800" b="1" dirty="0">
                  <a:solidFill>
                    <a:srgbClr val="215E99"/>
                  </a:solidFill>
                </a:rPr>
                <a:t>C</a:t>
              </a:r>
            </a:p>
          </p:txBody>
        </p:sp>
        <p:sp>
          <p:nvSpPr>
            <p:cNvPr id="19" name="TextBox 18">
              <a:extLst>
                <a:ext uri="{FF2B5EF4-FFF2-40B4-BE49-F238E27FC236}">
                  <a16:creationId xmlns:a16="http://schemas.microsoft.com/office/drawing/2014/main" id="{12ED6ABD-C3C2-B4D3-B2A0-4261F5A00E1F}"/>
                </a:ext>
              </a:extLst>
            </p:cNvPr>
            <p:cNvSpPr txBox="1"/>
            <p:nvPr/>
          </p:nvSpPr>
          <p:spPr>
            <a:xfrm>
              <a:off x="4864096" y="1630912"/>
              <a:ext cx="503033" cy="692497"/>
            </a:xfrm>
            <a:prstGeom prst="rect">
              <a:avLst/>
            </a:prstGeom>
            <a:noFill/>
          </p:spPr>
          <p:txBody>
            <a:bodyPr wrap="square" rtlCol="0">
              <a:spAutoFit/>
            </a:bodyPr>
            <a:lstStyle/>
            <a:p>
              <a:r>
                <a:rPr lang="en-US" sz="4800" b="1" dirty="0">
                  <a:solidFill>
                    <a:schemeClr val="tx2">
                      <a:lumMod val="75000"/>
                      <a:lumOff val="25000"/>
                    </a:schemeClr>
                  </a:solidFill>
                </a:rPr>
                <a:t>O</a:t>
              </a:r>
            </a:p>
          </p:txBody>
        </p:sp>
        <p:sp>
          <p:nvSpPr>
            <p:cNvPr id="20" name="TextBox 19">
              <a:extLst>
                <a:ext uri="{FF2B5EF4-FFF2-40B4-BE49-F238E27FC236}">
                  <a16:creationId xmlns:a16="http://schemas.microsoft.com/office/drawing/2014/main" id="{2229A56F-7B27-2F10-44E2-7EE1DC2EC7FD}"/>
                </a:ext>
              </a:extLst>
            </p:cNvPr>
            <p:cNvSpPr txBox="1"/>
            <p:nvPr/>
          </p:nvSpPr>
          <p:spPr>
            <a:xfrm>
              <a:off x="4864096" y="3919452"/>
              <a:ext cx="503033" cy="692497"/>
            </a:xfrm>
            <a:prstGeom prst="rect">
              <a:avLst/>
            </a:prstGeom>
            <a:noFill/>
          </p:spPr>
          <p:txBody>
            <a:bodyPr wrap="square" rtlCol="0">
              <a:spAutoFit/>
            </a:bodyPr>
            <a:lstStyle/>
            <a:p>
              <a:r>
                <a:rPr lang="en-US" sz="4800" b="1" dirty="0">
                  <a:solidFill>
                    <a:schemeClr val="tx2">
                      <a:lumMod val="75000"/>
                      <a:lumOff val="25000"/>
                    </a:schemeClr>
                  </a:solidFill>
                </a:rPr>
                <a:t>M</a:t>
              </a:r>
            </a:p>
          </p:txBody>
        </p:sp>
        <p:cxnSp>
          <p:nvCxnSpPr>
            <p:cNvPr id="21" name="Straight Arrow Connector 20">
              <a:extLst>
                <a:ext uri="{FF2B5EF4-FFF2-40B4-BE49-F238E27FC236}">
                  <a16:creationId xmlns:a16="http://schemas.microsoft.com/office/drawing/2014/main" id="{F31615FF-EDBC-0967-07F8-38D7778E6EC6}"/>
                </a:ext>
              </a:extLst>
            </p:cNvPr>
            <p:cNvCxnSpPr>
              <a:stCxn id="16" idx="3"/>
              <a:endCxn id="19" idx="1"/>
            </p:cNvCxnSpPr>
            <p:nvPr/>
          </p:nvCxnSpPr>
          <p:spPr>
            <a:xfrm>
              <a:off x="2711395" y="1269274"/>
              <a:ext cx="2152700" cy="707886"/>
            </a:xfrm>
            <a:prstGeom prst="straightConnector1">
              <a:avLst/>
            </a:prstGeom>
            <a:ln w="4445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3A759B5-92EC-CCDE-ABA8-F2CFBAA338C2}"/>
                </a:ext>
              </a:extLst>
            </p:cNvPr>
            <p:cNvCxnSpPr>
              <a:cxnSpLocks/>
              <a:stCxn id="16" idx="3"/>
              <a:endCxn id="20" idx="1"/>
            </p:cNvCxnSpPr>
            <p:nvPr/>
          </p:nvCxnSpPr>
          <p:spPr>
            <a:xfrm>
              <a:off x="2711395" y="1269274"/>
              <a:ext cx="2152700" cy="2996426"/>
            </a:xfrm>
            <a:prstGeom prst="straightConnector1">
              <a:avLst/>
            </a:prstGeom>
            <a:ln w="4445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315FC61-8D27-74AD-5A84-A14A6F68448E}"/>
                </a:ext>
              </a:extLst>
            </p:cNvPr>
            <p:cNvCxnSpPr>
              <a:cxnSpLocks/>
              <a:stCxn id="17" idx="3"/>
              <a:endCxn id="19" idx="1"/>
            </p:cNvCxnSpPr>
            <p:nvPr/>
          </p:nvCxnSpPr>
          <p:spPr>
            <a:xfrm flipV="1">
              <a:off x="2711392" y="1977160"/>
              <a:ext cx="2152704" cy="613355"/>
            </a:xfrm>
            <a:prstGeom prst="straightConnector1">
              <a:avLst/>
            </a:prstGeom>
            <a:ln w="44450">
              <a:solidFill>
                <a:srgbClr val="C0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5AD956B-75A1-C2E8-2F67-A41BFFD522DD}"/>
                </a:ext>
              </a:extLst>
            </p:cNvPr>
            <p:cNvCxnSpPr>
              <a:cxnSpLocks/>
              <a:stCxn id="17" idx="3"/>
              <a:endCxn id="20" idx="1"/>
            </p:cNvCxnSpPr>
            <p:nvPr/>
          </p:nvCxnSpPr>
          <p:spPr>
            <a:xfrm>
              <a:off x="2711392" y="2590515"/>
              <a:ext cx="2152704" cy="1675185"/>
            </a:xfrm>
            <a:prstGeom prst="straightConnector1">
              <a:avLst/>
            </a:prstGeom>
            <a:ln w="44450">
              <a:solidFill>
                <a:srgbClr val="C0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C15AC17-0B9C-B5E6-212D-CF04A9232022}"/>
                </a:ext>
              </a:extLst>
            </p:cNvPr>
            <p:cNvCxnSpPr>
              <a:cxnSpLocks/>
              <a:stCxn id="18" idx="3"/>
              <a:endCxn id="19" idx="1"/>
            </p:cNvCxnSpPr>
            <p:nvPr/>
          </p:nvCxnSpPr>
          <p:spPr>
            <a:xfrm flipV="1">
              <a:off x="2711394" y="1977160"/>
              <a:ext cx="2152702" cy="1934597"/>
            </a:xfrm>
            <a:prstGeom prst="straightConnector1">
              <a:avLst/>
            </a:prstGeom>
            <a:ln w="44450">
              <a:solidFill>
                <a:schemeClr val="tx2">
                  <a:lumMod val="75000"/>
                  <a:lumOff val="2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71BC207-6153-E72E-46BB-CFF39151C94C}"/>
                </a:ext>
              </a:extLst>
            </p:cNvPr>
            <p:cNvCxnSpPr>
              <a:cxnSpLocks/>
              <a:stCxn id="18" idx="3"/>
              <a:endCxn id="20" idx="1"/>
            </p:cNvCxnSpPr>
            <p:nvPr/>
          </p:nvCxnSpPr>
          <p:spPr>
            <a:xfrm>
              <a:off x="2711394" y="3911758"/>
              <a:ext cx="2152702" cy="353942"/>
            </a:xfrm>
            <a:prstGeom prst="straightConnector1">
              <a:avLst/>
            </a:prstGeom>
            <a:ln w="44450">
              <a:solidFill>
                <a:schemeClr val="tx2">
                  <a:lumMod val="75000"/>
                  <a:lumOff val="2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BAB75B5-6034-F77D-E5A1-40E868123C83}"/>
                </a:ext>
              </a:extLst>
            </p:cNvPr>
            <p:cNvSpPr txBox="1"/>
            <p:nvPr/>
          </p:nvSpPr>
          <p:spPr>
            <a:xfrm>
              <a:off x="2040537" y="4627338"/>
              <a:ext cx="838675" cy="707886"/>
            </a:xfrm>
            <a:prstGeom prst="rect">
              <a:avLst/>
            </a:prstGeom>
            <a:noFill/>
          </p:spPr>
          <p:txBody>
            <a:bodyPr wrap="square" lIns="109728" tIns="54864" rIns="109728" bIns="54864" rtlCol="0" anchor="t">
              <a:spAutoFit/>
            </a:bodyPr>
            <a:lstStyle/>
            <a:p>
              <a:r>
                <a:rPr lang="en-US" sz="4800" b="1" dirty="0" err="1">
                  <a:solidFill>
                    <a:schemeClr val="accent1">
                      <a:lumMod val="40000"/>
                      <a:lumOff val="60000"/>
                    </a:schemeClr>
                  </a:solidFill>
                </a:rPr>
                <a:t>Cx</a:t>
              </a:r>
            </a:p>
          </p:txBody>
        </p:sp>
        <p:cxnSp>
          <p:nvCxnSpPr>
            <p:cNvPr id="28" name="Straight Arrow Connector 27">
              <a:extLst>
                <a:ext uri="{FF2B5EF4-FFF2-40B4-BE49-F238E27FC236}">
                  <a16:creationId xmlns:a16="http://schemas.microsoft.com/office/drawing/2014/main" id="{68898ACC-F945-70DC-8E79-4BD90AC2083C}"/>
                </a:ext>
              </a:extLst>
            </p:cNvPr>
            <p:cNvCxnSpPr>
              <a:cxnSpLocks/>
              <a:stCxn id="27" idx="3"/>
              <a:endCxn id="19" idx="1"/>
            </p:cNvCxnSpPr>
            <p:nvPr/>
          </p:nvCxnSpPr>
          <p:spPr>
            <a:xfrm flipV="1">
              <a:off x="2879212" y="1977160"/>
              <a:ext cx="1984884" cy="3004121"/>
            </a:xfrm>
            <a:prstGeom prst="straightConnector1">
              <a:avLst/>
            </a:prstGeom>
            <a:ln w="44450">
              <a:solidFill>
                <a:schemeClr val="accent1">
                  <a:lumMod val="40000"/>
                  <a:lumOff val="6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13F53EA-D503-CE0E-18D9-D14C75CBA0E1}"/>
                </a:ext>
              </a:extLst>
            </p:cNvPr>
            <p:cNvCxnSpPr>
              <a:cxnSpLocks/>
              <a:stCxn id="27" idx="3"/>
              <a:endCxn id="20" idx="1"/>
            </p:cNvCxnSpPr>
            <p:nvPr/>
          </p:nvCxnSpPr>
          <p:spPr>
            <a:xfrm flipV="1">
              <a:off x="2879212" y="4265700"/>
              <a:ext cx="1984884" cy="715582"/>
            </a:xfrm>
            <a:prstGeom prst="straightConnector1">
              <a:avLst/>
            </a:prstGeom>
            <a:ln w="44450">
              <a:solidFill>
                <a:schemeClr val="accent1">
                  <a:lumMod val="40000"/>
                  <a:lumOff val="60000"/>
                </a:schemeClr>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42F8C3-28BA-5CF9-E86B-066D416791D2}"/>
              </a:ext>
            </a:extLst>
          </p:cNvPr>
          <p:cNvSpPr txBox="1"/>
          <p:nvPr/>
        </p:nvSpPr>
        <p:spPr>
          <a:xfrm>
            <a:off x="240554" y="88900"/>
            <a:ext cx="8195902" cy="8156079"/>
          </a:xfrm>
          <a:prstGeom prst="rect">
            <a:avLst/>
          </a:prstGeom>
          <a:noFill/>
        </p:spPr>
        <p:txBody>
          <a:bodyPr wrap="square">
            <a:spAutoFit/>
          </a:bodyPr>
          <a:lstStyle/>
          <a:p>
            <a:pPr algn="ctr"/>
            <a:r>
              <a:rPr lang="en-US" sz="3600" b="1" spc="-5" dirty="0"/>
              <a:t>Example: Duty/Standby AHU’s for a Surgical Suite</a:t>
            </a:r>
          </a:p>
          <a:p>
            <a:pPr marL="571500" indent="-571500">
              <a:buFont typeface="Arial" panose="020B0604020202020204" pitchFamily="34" charset="0"/>
              <a:buChar char="•"/>
            </a:pPr>
            <a:r>
              <a:rPr lang="en-US" sz="2400" b="1" spc="-5" dirty="0"/>
              <a:t>Planning involves considering O/M (i.e. space needs, access for PM’s/repairs/overhauls/replacement, reducing fan energy, reliability, etc.)</a:t>
            </a:r>
          </a:p>
          <a:p>
            <a:pPr marL="571500" indent="-571500">
              <a:buFont typeface="Arial" panose="020B0604020202020204" pitchFamily="34" charset="0"/>
              <a:buChar char="•"/>
            </a:pPr>
            <a:r>
              <a:rPr lang="en-US" sz="2400" b="1" spc="-5" dirty="0"/>
              <a:t>Design involves considering O/M (i.e. sequence of operation, spare parts storage/shop areas, housekeeping pads, acoustics, source of normal and essential </a:t>
            </a:r>
            <a:r>
              <a:rPr lang="en-US" sz="2400" b="1" spc="-5" dirty="0" err="1"/>
              <a:t>power,HVAC</a:t>
            </a:r>
            <a:r>
              <a:rPr lang="en-US" sz="2400" b="1" spc="-5" dirty="0"/>
              <a:t> system service area maps, vent schedules, etc.)</a:t>
            </a:r>
          </a:p>
          <a:p>
            <a:pPr marL="571500" indent="-571500">
              <a:buFont typeface="Arial" panose="020B0604020202020204" pitchFamily="34" charset="0"/>
              <a:buChar char="•"/>
            </a:pPr>
            <a:r>
              <a:rPr lang="en-US" sz="2400" b="1" spc="-5" dirty="0"/>
              <a:t>Construction involves considering O/M (i.e. proper installation, provision of access doors in ductwork for cleaning and inspection, good workmanship at filter frames, prep of accurate submittals, prep of good O/M manuals, etc.)</a:t>
            </a:r>
          </a:p>
          <a:p>
            <a:pPr marL="571500" indent="-571500">
              <a:buFont typeface="Arial" panose="020B0604020202020204" pitchFamily="34" charset="0"/>
              <a:buChar char="•"/>
            </a:pPr>
            <a:r>
              <a:rPr lang="en-US" sz="2400" b="1" spc="-5" dirty="0"/>
              <a:t>Commissioning involves O/M (i.e. proper startup to ensure warranty remains intact, benchmarking performance for later use during troubleshooting, integrated systems testing, etc.)</a:t>
            </a:r>
          </a:p>
          <a:p>
            <a:pPr algn="ctr"/>
            <a:endParaRPr lang="en-US" sz="4400" b="1" spc="-5" dirty="0"/>
          </a:p>
        </p:txBody>
      </p:sp>
      <p:pic>
        <p:nvPicPr>
          <p:cNvPr id="4" name="Picture 4" descr="See the source image">
            <a:extLst>
              <a:ext uri="{FF2B5EF4-FFF2-40B4-BE49-F238E27FC236}">
                <a16:creationId xmlns:a16="http://schemas.microsoft.com/office/drawing/2014/main" id="{B1E34082-6BD7-7637-74DF-154A4671F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875" r="21875"/>
          <a:stretch>
            <a:fillRect/>
          </a:stretch>
        </p:blipFill>
        <p:spPr bwMode="auto">
          <a:xfrm>
            <a:off x="8436456" y="5628976"/>
            <a:ext cx="2420938" cy="24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8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027B875-6F0C-93A3-8C65-9D3386BBE9A4}"/>
              </a:ext>
            </a:extLst>
          </p:cNvPr>
          <p:cNvSpPr txBox="1"/>
          <p:nvPr/>
        </p:nvSpPr>
        <p:spPr>
          <a:xfrm>
            <a:off x="441325" y="1981200"/>
            <a:ext cx="7994015" cy="5416868"/>
          </a:xfrm>
          <a:prstGeom prst="rect">
            <a:avLst/>
          </a:prstGeom>
        </p:spPr>
        <p:txBody>
          <a:bodyPr vert="horz" wrap="square" lIns="0" tIns="0" rIns="0" bIns="0" rtlCol="0">
            <a:spAutoFit/>
          </a:bodyPr>
          <a:lstStyle/>
          <a:p>
            <a:pPr marL="354965" indent="-342265">
              <a:lnSpc>
                <a:spcPct val="100000"/>
              </a:lnSpc>
              <a:buFont typeface="Arial"/>
              <a:buChar char="•"/>
              <a:tabLst>
                <a:tab pos="355600" algn="l"/>
              </a:tabLst>
            </a:pPr>
            <a:r>
              <a:rPr lang="en-US" sz="3200" spc="5" dirty="0">
                <a:latin typeface="Myriad Pro Cond"/>
                <a:cs typeface="Myriad Pro Cond"/>
              </a:rPr>
              <a:t>First </a:t>
            </a:r>
            <a:r>
              <a:rPr sz="3200" spc="-5" dirty="0">
                <a:latin typeface="Myriad Pro Cond"/>
                <a:cs typeface="Myriad Pro Cond"/>
              </a:rPr>
              <a:t>joi</a:t>
            </a:r>
            <a:r>
              <a:rPr sz="3200" spc="-30" dirty="0">
                <a:latin typeface="Myriad Pro Cond"/>
                <a:cs typeface="Myriad Pro Cond"/>
              </a:rPr>
              <a:t>n</a:t>
            </a:r>
            <a:r>
              <a:rPr sz="3200" spc="-5" dirty="0">
                <a:latin typeface="Myriad Pro Cond"/>
                <a:cs typeface="Myriad Pro Cond"/>
              </a:rPr>
              <a:t>t</a:t>
            </a:r>
            <a:r>
              <a:rPr sz="3200" dirty="0">
                <a:latin typeface="Myriad Pro Cond"/>
                <a:cs typeface="Myriad Pro Cond"/>
              </a:rPr>
              <a:t>ly</a:t>
            </a:r>
            <a:r>
              <a:rPr sz="3200" spc="10" dirty="0">
                <a:latin typeface="Myriad Pro Cond"/>
                <a:cs typeface="Myriad Pro Cond"/>
              </a:rPr>
              <a:t> </a:t>
            </a:r>
            <a:r>
              <a:rPr lang="en-US" sz="3200" spc="10" dirty="0">
                <a:latin typeface="Myriad Pro Cond"/>
                <a:cs typeface="Myriad Pro Cond"/>
              </a:rPr>
              <a:t>sponsored standard </a:t>
            </a:r>
            <a:r>
              <a:rPr sz="3200" spc="-20" dirty="0">
                <a:latin typeface="Myriad Pro Cond"/>
                <a:cs typeface="Myriad Pro Cond"/>
              </a:rPr>
              <a:t>b</a:t>
            </a:r>
            <a:r>
              <a:rPr sz="3200" dirty="0">
                <a:latin typeface="Myriad Pro Cond"/>
                <a:cs typeface="Myriad Pro Cond"/>
              </a:rPr>
              <a:t>y</a:t>
            </a:r>
            <a:r>
              <a:rPr sz="3200" spc="-5" dirty="0">
                <a:latin typeface="Myriad Pro Cond"/>
                <a:cs typeface="Myriad Pro Cond"/>
              </a:rPr>
              <a:t> AS</a:t>
            </a:r>
            <a:r>
              <a:rPr sz="3200" dirty="0">
                <a:latin typeface="Myriad Pro Cond"/>
                <a:cs typeface="Myriad Pro Cond"/>
              </a:rPr>
              <a:t>H</a:t>
            </a:r>
            <a:r>
              <a:rPr sz="3200" spc="20" dirty="0">
                <a:latin typeface="Myriad Pro Cond"/>
                <a:cs typeface="Myriad Pro Cond"/>
              </a:rPr>
              <a:t>R</a:t>
            </a:r>
            <a:r>
              <a:rPr sz="3200" spc="-5" dirty="0">
                <a:latin typeface="Myriad Pro Cond"/>
                <a:cs typeface="Myriad Pro Cond"/>
              </a:rPr>
              <a:t>A</a:t>
            </a:r>
            <a:r>
              <a:rPr sz="3200" dirty="0">
                <a:latin typeface="Myriad Pro Cond"/>
                <a:cs typeface="Myriad Pro Cond"/>
              </a:rPr>
              <a:t>E</a:t>
            </a:r>
            <a:r>
              <a:rPr sz="3200" spc="-20" dirty="0">
                <a:latin typeface="Myriad Pro Cond"/>
                <a:cs typeface="Myriad Pro Cond"/>
              </a:rPr>
              <a:t> </a:t>
            </a:r>
            <a:r>
              <a:rPr sz="3200" spc="-5" dirty="0">
                <a:latin typeface="Myriad Pro Cond"/>
                <a:cs typeface="Myriad Pro Cond"/>
              </a:rPr>
              <a:t>an</a:t>
            </a:r>
            <a:r>
              <a:rPr sz="3200" dirty="0">
                <a:latin typeface="Myriad Pro Cond"/>
                <a:cs typeface="Myriad Pro Cond"/>
              </a:rPr>
              <a:t>d</a:t>
            </a:r>
            <a:r>
              <a:rPr sz="3200" spc="-5" dirty="0">
                <a:latin typeface="Myriad Pro Cond"/>
                <a:cs typeface="Myriad Pro Cond"/>
              </a:rPr>
              <a:t> AS</a:t>
            </a:r>
            <a:r>
              <a:rPr sz="3200" dirty="0">
                <a:latin typeface="Myriad Pro Cond"/>
                <a:cs typeface="Myriad Pro Cond"/>
              </a:rPr>
              <a:t>HE</a:t>
            </a:r>
            <a:r>
              <a:rPr sz="3200" spc="-5" dirty="0">
                <a:latin typeface="Myriad Pro Cond"/>
                <a:cs typeface="Myriad Pro Cond"/>
              </a:rPr>
              <a:t> </a:t>
            </a:r>
            <a:r>
              <a:rPr lang="en-US" sz="3200" spc="-5" dirty="0">
                <a:latin typeface="Myriad Pro Cond"/>
                <a:cs typeface="Myriad Pro Cond"/>
              </a:rPr>
              <a:t>– </a:t>
            </a:r>
            <a:r>
              <a:rPr lang="en-US" sz="3200" dirty="0">
                <a:latin typeface="Myriad Pro Cond"/>
                <a:cs typeface="Myriad Pro Cond"/>
              </a:rPr>
              <a:t>2008.</a:t>
            </a:r>
          </a:p>
          <a:p>
            <a:pPr marL="354965" indent="-342265">
              <a:lnSpc>
                <a:spcPct val="100000"/>
              </a:lnSpc>
              <a:buFont typeface="Arial"/>
              <a:buChar char="•"/>
              <a:tabLst>
                <a:tab pos="355600" algn="l"/>
              </a:tabLst>
            </a:pPr>
            <a:r>
              <a:rPr lang="en-US" sz="3200" dirty="0">
                <a:latin typeface="Myriad Pro Cond"/>
                <a:cs typeface="Myriad Pro Cond"/>
              </a:rPr>
              <a:t>Updated 2013 and 2017.</a:t>
            </a:r>
          </a:p>
          <a:p>
            <a:pPr marL="354965" indent="-342265">
              <a:lnSpc>
                <a:spcPct val="100000"/>
              </a:lnSpc>
              <a:buFont typeface="Arial"/>
              <a:buChar char="•"/>
              <a:tabLst>
                <a:tab pos="355600" algn="l"/>
              </a:tabLst>
            </a:pPr>
            <a:r>
              <a:rPr lang="en-US" sz="3200" dirty="0">
                <a:latin typeface="Myriad Pro Cond"/>
                <a:cs typeface="Myriad Pro Cond"/>
              </a:rPr>
              <a:t>Current edition – 2021.</a:t>
            </a:r>
          </a:p>
          <a:p>
            <a:pPr marL="354965" indent="-342265">
              <a:lnSpc>
                <a:spcPct val="100000"/>
              </a:lnSpc>
              <a:buFont typeface="Arial"/>
              <a:buChar char="•"/>
              <a:tabLst>
                <a:tab pos="355600" algn="l"/>
              </a:tabLst>
            </a:pPr>
            <a:r>
              <a:rPr lang="en-US" sz="3200" dirty="0">
                <a:latin typeface="Myriad Pro Cond"/>
                <a:cs typeface="Myriad Pro Cond"/>
              </a:rPr>
              <a:t>Next edition – 2024.</a:t>
            </a:r>
            <a:endParaRPr sz="3200" dirty="0">
              <a:latin typeface="Myriad Pro Cond"/>
              <a:cs typeface="Myriad Pro Cond"/>
            </a:endParaRPr>
          </a:p>
          <a:p>
            <a:pPr marL="354965" marR="127000" indent="-342265">
              <a:lnSpc>
                <a:spcPct val="100000"/>
              </a:lnSpc>
              <a:buFont typeface="Arial"/>
              <a:buChar char="•"/>
              <a:tabLst>
                <a:tab pos="355600" algn="l"/>
              </a:tabLst>
            </a:pPr>
            <a:r>
              <a:rPr sz="3200" spc="-60" dirty="0">
                <a:latin typeface="Myriad Pro Cond"/>
                <a:cs typeface="Myriad Pro Cond"/>
              </a:rPr>
              <a:t>C</a:t>
            </a:r>
            <a:r>
              <a:rPr sz="3200" spc="-5" dirty="0">
                <a:latin typeface="Myriad Pro Cond"/>
                <a:cs typeface="Myriad Pro Cond"/>
              </a:rPr>
              <a:t>ons</a:t>
            </a:r>
            <a:r>
              <a:rPr sz="3200" dirty="0">
                <a:latin typeface="Myriad Pro Cond"/>
                <a:cs typeface="Myriad Pro Cond"/>
              </a:rPr>
              <a:t>e</a:t>
            </a:r>
            <a:r>
              <a:rPr sz="3200" spc="-5" dirty="0">
                <a:latin typeface="Myriad Pro Cond"/>
                <a:cs typeface="Myriad Pro Cond"/>
              </a:rPr>
              <a:t>nsu</a:t>
            </a:r>
            <a:r>
              <a:rPr sz="3200" dirty="0">
                <a:latin typeface="Myriad Pro Cond"/>
                <a:cs typeface="Myriad Pro Cond"/>
              </a:rPr>
              <a:t>s</a:t>
            </a:r>
            <a:r>
              <a:rPr sz="3200" spc="-5" dirty="0">
                <a:latin typeface="Myriad Pro Cond"/>
                <a:cs typeface="Myriad Pro Cond"/>
              </a:rPr>
              <a:t> stan</a:t>
            </a:r>
            <a:r>
              <a:rPr sz="3200" spc="5" dirty="0">
                <a:latin typeface="Myriad Pro Cond"/>
                <a:cs typeface="Myriad Pro Cond"/>
              </a:rPr>
              <a:t>d</a:t>
            </a:r>
            <a:r>
              <a:rPr sz="3200" spc="-5" dirty="0">
                <a:latin typeface="Myriad Pro Cond"/>
                <a:cs typeface="Myriad Pro Cond"/>
              </a:rPr>
              <a:t>a</a:t>
            </a:r>
            <a:r>
              <a:rPr sz="3200" spc="-55" dirty="0">
                <a:latin typeface="Myriad Pro Cond"/>
                <a:cs typeface="Myriad Pro Cond"/>
              </a:rPr>
              <a:t>r</a:t>
            </a:r>
            <a:r>
              <a:rPr sz="3200" dirty="0">
                <a:latin typeface="Myriad Pro Cond"/>
                <a:cs typeface="Myriad Pro Cond"/>
              </a:rPr>
              <a:t>d</a:t>
            </a:r>
            <a:r>
              <a:rPr sz="3200" spc="-20" dirty="0">
                <a:latin typeface="Myriad Pro Cond"/>
                <a:cs typeface="Myriad Pro Cond"/>
              </a:rPr>
              <a:t> </a:t>
            </a:r>
            <a:r>
              <a:rPr lang="en-US" sz="3200" spc="-20" dirty="0">
                <a:latin typeface="Myriad Pro Cond"/>
                <a:cs typeface="Myriad Pro Cond"/>
              </a:rPr>
              <a:t>(AHJ, O, A, E, C, ACCR, etc.)</a:t>
            </a:r>
            <a:endParaRPr lang="en-US" sz="3200" spc="15" dirty="0">
              <a:latin typeface="Myriad Pro Cond"/>
              <a:cs typeface="Myriad Pro Cond"/>
            </a:endParaRPr>
          </a:p>
          <a:p>
            <a:pPr marL="354965" marR="127000" indent="-342265">
              <a:lnSpc>
                <a:spcPct val="100000"/>
              </a:lnSpc>
              <a:buFont typeface="Arial"/>
              <a:buChar char="•"/>
              <a:tabLst>
                <a:tab pos="355600" algn="l"/>
              </a:tabLst>
            </a:pPr>
            <a:r>
              <a:rPr sz="3200" spc="-204" dirty="0">
                <a:latin typeface="Myriad Pro Cond"/>
                <a:cs typeface="Myriad Pro Cond"/>
              </a:rPr>
              <a:t>“</a:t>
            </a:r>
            <a:r>
              <a:rPr sz="3200" spc="-20" dirty="0">
                <a:latin typeface="Myriad Pro Cond"/>
                <a:cs typeface="Myriad Pro Cond"/>
              </a:rPr>
              <a:t>c</a:t>
            </a:r>
            <a:r>
              <a:rPr sz="3200" spc="-5" dirty="0">
                <a:latin typeface="Myriad Pro Cond"/>
                <a:cs typeface="Myriad Pro Cond"/>
              </a:rPr>
              <a:t>o</a:t>
            </a:r>
            <a:r>
              <a:rPr sz="3200" spc="-30" dirty="0">
                <a:latin typeface="Myriad Pro Cond"/>
                <a:cs typeface="Myriad Pro Cond"/>
              </a:rPr>
              <a:t>n</a:t>
            </a:r>
            <a:r>
              <a:rPr sz="3200" spc="-5" dirty="0">
                <a:latin typeface="Myriad Pro Cond"/>
                <a:cs typeface="Myriad Pro Cond"/>
              </a:rPr>
              <a:t>tinuous</a:t>
            </a:r>
            <a:r>
              <a:rPr sz="3200" spc="25" dirty="0">
                <a:latin typeface="Myriad Pro Cond"/>
                <a:cs typeface="Myriad Pro Cond"/>
              </a:rPr>
              <a:t> </a:t>
            </a:r>
            <a:r>
              <a:rPr sz="3200" spc="5" dirty="0">
                <a:latin typeface="Myriad Pro Cond"/>
                <a:cs typeface="Myriad Pro Cond"/>
              </a:rPr>
              <a:t>m</a:t>
            </a:r>
            <a:r>
              <a:rPr sz="3200" spc="-5" dirty="0">
                <a:latin typeface="Myriad Pro Cond"/>
                <a:cs typeface="Myriad Pro Cond"/>
              </a:rPr>
              <a:t>ai</a:t>
            </a:r>
            <a:r>
              <a:rPr sz="3200" spc="-30" dirty="0">
                <a:latin typeface="Myriad Pro Cond"/>
                <a:cs typeface="Myriad Pro Cond"/>
              </a:rPr>
              <a:t>n</a:t>
            </a:r>
            <a:r>
              <a:rPr sz="3200" spc="-25" dirty="0">
                <a:latin typeface="Myriad Pro Cond"/>
                <a:cs typeface="Myriad Pro Cond"/>
              </a:rPr>
              <a:t>t</a:t>
            </a:r>
            <a:r>
              <a:rPr sz="3200" dirty="0">
                <a:latin typeface="Myriad Pro Cond"/>
                <a:cs typeface="Myriad Pro Cond"/>
              </a:rPr>
              <a:t>e</a:t>
            </a:r>
            <a:r>
              <a:rPr sz="3200" spc="-5" dirty="0">
                <a:latin typeface="Myriad Pro Cond"/>
                <a:cs typeface="Myriad Pro Cond"/>
              </a:rPr>
              <a:t>nan</a:t>
            </a:r>
            <a:r>
              <a:rPr sz="3200" spc="-20" dirty="0">
                <a:latin typeface="Myriad Pro Cond"/>
                <a:cs typeface="Myriad Pro Cond"/>
              </a:rPr>
              <a:t>c</a:t>
            </a:r>
            <a:r>
              <a:rPr sz="3200" spc="-65" dirty="0">
                <a:latin typeface="Myriad Pro Cond"/>
                <a:cs typeface="Myriad Pro Cond"/>
              </a:rPr>
              <a:t>e</a:t>
            </a:r>
            <a:r>
              <a:rPr lang="en-US" sz="3200" spc="275" dirty="0">
                <a:latin typeface="Myriad Pro Cond"/>
                <a:cs typeface="Myriad Pro Cond"/>
              </a:rPr>
              <a:t>"</a:t>
            </a:r>
            <a:r>
              <a:rPr sz="3200" spc="-20" dirty="0">
                <a:latin typeface="Myriad Pro Cond"/>
                <a:cs typeface="Myriad Pro Cond"/>
              </a:rPr>
              <a:t> </a:t>
            </a:r>
            <a:r>
              <a:rPr lang="en-US" sz="3200" spc="-20" dirty="0">
                <a:latin typeface="Myriad Pro Cond"/>
                <a:cs typeface="Myriad Pro Cond"/>
              </a:rPr>
              <a:t>equals “</a:t>
            </a:r>
            <a:r>
              <a:rPr lang="en-US" sz="3200" dirty="0">
                <a:latin typeface="Myriad Pro Cond"/>
                <a:cs typeface="Myriad Pro Cond"/>
              </a:rPr>
              <a:t>continuous </a:t>
            </a:r>
            <a:r>
              <a:rPr sz="3200" spc="-5" dirty="0">
                <a:latin typeface="Myriad Pro Cond"/>
                <a:cs typeface="Myriad Pro Cond"/>
              </a:rPr>
              <a:t>i</a:t>
            </a:r>
            <a:r>
              <a:rPr sz="3200" spc="5" dirty="0">
                <a:latin typeface="Myriad Pro Cond"/>
                <a:cs typeface="Myriad Pro Cond"/>
              </a:rPr>
              <a:t>mp</a:t>
            </a:r>
            <a:r>
              <a:rPr sz="3200" spc="-55" dirty="0">
                <a:latin typeface="Myriad Pro Cond"/>
                <a:cs typeface="Myriad Pro Cond"/>
              </a:rPr>
              <a:t>r</a:t>
            </a:r>
            <a:r>
              <a:rPr sz="3200" spc="-30" dirty="0">
                <a:latin typeface="Myriad Pro Cond"/>
                <a:cs typeface="Myriad Pro Cond"/>
              </a:rPr>
              <a:t>o</a:t>
            </a:r>
            <a:r>
              <a:rPr sz="3200" spc="-35" dirty="0">
                <a:latin typeface="Myriad Pro Cond"/>
                <a:cs typeface="Myriad Pro Cond"/>
              </a:rPr>
              <a:t>v</a:t>
            </a:r>
            <a:r>
              <a:rPr sz="3200" dirty="0">
                <a:latin typeface="Myriad Pro Cond"/>
                <a:cs typeface="Myriad Pro Cond"/>
              </a:rPr>
              <a:t>e</a:t>
            </a:r>
            <a:r>
              <a:rPr sz="3200" spc="5" dirty="0">
                <a:latin typeface="Myriad Pro Cond"/>
                <a:cs typeface="Myriad Pro Cond"/>
              </a:rPr>
              <a:t>m</a:t>
            </a:r>
            <a:r>
              <a:rPr sz="3200" dirty="0">
                <a:latin typeface="Myriad Pro Cond"/>
                <a:cs typeface="Myriad Pro Cond"/>
              </a:rPr>
              <a:t>e</a:t>
            </a:r>
            <a:r>
              <a:rPr sz="3200" spc="-30" dirty="0">
                <a:latin typeface="Myriad Pro Cond"/>
                <a:cs typeface="Myriad Pro Cond"/>
              </a:rPr>
              <a:t>n</a:t>
            </a:r>
            <a:r>
              <a:rPr sz="3200" dirty="0">
                <a:latin typeface="Myriad Pro Cond"/>
                <a:cs typeface="Myriad Pro Cond"/>
              </a:rPr>
              <a:t>t</a:t>
            </a:r>
            <a:r>
              <a:rPr lang="en-US" sz="3200" dirty="0">
                <a:latin typeface="Myriad Pro Cond"/>
                <a:cs typeface="Myriad Pro Cond"/>
              </a:rPr>
              <a:t>"</a:t>
            </a:r>
            <a:endParaRPr sz="3200" dirty="0">
              <a:latin typeface="Myriad Pro Cond"/>
              <a:cs typeface="Myriad Pro Cond"/>
            </a:endParaRPr>
          </a:p>
          <a:p>
            <a:pPr marL="355600" marR="5080" indent="-342900">
              <a:buFont typeface="Arial"/>
              <a:buChar char="•"/>
              <a:tabLst>
                <a:tab pos="356235" algn="l"/>
              </a:tabLst>
            </a:pPr>
            <a:r>
              <a:rPr sz="3200" spc="-80" dirty="0">
                <a:latin typeface="Myriad Pro Cond"/>
                <a:cs typeface="Myriad Pro Cond"/>
              </a:rPr>
              <a:t>W</a:t>
            </a:r>
            <a:r>
              <a:rPr sz="3200" spc="-5" dirty="0">
                <a:latin typeface="Myriad Pro Cond"/>
                <a:cs typeface="Myriad Pro Cond"/>
              </a:rPr>
              <a:t>ri</a:t>
            </a:r>
            <a:r>
              <a:rPr sz="3200" dirty="0">
                <a:latin typeface="Myriad Pro Cond"/>
                <a:cs typeface="Myriad Pro Cond"/>
              </a:rPr>
              <a:t>t</a:t>
            </a:r>
            <a:r>
              <a:rPr sz="3200" spc="-25" dirty="0">
                <a:latin typeface="Myriad Pro Cond"/>
                <a:cs typeface="Myriad Pro Cond"/>
              </a:rPr>
              <a:t>t</a:t>
            </a:r>
            <a:r>
              <a:rPr sz="3200" dirty="0">
                <a:latin typeface="Myriad Pro Cond"/>
                <a:cs typeface="Myriad Pro Cond"/>
              </a:rPr>
              <a:t>en</a:t>
            </a:r>
            <a:r>
              <a:rPr sz="3200" spc="-25" dirty="0">
                <a:latin typeface="Myriad Pro Cond"/>
                <a:cs typeface="Myriad Pro Cond"/>
              </a:rPr>
              <a:t> </a:t>
            </a:r>
            <a:r>
              <a:rPr sz="3200" spc="-5" dirty="0">
                <a:latin typeface="Myriad Pro Cond"/>
                <a:cs typeface="Myriad Pro Cond"/>
              </a:rPr>
              <a:t>s</a:t>
            </a:r>
            <a:r>
              <a:rPr sz="3200" dirty="0">
                <a:latin typeface="Myriad Pro Cond"/>
                <a:cs typeface="Myriad Pro Cond"/>
              </a:rPr>
              <a:t>o</a:t>
            </a:r>
            <a:r>
              <a:rPr sz="3200" spc="-5" dirty="0">
                <a:latin typeface="Myriad Pro Cond"/>
                <a:cs typeface="Myriad Pro Cond"/>
              </a:rPr>
              <a:t> </a:t>
            </a:r>
            <a:r>
              <a:rPr lang="en-US" sz="3200" spc="-5" dirty="0">
                <a:latin typeface="Myriad Pro Cond"/>
                <a:cs typeface="Myriad Pro Cond"/>
              </a:rPr>
              <a:t>it can be </a:t>
            </a:r>
            <a:r>
              <a:rPr sz="3200" spc="-5" dirty="0">
                <a:latin typeface="Myriad Pro Cond"/>
                <a:cs typeface="Myriad Pro Cond"/>
              </a:rPr>
              <a:t>easi</a:t>
            </a:r>
            <a:r>
              <a:rPr sz="3200" dirty="0">
                <a:latin typeface="Myriad Pro Cond"/>
                <a:cs typeface="Myriad Pro Cond"/>
              </a:rPr>
              <a:t>ly</a:t>
            </a:r>
            <a:r>
              <a:rPr sz="3200" spc="-5" dirty="0">
                <a:latin typeface="Myriad Pro Cond"/>
                <a:cs typeface="Myriad Pro Cond"/>
              </a:rPr>
              <a:t> i</a:t>
            </a:r>
            <a:r>
              <a:rPr sz="3200" spc="-30" dirty="0">
                <a:latin typeface="Myriad Pro Cond"/>
                <a:cs typeface="Myriad Pro Cond"/>
              </a:rPr>
              <a:t>n</a:t>
            </a:r>
            <a:r>
              <a:rPr sz="3200" spc="-35" dirty="0">
                <a:latin typeface="Myriad Pro Cond"/>
                <a:cs typeface="Myriad Pro Cond"/>
              </a:rPr>
              <a:t>v</a:t>
            </a:r>
            <a:r>
              <a:rPr sz="3200" spc="-5" dirty="0">
                <a:latin typeface="Myriad Pro Cond"/>
                <a:cs typeface="Myriad Pro Cond"/>
              </a:rPr>
              <a:t>o</a:t>
            </a:r>
            <a:r>
              <a:rPr sz="3200" spc="-45" dirty="0">
                <a:latin typeface="Myriad Pro Cond"/>
                <a:cs typeface="Myriad Pro Cond"/>
              </a:rPr>
              <a:t>k</a:t>
            </a:r>
            <a:r>
              <a:rPr sz="3200" dirty="0">
                <a:latin typeface="Myriad Pro Cond"/>
                <a:cs typeface="Myriad Pro Cond"/>
              </a:rPr>
              <a:t>ed</a:t>
            </a:r>
            <a:r>
              <a:rPr sz="3200" spc="-20" dirty="0">
                <a:latin typeface="Myriad Pro Cond"/>
                <a:cs typeface="Myriad Pro Cond"/>
              </a:rPr>
              <a:t> b</a:t>
            </a:r>
            <a:r>
              <a:rPr sz="3200" dirty="0">
                <a:latin typeface="Myriad Pro Cond"/>
                <a:cs typeface="Myriad Pro Cond"/>
              </a:rPr>
              <a:t>y</a:t>
            </a:r>
            <a:r>
              <a:rPr sz="3200" spc="-5" dirty="0">
                <a:latin typeface="Myriad Pro Cond"/>
                <a:cs typeface="Myriad Pro Cond"/>
              </a:rPr>
              <a:t> A</a:t>
            </a:r>
            <a:r>
              <a:rPr sz="3200" dirty="0">
                <a:latin typeface="Myriad Pro Cond"/>
                <a:cs typeface="Myriad Pro Cond"/>
              </a:rPr>
              <a:t>HJ</a:t>
            </a:r>
            <a:r>
              <a:rPr sz="3200" spc="-235" dirty="0">
                <a:latin typeface="Myriad Pro Cond"/>
                <a:cs typeface="Myriad Pro Cond"/>
              </a:rPr>
              <a:t>’</a:t>
            </a:r>
            <a:r>
              <a:rPr sz="3200" dirty="0">
                <a:latin typeface="Myriad Pro Cond"/>
                <a:cs typeface="Myriad Pro Cond"/>
              </a:rPr>
              <a:t>s</a:t>
            </a:r>
          </a:p>
        </p:txBody>
      </p:sp>
      <p:pic>
        <p:nvPicPr>
          <p:cNvPr id="2" name="Picture 1">
            <a:extLst>
              <a:ext uri="{FF2B5EF4-FFF2-40B4-BE49-F238E27FC236}">
                <a16:creationId xmlns:a16="http://schemas.microsoft.com/office/drawing/2014/main" id="{0DBC41FD-423A-077F-3F61-B02A857C0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767" y="1219200"/>
            <a:ext cx="5434308" cy="6841655"/>
          </a:xfrm>
          <a:prstGeom prst="rect">
            <a:avLst/>
          </a:prstGeom>
        </p:spPr>
      </p:pic>
      <p:sp>
        <p:nvSpPr>
          <p:cNvPr id="4" name="TextBox 3">
            <a:extLst>
              <a:ext uri="{FF2B5EF4-FFF2-40B4-BE49-F238E27FC236}">
                <a16:creationId xmlns:a16="http://schemas.microsoft.com/office/drawing/2014/main" id="{AA1196B3-0B73-8E2C-3CF2-297455A2FCA5}"/>
              </a:ext>
            </a:extLst>
          </p:cNvPr>
          <p:cNvSpPr txBox="1"/>
          <p:nvPr/>
        </p:nvSpPr>
        <p:spPr>
          <a:xfrm>
            <a:off x="762000" y="381000"/>
            <a:ext cx="11811000" cy="769441"/>
          </a:xfrm>
          <a:prstGeom prst="rect">
            <a:avLst/>
          </a:prstGeom>
          <a:noFill/>
        </p:spPr>
        <p:txBody>
          <a:bodyPr wrap="square">
            <a:spAutoFit/>
          </a:bodyPr>
          <a:lstStyle/>
          <a:p>
            <a:r>
              <a:rPr lang="en-US" sz="4400" b="1" spc="-20" dirty="0"/>
              <a:t>Standard 170-2021 edition--</a:t>
            </a:r>
            <a:r>
              <a:rPr lang="en-US" sz="4400" b="1" u="sng" spc="-20" dirty="0"/>
              <a:t>Title</a:t>
            </a:r>
            <a:endParaRPr lang="en-US" sz="4400" u="sng" dirty="0"/>
          </a:p>
        </p:txBody>
      </p:sp>
    </p:spTree>
    <p:extLst>
      <p:ext uri="{BB962C8B-B14F-4D97-AF65-F5344CB8AC3E}">
        <p14:creationId xmlns:p14="http://schemas.microsoft.com/office/powerpoint/2010/main" val="375852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46050"/>
            <a:ext cx="14198600" cy="692497"/>
          </a:xfrm>
          <a:prstGeom prst="rect">
            <a:avLst/>
          </a:prstGeom>
        </p:spPr>
        <p:txBody>
          <a:bodyPr vert="horz" wrap="square" lIns="0" tIns="0" rIns="0" bIns="0" rtlCol="0">
            <a:spAutoFit/>
          </a:bodyPr>
          <a:lstStyle/>
          <a:p>
            <a:pPr marL="228600">
              <a:lnSpc>
                <a:spcPct val="100000"/>
              </a:lnSpc>
            </a:pPr>
            <a:r>
              <a:rPr lang="en-US" b="1" spc="-20" dirty="0">
                <a:latin typeface="+mn-lt"/>
              </a:rPr>
              <a:t>Standard 170-2021 edition--</a:t>
            </a:r>
            <a:r>
              <a:rPr lang="en-US" b="1" u="sng" spc="-20" dirty="0">
                <a:latin typeface="+mn-lt"/>
              </a:rPr>
              <a:t>Purpose</a:t>
            </a:r>
            <a:endParaRPr b="1" u="sng" dirty="0">
              <a:latin typeface="+mn-lt"/>
            </a:endParaRPr>
          </a:p>
        </p:txBody>
      </p:sp>
      <p:sp>
        <p:nvSpPr>
          <p:cNvPr id="3" name="object 3"/>
          <p:cNvSpPr txBox="1"/>
          <p:nvPr/>
        </p:nvSpPr>
        <p:spPr>
          <a:xfrm>
            <a:off x="215900" y="1358507"/>
            <a:ext cx="8815705" cy="1936428"/>
          </a:xfrm>
          <a:prstGeom prst="rect">
            <a:avLst/>
          </a:prstGeom>
        </p:spPr>
        <p:txBody>
          <a:bodyPr vert="horz" wrap="square" lIns="0" tIns="0" rIns="0" bIns="0" rtlCol="0">
            <a:spAutoFit/>
          </a:bodyPr>
          <a:lstStyle/>
          <a:p>
            <a:pPr marL="12700" marR="5080">
              <a:lnSpc>
                <a:spcPct val="100000"/>
              </a:lnSpc>
            </a:pPr>
            <a:r>
              <a:rPr sz="3000" spc="-25" dirty="0">
                <a:latin typeface="Myriad Pro Cond"/>
                <a:cs typeface="Myriad Pro Cond"/>
              </a:rPr>
              <a:t>P</a:t>
            </a:r>
            <a:r>
              <a:rPr sz="3000" spc="5" dirty="0">
                <a:latin typeface="Myriad Pro Cond"/>
                <a:cs typeface="Myriad Pro Cond"/>
              </a:rPr>
              <a:t>u</a:t>
            </a:r>
            <a:r>
              <a:rPr sz="3000" dirty="0">
                <a:latin typeface="Myriad Pro Cond"/>
                <a:cs typeface="Myriad Pro Cond"/>
              </a:rPr>
              <a:t>rpo</a:t>
            </a:r>
            <a:r>
              <a:rPr sz="3000" spc="-5" dirty="0">
                <a:latin typeface="Myriad Pro Cond"/>
                <a:cs typeface="Myriad Pro Cond"/>
              </a:rPr>
              <a:t>s</a:t>
            </a:r>
            <a:r>
              <a:rPr sz="3000" dirty="0">
                <a:latin typeface="Myriad Pro Cond"/>
                <a:cs typeface="Myriad Pro Cond"/>
              </a:rPr>
              <a:t>e is</a:t>
            </a:r>
            <a:r>
              <a:rPr sz="3000" spc="-10" dirty="0">
                <a:latin typeface="Myriad Pro Cond"/>
                <a:cs typeface="Myriad Pro Cond"/>
              </a:rPr>
              <a:t> </a:t>
            </a:r>
            <a:r>
              <a:rPr sz="3000" spc="-25" dirty="0">
                <a:latin typeface="Myriad Pro Cond"/>
                <a:cs typeface="Myriad Pro Cond"/>
              </a:rPr>
              <a:t>t</a:t>
            </a:r>
            <a:r>
              <a:rPr sz="3000" dirty="0">
                <a:latin typeface="Myriad Pro Cond"/>
                <a:cs typeface="Myriad Pro Cond"/>
              </a:rPr>
              <a:t>o defi</a:t>
            </a:r>
            <a:r>
              <a:rPr sz="3000" spc="-5" dirty="0">
                <a:latin typeface="Myriad Pro Cond"/>
                <a:cs typeface="Myriad Pro Cond"/>
              </a:rPr>
              <a:t>n</a:t>
            </a:r>
            <a:r>
              <a:rPr sz="3000" dirty="0">
                <a:latin typeface="Myriad Pro Cond"/>
                <a:cs typeface="Myriad Pro Cond"/>
              </a:rPr>
              <a:t>e H</a:t>
            </a:r>
            <a:r>
              <a:rPr sz="3000" spc="-125" dirty="0">
                <a:latin typeface="Myriad Pro Cond"/>
                <a:cs typeface="Myriad Pro Cond"/>
              </a:rPr>
              <a:t>V</a:t>
            </a:r>
            <a:r>
              <a:rPr sz="3000" spc="-60" dirty="0">
                <a:latin typeface="Myriad Pro Cond"/>
                <a:cs typeface="Myriad Pro Cond"/>
              </a:rPr>
              <a:t>A</a:t>
            </a:r>
            <a:r>
              <a:rPr sz="3000" dirty="0">
                <a:latin typeface="Myriad Pro Cond"/>
                <a:cs typeface="Myriad Pro Cond"/>
              </a:rPr>
              <a:t>C</a:t>
            </a:r>
            <a:r>
              <a:rPr sz="3000" spc="-10" dirty="0">
                <a:latin typeface="Myriad Pro Cond"/>
                <a:cs typeface="Myriad Pro Cond"/>
              </a:rPr>
              <a:t> </a:t>
            </a:r>
            <a:r>
              <a:rPr sz="3000" spc="-5" dirty="0">
                <a:latin typeface="Myriad Pro Cond"/>
                <a:cs typeface="Myriad Pro Cond"/>
              </a:rPr>
              <a:t>s</a:t>
            </a:r>
            <a:r>
              <a:rPr sz="3000" spc="5" dirty="0">
                <a:latin typeface="Myriad Pro Cond"/>
                <a:cs typeface="Myriad Pro Cond"/>
              </a:rPr>
              <a:t>y</a:t>
            </a:r>
            <a:r>
              <a:rPr sz="3000" spc="-5" dirty="0">
                <a:latin typeface="Myriad Pro Cond"/>
                <a:cs typeface="Myriad Pro Cond"/>
              </a:rPr>
              <a:t>s</a:t>
            </a:r>
            <a:r>
              <a:rPr sz="3000" spc="-25" dirty="0">
                <a:latin typeface="Myriad Pro Cond"/>
                <a:cs typeface="Myriad Pro Cond"/>
              </a:rPr>
              <a:t>t</a:t>
            </a:r>
            <a:r>
              <a:rPr sz="3000" dirty="0">
                <a:latin typeface="Myriad Pro Cond"/>
                <a:cs typeface="Myriad Pro Cond"/>
              </a:rPr>
              <a:t>em</a:t>
            </a:r>
            <a:r>
              <a:rPr sz="3000" spc="-5" dirty="0">
                <a:latin typeface="Myriad Pro Cond"/>
                <a:cs typeface="Myriad Pro Cond"/>
              </a:rPr>
              <a:t> </a:t>
            </a:r>
            <a:r>
              <a:rPr lang="en-US" sz="3000" b="1" i="1" u="sng" spc="-5" dirty="0">
                <a:latin typeface="Myriad Pro Cond"/>
                <a:cs typeface="Myriad Pro Cond"/>
              </a:rPr>
              <a:t>design</a:t>
            </a:r>
            <a:r>
              <a:rPr lang="en-US" sz="3000" spc="-5" dirty="0">
                <a:latin typeface="Myriad Pro Cond"/>
                <a:cs typeface="Myriad Pro Cond"/>
              </a:rPr>
              <a:t> requirements that provide </a:t>
            </a:r>
            <a:r>
              <a:rPr lang="en-US" sz="3000" b="1" i="1" u="sng" spc="-5" dirty="0">
                <a:latin typeface="Myriad Pro Cond"/>
                <a:cs typeface="Myriad Pro Cond"/>
              </a:rPr>
              <a:t>environmental control </a:t>
            </a:r>
            <a:r>
              <a:rPr lang="en-US" sz="3000" spc="-5" dirty="0">
                <a:latin typeface="Myriad Pro Cond"/>
                <a:cs typeface="Myriad Pro Cond"/>
              </a:rPr>
              <a:t>in health care facilities</a:t>
            </a:r>
            <a:endParaRPr sz="3000" dirty="0">
              <a:latin typeface="Myriad Pro Cond"/>
              <a:cs typeface="Myriad Pro Cond"/>
            </a:endParaRPr>
          </a:p>
          <a:p>
            <a:pPr marL="355600">
              <a:lnSpc>
                <a:spcPct val="100000"/>
              </a:lnSpc>
              <a:spcBef>
                <a:spcPts val="720"/>
              </a:spcBef>
              <a:tabLst>
                <a:tab pos="698500" algn="l"/>
              </a:tabLst>
            </a:pPr>
            <a:endParaRPr sz="3000" dirty="0">
              <a:latin typeface="Myriad Pro Cond"/>
              <a:cs typeface="Myriad Pro Cond"/>
            </a:endParaRPr>
          </a:p>
        </p:txBody>
      </p:sp>
      <p:sp>
        <p:nvSpPr>
          <p:cNvPr id="4" name="object 4"/>
          <p:cNvSpPr/>
          <p:nvPr/>
        </p:nvSpPr>
        <p:spPr>
          <a:xfrm>
            <a:off x="9396069" y="997016"/>
            <a:ext cx="5164823" cy="663092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14401" y="3581400"/>
            <a:ext cx="6857999" cy="4046537"/>
          </a:xfrm>
          <a:prstGeom prst="rect">
            <a:avLst/>
          </a:prstGeom>
          <a:blipFill>
            <a:blip r:embed="rId4" cstate="print"/>
            <a:stretch>
              <a:fillRect/>
            </a:stretch>
          </a:blipFill>
        </p:spPr>
        <p:txBody>
          <a:bodyPr wrap="square" lIns="0" tIns="0" rIns="0" bIns="0" rtlCol="0"/>
          <a:lstStyle/>
          <a:p>
            <a:endParaRPr/>
          </a:p>
        </p:txBody>
      </p:sp>
      <p:sp>
        <p:nvSpPr>
          <p:cNvPr id="12" name="Slide Number Placeholder 11"/>
          <p:cNvSpPr>
            <a:spLocks noGrp="1"/>
          </p:cNvSpPr>
          <p:nvPr>
            <p:ph type="sldNum" sz="quarter" idx="12"/>
          </p:nvPr>
        </p:nvSpPr>
        <p:spPr/>
        <p:txBody>
          <a:bodyPr/>
          <a:lstStyle/>
          <a:p>
            <a:fld id="{DD752E86-98DF-48FB-B367-D8A36C8572C0}" type="slidenum">
              <a:rPr lang="en-US" smtClean="0"/>
              <a:t>9</a:t>
            </a:fld>
            <a:endParaRPr lang="en-US"/>
          </a:p>
        </p:txBody>
      </p:sp>
      <p:pic>
        <p:nvPicPr>
          <p:cNvPr id="6" name="Picture 5">
            <a:extLst>
              <a:ext uri="{FF2B5EF4-FFF2-40B4-BE49-F238E27FC236}">
                <a16:creationId xmlns:a16="http://schemas.microsoft.com/office/drawing/2014/main" id="{9BD1BCFD-8D39-6B90-2A9F-0AEBCBB4D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0070" y="1281316"/>
            <a:ext cx="4979792" cy="6269431"/>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971fec4-abb6-476d-bd3b-c4ddb8c157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E0AF8448550F4AA139502F61302D1C" ma:contentTypeVersion="6" ma:contentTypeDescription="Create a new document." ma:contentTypeScope="" ma:versionID="6b53907e128e9cfb4355b13d6a673ea0">
  <xsd:schema xmlns:xsd="http://www.w3.org/2001/XMLSchema" xmlns:xs="http://www.w3.org/2001/XMLSchema" xmlns:p="http://schemas.microsoft.com/office/2006/metadata/properties" xmlns:ns3="2971fec4-abb6-476d-bd3b-c4ddb8c1572f" targetNamespace="http://schemas.microsoft.com/office/2006/metadata/properties" ma:root="true" ma:fieldsID="fc4c724610a8544ef8c4a45f65f546e2" ns3:_="">
    <xsd:import namespace="2971fec4-abb6-476d-bd3b-c4ddb8c1572f"/>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1fec4-abb6-476d-bd3b-c4ddb8c1572f"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5BAA7-AC15-41B8-AF29-A863CC0EA657}">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purl.org/dc/dcmitype/"/>
    <ds:schemaRef ds:uri="2971fec4-abb6-476d-bd3b-c4ddb8c1572f"/>
    <ds:schemaRef ds:uri="http://schemas.microsoft.com/office/2006/metadata/properties"/>
  </ds:schemaRefs>
</ds:datastoreItem>
</file>

<file path=customXml/itemProps2.xml><?xml version="1.0" encoding="utf-8"?>
<ds:datastoreItem xmlns:ds="http://schemas.openxmlformats.org/officeDocument/2006/customXml" ds:itemID="{2B853D60-BCB1-4B49-B583-F1B0C5FA7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1fec4-abb6-476d-bd3b-c4ddb8c157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EC30BA-A341-485D-950D-13C3783A65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21953</TotalTime>
  <Words>4154</Words>
  <Application>Microsoft Office PowerPoint</Application>
  <PresentationFormat>Custom</PresentationFormat>
  <Paragraphs>497</Paragraphs>
  <Slides>45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-apple-system</vt:lpstr>
      <vt:lpstr>Arial</vt:lpstr>
      <vt:lpstr>Calibri</vt:lpstr>
      <vt:lpstr>Myriad Pro Black Cond</vt:lpstr>
      <vt:lpstr>Myriad Pro Cond</vt:lpstr>
      <vt:lpstr>Times New Roman</vt:lpstr>
      <vt:lpstr>Wingdings</vt:lpstr>
      <vt:lpstr>Custom Design</vt:lpstr>
      <vt:lpstr>PowerPoint Presentation</vt:lpstr>
      <vt:lpstr>Guideline 43 – Agenda</vt:lpstr>
      <vt:lpstr>Laurence V. Wilson, PE, ASHRAE HFDP BSME, University of Illinois at Urbana-Champaign</vt:lpstr>
      <vt:lpstr>Kenneth A. Monroe, PE, MBA, CHC, PMP</vt:lpstr>
      <vt:lpstr>PowerPoint Presentation</vt:lpstr>
      <vt:lpstr>PowerPoint Presentation</vt:lpstr>
      <vt:lpstr>PowerPoint Presentation</vt:lpstr>
      <vt:lpstr>PowerPoint Presentation</vt:lpstr>
      <vt:lpstr>Standard 170-2021 edition--Purpose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verses Operations</vt:lpstr>
      <vt:lpstr>Design verses Operations</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ASHRAE/ASHE Guideline 43</vt:lpstr>
      <vt:lpstr>Guideline 43 – Summary</vt:lpstr>
      <vt:lpstr>PowerPoint Presentation</vt:lpstr>
      <vt:lpstr>Lean on Your 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bdonovan</dc:creator>
  <cp:keywords>Plans; Planning; academic medical center; Project Management; Practice; Powerpoint; Standards; Other; housing; Coastal; Drawings; Madison; athletic; Photometric; laboratories; medical centers; parks; 50307.000; Academic Medical Center; 25130.000; Campus; Community; Project; Practices; colleges; research institutes; community; Chicago; classrooms; Agricultural; Park; Housing</cp:keywords>
  <cp:lastModifiedBy>Monroe, Ken</cp:lastModifiedBy>
  <cp:revision>383</cp:revision>
  <cp:lastPrinted>2024-04-30T20:20:39Z</cp:lastPrinted>
  <dcterms:created xsi:type="dcterms:W3CDTF">2017-01-19T11:30:55Z</dcterms:created>
  <dcterms:modified xsi:type="dcterms:W3CDTF">2024-05-01T20:42:05Z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2016-05-09T00:00:00Z</vt:filetime>
  </property>
  <property fmtid="{D5CDD505-2E9C-101B-9397-08002B2CF9AE}" pid="3" name="LastSaved">
    <vt:filetime>2017-01-19T00:00:00Z</vt:filetime>
  </property>
  <property fmtid="{D5CDD505-2E9C-101B-9397-08002B2CF9AE}" pid="4" name="ContentTypeId">
    <vt:lpwstr>0x010100EFE0AF8448550F4AA139502F61302D1C</vt:lpwstr>
  </property>
</Properties>
</file>