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6"/>
  </p:notesMasterIdLst>
  <p:sldIdLst>
    <p:sldId id="257" r:id="rId2"/>
    <p:sldId id="264" r:id="rId3"/>
    <p:sldId id="958" r:id="rId4"/>
    <p:sldId id="267" r:id="rId5"/>
    <p:sldId id="266" r:id="rId6"/>
    <p:sldId id="959" r:id="rId7"/>
    <p:sldId id="260" r:id="rId8"/>
    <p:sldId id="842" r:id="rId9"/>
    <p:sldId id="278" r:id="rId10"/>
    <p:sldId id="318" r:id="rId11"/>
    <p:sldId id="849" r:id="rId12"/>
    <p:sldId id="850" r:id="rId13"/>
    <p:sldId id="851" r:id="rId14"/>
    <p:sldId id="957" r:id="rId15"/>
    <p:sldId id="796" r:id="rId16"/>
    <p:sldId id="854" r:id="rId17"/>
    <p:sldId id="954" r:id="rId18"/>
    <p:sldId id="2076137384" r:id="rId19"/>
    <p:sldId id="2076137389" r:id="rId20"/>
    <p:sldId id="2076137385" r:id="rId21"/>
    <p:sldId id="2076137390" r:id="rId22"/>
    <p:sldId id="2076137388" r:id="rId23"/>
    <p:sldId id="785" r:id="rId24"/>
    <p:sldId id="948" r:id="rId25"/>
    <p:sldId id="956" r:id="rId26"/>
    <p:sldId id="955" r:id="rId27"/>
    <p:sldId id="836" r:id="rId28"/>
    <p:sldId id="844" r:id="rId29"/>
    <p:sldId id="838" r:id="rId30"/>
    <p:sldId id="824" r:id="rId31"/>
    <p:sldId id="2076137391" r:id="rId32"/>
    <p:sldId id="470" r:id="rId33"/>
    <p:sldId id="472" r:id="rId34"/>
    <p:sldId id="951" r:id="rId35"/>
    <p:sldId id="952" r:id="rId36"/>
    <p:sldId id="857" r:id="rId37"/>
    <p:sldId id="864" r:id="rId38"/>
    <p:sldId id="865" r:id="rId39"/>
    <p:sldId id="866" r:id="rId40"/>
    <p:sldId id="817" r:id="rId41"/>
    <p:sldId id="790" r:id="rId42"/>
    <p:sldId id="2076137386" r:id="rId43"/>
    <p:sldId id="2076137387" r:id="rId44"/>
    <p:sldId id="95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6A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C2D59C-045E-4945-8CCC-43AB4A1736B6}" v="84" dt="2024-05-02T04:40:03.660"/>
    <p1510:client id="{221FEBDE-86D8-DFEA-123F-DD70A48C045D}" v="2" dt="2024-05-02T14:44:03.198"/>
    <p1510:client id="{4E188EE3-F05F-CCE0-6543-E1ED2EB7C688}" v="105" dt="2024-05-01T17:00:07.987"/>
    <p1510:client id="{B194DE53-2C92-7191-98A1-EFB8A3BB92D9}" v="107" dt="2024-05-01T21:28:21.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2" d="100"/>
          <a:sy n="32" d="100"/>
        </p:scale>
        <p:origin x="110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4.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Tracer Gas Concentration versus Time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2"/>
          <c:order val="1"/>
          <c:tx>
            <c:v>HOBO 2</c:v>
          </c:tx>
          <c:spPr>
            <a:ln w="19050" cap="rnd">
              <a:solidFill>
                <a:schemeClr val="accent3"/>
              </a:solidFill>
              <a:round/>
            </a:ln>
            <a:effectLst/>
          </c:spPr>
          <c:marker>
            <c:symbol val="none"/>
          </c:marker>
          <c:xVal>
            <c:numRef>
              <c:f>'SC, Greensville HOBO 2 '!$B$163:$B$326</c:f>
              <c:numCache>
                <c:formatCode>[$-F400]h:mm:ss\ AM/PM</c:formatCode>
                <c:ptCount val="164"/>
                <c:pt idx="0">
                  <c:v>44797.713900462972</c:v>
                </c:pt>
                <c:pt idx="1">
                  <c:v>44797.713958333341</c:v>
                </c:pt>
                <c:pt idx="2">
                  <c:v>44797.71401620371</c:v>
                </c:pt>
                <c:pt idx="3">
                  <c:v>44797.71407407408</c:v>
                </c:pt>
                <c:pt idx="4">
                  <c:v>44797.714131944449</c:v>
                </c:pt>
                <c:pt idx="5">
                  <c:v>44797.714189814818</c:v>
                </c:pt>
                <c:pt idx="6">
                  <c:v>44797.714247685188</c:v>
                </c:pt>
                <c:pt idx="7">
                  <c:v>44797.714305555564</c:v>
                </c:pt>
                <c:pt idx="8">
                  <c:v>44797.714363425934</c:v>
                </c:pt>
                <c:pt idx="9">
                  <c:v>44797.714421296303</c:v>
                </c:pt>
                <c:pt idx="10">
                  <c:v>44797.714479166672</c:v>
                </c:pt>
                <c:pt idx="11">
                  <c:v>44797.714537037042</c:v>
                </c:pt>
                <c:pt idx="12">
                  <c:v>44797.714594907411</c:v>
                </c:pt>
                <c:pt idx="13">
                  <c:v>44797.71465277778</c:v>
                </c:pt>
                <c:pt idx="14">
                  <c:v>44797.71471064815</c:v>
                </c:pt>
                <c:pt idx="15">
                  <c:v>44797.714768518519</c:v>
                </c:pt>
                <c:pt idx="16">
                  <c:v>44797.714826388888</c:v>
                </c:pt>
                <c:pt idx="17">
                  <c:v>44797.714884259258</c:v>
                </c:pt>
                <c:pt idx="18">
                  <c:v>44797.714942129627</c:v>
                </c:pt>
                <c:pt idx="19">
                  <c:v>44797.715000000004</c:v>
                </c:pt>
                <c:pt idx="20">
                  <c:v>44797.715057870373</c:v>
                </c:pt>
                <c:pt idx="21">
                  <c:v>44797.715115740742</c:v>
                </c:pt>
                <c:pt idx="22">
                  <c:v>44797.715173611112</c:v>
                </c:pt>
                <c:pt idx="23">
                  <c:v>44797.715231481481</c:v>
                </c:pt>
                <c:pt idx="24">
                  <c:v>44797.715289351858</c:v>
                </c:pt>
                <c:pt idx="25">
                  <c:v>44797.715347222227</c:v>
                </c:pt>
                <c:pt idx="26">
                  <c:v>44797.715405092596</c:v>
                </c:pt>
                <c:pt idx="27">
                  <c:v>44797.715462962966</c:v>
                </c:pt>
                <c:pt idx="28">
                  <c:v>44797.715520833335</c:v>
                </c:pt>
                <c:pt idx="29">
                  <c:v>44797.715578703705</c:v>
                </c:pt>
                <c:pt idx="30">
                  <c:v>44797.715636574074</c:v>
                </c:pt>
                <c:pt idx="31">
                  <c:v>44797.71569444445</c:v>
                </c:pt>
                <c:pt idx="32">
                  <c:v>44797.71575231482</c:v>
                </c:pt>
                <c:pt idx="33">
                  <c:v>44797.715810185189</c:v>
                </c:pt>
                <c:pt idx="34">
                  <c:v>44797.715868055559</c:v>
                </c:pt>
                <c:pt idx="35">
                  <c:v>44797.715925925928</c:v>
                </c:pt>
                <c:pt idx="36">
                  <c:v>44797.715983796304</c:v>
                </c:pt>
                <c:pt idx="37">
                  <c:v>44797.716041666674</c:v>
                </c:pt>
                <c:pt idx="38">
                  <c:v>44797.716099537043</c:v>
                </c:pt>
                <c:pt idx="39">
                  <c:v>44797.716157407413</c:v>
                </c:pt>
                <c:pt idx="40">
                  <c:v>44797.716215277782</c:v>
                </c:pt>
                <c:pt idx="41">
                  <c:v>44797.716273148151</c:v>
                </c:pt>
                <c:pt idx="42">
                  <c:v>44797.716331018521</c:v>
                </c:pt>
                <c:pt idx="43">
                  <c:v>44797.716388888897</c:v>
                </c:pt>
                <c:pt idx="44">
                  <c:v>44797.716446759267</c:v>
                </c:pt>
                <c:pt idx="45">
                  <c:v>44797.716504629636</c:v>
                </c:pt>
                <c:pt idx="46">
                  <c:v>44797.716562500005</c:v>
                </c:pt>
                <c:pt idx="47">
                  <c:v>44797.716620370375</c:v>
                </c:pt>
                <c:pt idx="48">
                  <c:v>44797.716678240744</c:v>
                </c:pt>
                <c:pt idx="49">
                  <c:v>44797.716736111113</c:v>
                </c:pt>
                <c:pt idx="50">
                  <c:v>44797.716793981483</c:v>
                </c:pt>
                <c:pt idx="51">
                  <c:v>44797.716851851852</c:v>
                </c:pt>
                <c:pt idx="52">
                  <c:v>44797.716909722221</c:v>
                </c:pt>
                <c:pt idx="53">
                  <c:v>44797.716967592591</c:v>
                </c:pt>
                <c:pt idx="54">
                  <c:v>44797.71702546296</c:v>
                </c:pt>
                <c:pt idx="55">
                  <c:v>44797.717083333337</c:v>
                </c:pt>
                <c:pt idx="56">
                  <c:v>44797.717141203706</c:v>
                </c:pt>
                <c:pt idx="57">
                  <c:v>44797.717199074075</c:v>
                </c:pt>
                <c:pt idx="58">
                  <c:v>44797.717256944445</c:v>
                </c:pt>
                <c:pt idx="59">
                  <c:v>44797.717314814814</c:v>
                </c:pt>
                <c:pt idx="60">
                  <c:v>44797.717372685191</c:v>
                </c:pt>
                <c:pt idx="61">
                  <c:v>44797.71743055556</c:v>
                </c:pt>
                <c:pt idx="62">
                  <c:v>44797.717488425929</c:v>
                </c:pt>
                <c:pt idx="63">
                  <c:v>44797.717546296299</c:v>
                </c:pt>
                <c:pt idx="64">
                  <c:v>44797.717604166668</c:v>
                </c:pt>
                <c:pt idx="65">
                  <c:v>44797.717662037037</c:v>
                </c:pt>
                <c:pt idx="66">
                  <c:v>44797.717719907407</c:v>
                </c:pt>
                <c:pt idx="67">
                  <c:v>44797.717777777783</c:v>
                </c:pt>
                <c:pt idx="68">
                  <c:v>44797.717835648153</c:v>
                </c:pt>
                <c:pt idx="69">
                  <c:v>44797.717893518522</c:v>
                </c:pt>
                <c:pt idx="70">
                  <c:v>44797.717951388891</c:v>
                </c:pt>
                <c:pt idx="71">
                  <c:v>44797.718009259261</c:v>
                </c:pt>
                <c:pt idx="72">
                  <c:v>44797.718067129637</c:v>
                </c:pt>
                <c:pt idx="73">
                  <c:v>44797.718125000007</c:v>
                </c:pt>
                <c:pt idx="74">
                  <c:v>44797.718182870376</c:v>
                </c:pt>
                <c:pt idx="75">
                  <c:v>44797.718240740745</c:v>
                </c:pt>
                <c:pt idx="76">
                  <c:v>44797.718298611115</c:v>
                </c:pt>
                <c:pt idx="77">
                  <c:v>44797.718356481484</c:v>
                </c:pt>
                <c:pt idx="78">
                  <c:v>44797.718414351853</c:v>
                </c:pt>
                <c:pt idx="79">
                  <c:v>44797.71847222223</c:v>
                </c:pt>
                <c:pt idx="80">
                  <c:v>44797.718530092599</c:v>
                </c:pt>
                <c:pt idx="81">
                  <c:v>44797.718587962969</c:v>
                </c:pt>
                <c:pt idx="82">
                  <c:v>44797.718645833338</c:v>
                </c:pt>
                <c:pt idx="83">
                  <c:v>44797.718703703707</c:v>
                </c:pt>
                <c:pt idx="84">
                  <c:v>44797.718761574077</c:v>
                </c:pt>
                <c:pt idx="85">
                  <c:v>44797.718819444446</c:v>
                </c:pt>
                <c:pt idx="86">
                  <c:v>44797.718877314815</c:v>
                </c:pt>
                <c:pt idx="87">
                  <c:v>44797.718935185185</c:v>
                </c:pt>
                <c:pt idx="88">
                  <c:v>44797.718993055554</c:v>
                </c:pt>
                <c:pt idx="89">
                  <c:v>44797.719050925924</c:v>
                </c:pt>
                <c:pt idx="90">
                  <c:v>44797.719108796293</c:v>
                </c:pt>
                <c:pt idx="91">
                  <c:v>44797.719166666669</c:v>
                </c:pt>
                <c:pt idx="92">
                  <c:v>44797.719224537039</c:v>
                </c:pt>
                <c:pt idx="93">
                  <c:v>44797.719282407408</c:v>
                </c:pt>
                <c:pt idx="94">
                  <c:v>44797.719340277778</c:v>
                </c:pt>
                <c:pt idx="95">
                  <c:v>44797.719398148147</c:v>
                </c:pt>
                <c:pt idx="96">
                  <c:v>44797.719456018523</c:v>
                </c:pt>
                <c:pt idx="97">
                  <c:v>44797.719513888893</c:v>
                </c:pt>
                <c:pt idx="98">
                  <c:v>44797.719571759262</c:v>
                </c:pt>
                <c:pt idx="99">
                  <c:v>44797.719629629632</c:v>
                </c:pt>
                <c:pt idx="100">
                  <c:v>44797.719687500001</c:v>
                </c:pt>
                <c:pt idx="101">
                  <c:v>44797.71974537037</c:v>
                </c:pt>
                <c:pt idx="102">
                  <c:v>44797.71980324074</c:v>
                </c:pt>
                <c:pt idx="103">
                  <c:v>44797.719861111116</c:v>
                </c:pt>
                <c:pt idx="104">
                  <c:v>44797.719918981486</c:v>
                </c:pt>
                <c:pt idx="105">
                  <c:v>44797.719976851855</c:v>
                </c:pt>
                <c:pt idx="106">
                  <c:v>44797.720034722224</c:v>
                </c:pt>
                <c:pt idx="107">
                  <c:v>44797.720092592594</c:v>
                </c:pt>
                <c:pt idx="108">
                  <c:v>44797.72015046297</c:v>
                </c:pt>
                <c:pt idx="109">
                  <c:v>44797.72020833334</c:v>
                </c:pt>
                <c:pt idx="110">
                  <c:v>44797.720266203709</c:v>
                </c:pt>
                <c:pt idx="111">
                  <c:v>44797.720324074078</c:v>
                </c:pt>
                <c:pt idx="112">
                  <c:v>44797.720381944448</c:v>
                </c:pt>
                <c:pt idx="113">
                  <c:v>44797.720439814817</c:v>
                </c:pt>
                <c:pt idx="114">
                  <c:v>44797.720497685186</c:v>
                </c:pt>
                <c:pt idx="115">
                  <c:v>44797.720555555563</c:v>
                </c:pt>
                <c:pt idx="116">
                  <c:v>44797.720613425932</c:v>
                </c:pt>
                <c:pt idx="117">
                  <c:v>44797.720671296302</c:v>
                </c:pt>
                <c:pt idx="118">
                  <c:v>44797.720729166671</c:v>
                </c:pt>
                <c:pt idx="119">
                  <c:v>44797.72078703704</c:v>
                </c:pt>
                <c:pt idx="120">
                  <c:v>44797.72084490741</c:v>
                </c:pt>
                <c:pt idx="121">
                  <c:v>44797.720902777779</c:v>
                </c:pt>
                <c:pt idx="122">
                  <c:v>44797.720960648148</c:v>
                </c:pt>
                <c:pt idx="123">
                  <c:v>44797.721018518518</c:v>
                </c:pt>
                <c:pt idx="124">
                  <c:v>44797.721076388887</c:v>
                </c:pt>
                <c:pt idx="125">
                  <c:v>44797.721134259256</c:v>
                </c:pt>
                <c:pt idx="126">
                  <c:v>44797.721192129626</c:v>
                </c:pt>
                <c:pt idx="127">
                  <c:v>44797.721250000002</c:v>
                </c:pt>
                <c:pt idx="128">
                  <c:v>44797.721307870372</c:v>
                </c:pt>
                <c:pt idx="129">
                  <c:v>44797.721365740741</c:v>
                </c:pt>
                <c:pt idx="130">
                  <c:v>44797.72142361111</c:v>
                </c:pt>
                <c:pt idx="131">
                  <c:v>44797.72148148148</c:v>
                </c:pt>
                <c:pt idx="132">
                  <c:v>44797.721539351856</c:v>
                </c:pt>
                <c:pt idx="133">
                  <c:v>44797.721597222226</c:v>
                </c:pt>
                <c:pt idx="134">
                  <c:v>44797.721655092595</c:v>
                </c:pt>
                <c:pt idx="135">
                  <c:v>44797.721712962964</c:v>
                </c:pt>
                <c:pt idx="136">
                  <c:v>44797.721770833334</c:v>
                </c:pt>
                <c:pt idx="137">
                  <c:v>44797.721828703703</c:v>
                </c:pt>
                <c:pt idx="138">
                  <c:v>44797.721886574072</c:v>
                </c:pt>
                <c:pt idx="139">
                  <c:v>44797.721944444449</c:v>
                </c:pt>
                <c:pt idx="140">
                  <c:v>44797.722002314818</c:v>
                </c:pt>
                <c:pt idx="141">
                  <c:v>44797.722060185188</c:v>
                </c:pt>
                <c:pt idx="142">
                  <c:v>44797.722118055557</c:v>
                </c:pt>
                <c:pt idx="143">
                  <c:v>44797.722175925926</c:v>
                </c:pt>
                <c:pt idx="144">
                  <c:v>44797.722233796303</c:v>
                </c:pt>
                <c:pt idx="145">
                  <c:v>44797.722291666672</c:v>
                </c:pt>
                <c:pt idx="146">
                  <c:v>44797.722349537042</c:v>
                </c:pt>
                <c:pt idx="147">
                  <c:v>44797.722407407411</c:v>
                </c:pt>
                <c:pt idx="148">
                  <c:v>44797.72246527778</c:v>
                </c:pt>
                <c:pt idx="149">
                  <c:v>44797.72252314815</c:v>
                </c:pt>
                <c:pt idx="150">
                  <c:v>44797.722581018519</c:v>
                </c:pt>
                <c:pt idx="151">
                  <c:v>44797.722638888896</c:v>
                </c:pt>
                <c:pt idx="152">
                  <c:v>44797.722696759265</c:v>
                </c:pt>
                <c:pt idx="153">
                  <c:v>44797.722754629634</c:v>
                </c:pt>
                <c:pt idx="154">
                  <c:v>44797.722812500004</c:v>
                </c:pt>
                <c:pt idx="155">
                  <c:v>44797.722870370373</c:v>
                </c:pt>
                <c:pt idx="156">
                  <c:v>44797.722928240742</c:v>
                </c:pt>
                <c:pt idx="157">
                  <c:v>44797.722986111112</c:v>
                </c:pt>
                <c:pt idx="158">
                  <c:v>44797.723043981481</c:v>
                </c:pt>
                <c:pt idx="159">
                  <c:v>44797.723101851851</c:v>
                </c:pt>
                <c:pt idx="160">
                  <c:v>44797.72315972222</c:v>
                </c:pt>
                <c:pt idx="161">
                  <c:v>44797.723217592589</c:v>
                </c:pt>
                <c:pt idx="162">
                  <c:v>44797.723275462959</c:v>
                </c:pt>
                <c:pt idx="163">
                  <c:v>44797.723333333335</c:v>
                </c:pt>
              </c:numCache>
            </c:numRef>
          </c:xVal>
          <c:yVal>
            <c:numRef>
              <c:f>'SC, Greensville HOBO 2 '!$E$163:$E$326</c:f>
              <c:numCache>
                <c:formatCode>#,##0;\-#,##0</c:formatCode>
                <c:ptCount val="164"/>
                <c:pt idx="0">
                  <c:v>364</c:v>
                </c:pt>
                <c:pt idx="1">
                  <c:v>359</c:v>
                </c:pt>
                <c:pt idx="2">
                  <c:v>351</c:v>
                </c:pt>
                <c:pt idx="3">
                  <c:v>347</c:v>
                </c:pt>
                <c:pt idx="4">
                  <c:v>351</c:v>
                </c:pt>
                <c:pt idx="5">
                  <c:v>358</c:v>
                </c:pt>
                <c:pt idx="6">
                  <c:v>357</c:v>
                </c:pt>
                <c:pt idx="7">
                  <c:v>353</c:v>
                </c:pt>
                <c:pt idx="8">
                  <c:v>355</c:v>
                </c:pt>
                <c:pt idx="9">
                  <c:v>347</c:v>
                </c:pt>
                <c:pt idx="10">
                  <c:v>344</c:v>
                </c:pt>
                <c:pt idx="11">
                  <c:v>364</c:v>
                </c:pt>
                <c:pt idx="12">
                  <c:v>364</c:v>
                </c:pt>
                <c:pt idx="13">
                  <c:v>357</c:v>
                </c:pt>
                <c:pt idx="14">
                  <c:v>365</c:v>
                </c:pt>
                <c:pt idx="15">
                  <c:v>369</c:v>
                </c:pt>
                <c:pt idx="16">
                  <c:v>368</c:v>
                </c:pt>
                <c:pt idx="17">
                  <c:v>372</c:v>
                </c:pt>
                <c:pt idx="18">
                  <c:v>357</c:v>
                </c:pt>
                <c:pt idx="19">
                  <c:v>372</c:v>
                </c:pt>
                <c:pt idx="20">
                  <c:v>367</c:v>
                </c:pt>
                <c:pt idx="21">
                  <c:v>368</c:v>
                </c:pt>
                <c:pt idx="22">
                  <c:v>369</c:v>
                </c:pt>
                <c:pt idx="23">
                  <c:v>364</c:v>
                </c:pt>
                <c:pt idx="24">
                  <c:v>357</c:v>
                </c:pt>
                <c:pt idx="25">
                  <c:v>360</c:v>
                </c:pt>
                <c:pt idx="26">
                  <c:v>353</c:v>
                </c:pt>
                <c:pt idx="27">
                  <c:v>353</c:v>
                </c:pt>
                <c:pt idx="28">
                  <c:v>362</c:v>
                </c:pt>
                <c:pt idx="29">
                  <c:v>361</c:v>
                </c:pt>
                <c:pt idx="30">
                  <c:v>368</c:v>
                </c:pt>
                <c:pt idx="31">
                  <c:v>360</c:v>
                </c:pt>
                <c:pt idx="32">
                  <c:v>361</c:v>
                </c:pt>
                <c:pt idx="33">
                  <c:v>357</c:v>
                </c:pt>
                <c:pt idx="34">
                  <c:v>355</c:v>
                </c:pt>
                <c:pt idx="35">
                  <c:v>365</c:v>
                </c:pt>
                <c:pt idx="36">
                  <c:v>362</c:v>
                </c:pt>
                <c:pt idx="37">
                  <c:v>357</c:v>
                </c:pt>
                <c:pt idx="38">
                  <c:v>357</c:v>
                </c:pt>
                <c:pt idx="39">
                  <c:v>352</c:v>
                </c:pt>
                <c:pt idx="40">
                  <c:v>356</c:v>
                </c:pt>
                <c:pt idx="41">
                  <c:v>349</c:v>
                </c:pt>
                <c:pt idx="42">
                  <c:v>350</c:v>
                </c:pt>
                <c:pt idx="43">
                  <c:v>349</c:v>
                </c:pt>
                <c:pt idx="44">
                  <c:v>354</c:v>
                </c:pt>
                <c:pt idx="45">
                  <c:v>356</c:v>
                </c:pt>
                <c:pt idx="46">
                  <c:v>489</c:v>
                </c:pt>
                <c:pt idx="47">
                  <c:v>710</c:v>
                </c:pt>
                <c:pt idx="48">
                  <c:v>1013</c:v>
                </c:pt>
                <c:pt idx="49">
                  <c:v>1237</c:v>
                </c:pt>
                <c:pt idx="50">
                  <c:v>1437</c:v>
                </c:pt>
                <c:pt idx="51">
                  <c:v>1586</c:v>
                </c:pt>
                <c:pt idx="52">
                  <c:v>1682</c:v>
                </c:pt>
                <c:pt idx="53">
                  <c:v>1752</c:v>
                </c:pt>
                <c:pt idx="54">
                  <c:v>1793</c:v>
                </c:pt>
                <c:pt idx="55">
                  <c:v>1803</c:v>
                </c:pt>
                <c:pt idx="56">
                  <c:v>1828</c:v>
                </c:pt>
                <c:pt idx="57">
                  <c:v>1861</c:v>
                </c:pt>
                <c:pt idx="58">
                  <c:v>1872</c:v>
                </c:pt>
                <c:pt idx="59">
                  <c:v>1865</c:v>
                </c:pt>
                <c:pt idx="60">
                  <c:v>1887</c:v>
                </c:pt>
                <c:pt idx="61">
                  <c:v>1894</c:v>
                </c:pt>
                <c:pt idx="62">
                  <c:v>1911</c:v>
                </c:pt>
                <c:pt idx="63">
                  <c:v>1909</c:v>
                </c:pt>
                <c:pt idx="64">
                  <c:v>1905</c:v>
                </c:pt>
                <c:pt idx="65">
                  <c:v>1905</c:v>
                </c:pt>
                <c:pt idx="66">
                  <c:v>1897</c:v>
                </c:pt>
                <c:pt idx="67">
                  <c:v>1900</c:v>
                </c:pt>
                <c:pt idx="68">
                  <c:v>1888</c:v>
                </c:pt>
                <c:pt idx="69">
                  <c:v>1874</c:v>
                </c:pt>
                <c:pt idx="70">
                  <c:v>1865</c:v>
                </c:pt>
                <c:pt idx="71">
                  <c:v>1880</c:v>
                </c:pt>
                <c:pt idx="72">
                  <c:v>1899</c:v>
                </c:pt>
                <c:pt idx="73">
                  <c:v>1896</c:v>
                </c:pt>
                <c:pt idx="74">
                  <c:v>1892</c:v>
                </c:pt>
                <c:pt idx="75">
                  <c:v>1892</c:v>
                </c:pt>
                <c:pt idx="76">
                  <c:v>1932</c:v>
                </c:pt>
                <c:pt idx="77">
                  <c:v>1910</c:v>
                </c:pt>
                <c:pt idx="78">
                  <c:v>1913</c:v>
                </c:pt>
                <c:pt idx="79">
                  <c:v>1898</c:v>
                </c:pt>
                <c:pt idx="80">
                  <c:v>1902</c:v>
                </c:pt>
                <c:pt idx="81">
                  <c:v>1910</c:v>
                </c:pt>
                <c:pt idx="82">
                  <c:v>1879</c:v>
                </c:pt>
                <c:pt idx="83">
                  <c:v>1916</c:v>
                </c:pt>
                <c:pt idx="84">
                  <c:v>1884</c:v>
                </c:pt>
                <c:pt idx="85">
                  <c:v>1887</c:v>
                </c:pt>
                <c:pt idx="86">
                  <c:v>1883</c:v>
                </c:pt>
                <c:pt idx="87">
                  <c:v>1886</c:v>
                </c:pt>
                <c:pt idx="88">
                  <c:v>1897</c:v>
                </c:pt>
                <c:pt idx="89">
                  <c:v>1904</c:v>
                </c:pt>
                <c:pt idx="90">
                  <c:v>1907</c:v>
                </c:pt>
                <c:pt idx="91">
                  <c:v>1905</c:v>
                </c:pt>
                <c:pt idx="92">
                  <c:v>1907</c:v>
                </c:pt>
                <c:pt idx="93">
                  <c:v>1910</c:v>
                </c:pt>
                <c:pt idx="94">
                  <c:v>1901</c:v>
                </c:pt>
                <c:pt idx="95">
                  <c:v>1918</c:v>
                </c:pt>
                <c:pt idx="96">
                  <c:v>1911</c:v>
                </c:pt>
                <c:pt idx="97">
                  <c:v>1897</c:v>
                </c:pt>
                <c:pt idx="98">
                  <c:v>1890</c:v>
                </c:pt>
                <c:pt idx="99">
                  <c:v>1897</c:v>
                </c:pt>
                <c:pt idx="100">
                  <c:v>1873</c:v>
                </c:pt>
                <c:pt idx="101">
                  <c:v>1853</c:v>
                </c:pt>
                <c:pt idx="102">
                  <c:v>1780</c:v>
                </c:pt>
                <c:pt idx="103">
                  <c:v>1525</c:v>
                </c:pt>
                <c:pt idx="104">
                  <c:v>1219</c:v>
                </c:pt>
                <c:pt idx="105">
                  <c:v>963</c:v>
                </c:pt>
                <c:pt idx="106">
                  <c:v>779</c:v>
                </c:pt>
                <c:pt idx="107">
                  <c:v>642</c:v>
                </c:pt>
                <c:pt idx="108">
                  <c:v>551</c:v>
                </c:pt>
                <c:pt idx="109">
                  <c:v>480</c:v>
                </c:pt>
                <c:pt idx="110">
                  <c:v>439</c:v>
                </c:pt>
                <c:pt idx="111">
                  <c:v>412</c:v>
                </c:pt>
                <c:pt idx="112">
                  <c:v>397</c:v>
                </c:pt>
                <c:pt idx="113">
                  <c:v>383</c:v>
                </c:pt>
                <c:pt idx="114">
                  <c:v>371</c:v>
                </c:pt>
                <c:pt idx="115">
                  <c:v>368</c:v>
                </c:pt>
                <c:pt idx="116">
                  <c:v>368</c:v>
                </c:pt>
                <c:pt idx="117">
                  <c:v>360</c:v>
                </c:pt>
                <c:pt idx="118">
                  <c:v>362</c:v>
                </c:pt>
                <c:pt idx="119">
                  <c:v>365</c:v>
                </c:pt>
                <c:pt idx="120">
                  <c:v>365</c:v>
                </c:pt>
                <c:pt idx="121">
                  <c:v>359</c:v>
                </c:pt>
                <c:pt idx="122">
                  <c:v>364</c:v>
                </c:pt>
                <c:pt idx="123">
                  <c:v>366</c:v>
                </c:pt>
                <c:pt idx="124">
                  <c:v>370</c:v>
                </c:pt>
                <c:pt idx="125">
                  <c:v>379</c:v>
                </c:pt>
                <c:pt idx="126">
                  <c:v>370</c:v>
                </c:pt>
                <c:pt idx="127">
                  <c:v>368</c:v>
                </c:pt>
                <c:pt idx="128">
                  <c:v>362</c:v>
                </c:pt>
                <c:pt idx="129">
                  <c:v>366</c:v>
                </c:pt>
                <c:pt idx="130">
                  <c:v>361</c:v>
                </c:pt>
                <c:pt idx="131">
                  <c:v>353</c:v>
                </c:pt>
                <c:pt idx="132">
                  <c:v>366</c:v>
                </c:pt>
                <c:pt idx="133">
                  <c:v>368</c:v>
                </c:pt>
                <c:pt idx="134">
                  <c:v>368</c:v>
                </c:pt>
                <c:pt idx="135">
                  <c:v>367</c:v>
                </c:pt>
                <c:pt idx="136">
                  <c:v>365</c:v>
                </c:pt>
                <c:pt idx="137">
                  <c:v>359</c:v>
                </c:pt>
                <c:pt idx="138">
                  <c:v>368</c:v>
                </c:pt>
                <c:pt idx="139">
                  <c:v>366</c:v>
                </c:pt>
                <c:pt idx="140">
                  <c:v>370</c:v>
                </c:pt>
                <c:pt idx="141">
                  <c:v>368</c:v>
                </c:pt>
                <c:pt idx="142">
                  <c:v>366</c:v>
                </c:pt>
                <c:pt idx="143">
                  <c:v>370</c:v>
                </c:pt>
                <c:pt idx="144">
                  <c:v>375</c:v>
                </c:pt>
                <c:pt idx="145">
                  <c:v>379</c:v>
                </c:pt>
                <c:pt idx="146">
                  <c:v>375</c:v>
                </c:pt>
                <c:pt idx="147">
                  <c:v>378</c:v>
                </c:pt>
                <c:pt idx="148">
                  <c:v>380</c:v>
                </c:pt>
                <c:pt idx="149">
                  <c:v>380</c:v>
                </c:pt>
                <c:pt idx="150">
                  <c:v>375</c:v>
                </c:pt>
                <c:pt idx="151">
                  <c:v>376</c:v>
                </c:pt>
                <c:pt idx="152">
                  <c:v>370</c:v>
                </c:pt>
                <c:pt idx="153">
                  <c:v>370</c:v>
                </c:pt>
                <c:pt idx="154">
                  <c:v>371</c:v>
                </c:pt>
                <c:pt idx="155">
                  <c:v>375</c:v>
                </c:pt>
                <c:pt idx="156">
                  <c:v>379</c:v>
                </c:pt>
                <c:pt idx="157">
                  <c:v>372</c:v>
                </c:pt>
                <c:pt idx="158">
                  <c:v>380</c:v>
                </c:pt>
                <c:pt idx="159">
                  <c:v>377</c:v>
                </c:pt>
                <c:pt idx="160">
                  <c:v>383</c:v>
                </c:pt>
                <c:pt idx="161">
                  <c:v>380</c:v>
                </c:pt>
                <c:pt idx="162">
                  <c:v>367</c:v>
                </c:pt>
                <c:pt idx="163">
                  <c:v>380</c:v>
                </c:pt>
              </c:numCache>
            </c:numRef>
          </c:yVal>
          <c:smooth val="0"/>
          <c:extLst>
            <c:ext xmlns:c16="http://schemas.microsoft.com/office/drawing/2014/chart" uri="{C3380CC4-5D6E-409C-BE32-E72D297353CC}">
              <c16:uniqueId val="{00000000-EF77-455E-BA9F-48130DA5E83C}"/>
            </c:ext>
          </c:extLst>
        </c:ser>
        <c:ser>
          <c:idx val="3"/>
          <c:order val="2"/>
          <c:tx>
            <c:v>HOBO 1</c:v>
          </c:tx>
          <c:spPr>
            <a:ln w="19050" cap="rnd">
              <a:solidFill>
                <a:schemeClr val="accent4"/>
              </a:solidFill>
              <a:round/>
            </a:ln>
            <a:effectLst/>
          </c:spPr>
          <c:marker>
            <c:symbol val="none"/>
          </c:marker>
          <c:xVal>
            <c:numRef>
              <c:f>'SC,Greenville HOBO 1'!$B$168:$B$339</c:f>
              <c:numCache>
                <c:formatCode>[$-F400]h:mm:ss\ AM/PM</c:formatCode>
                <c:ptCount val="172"/>
                <c:pt idx="0">
                  <c:v>44797.713888888895</c:v>
                </c:pt>
                <c:pt idx="1">
                  <c:v>44797.713946759264</c:v>
                </c:pt>
                <c:pt idx="2">
                  <c:v>44797.714004629634</c:v>
                </c:pt>
                <c:pt idx="3">
                  <c:v>44797.714062500003</c:v>
                </c:pt>
                <c:pt idx="4">
                  <c:v>44797.71412037038</c:v>
                </c:pt>
                <c:pt idx="5">
                  <c:v>44797.714178240749</c:v>
                </c:pt>
                <c:pt idx="6">
                  <c:v>44797.714236111118</c:v>
                </c:pt>
                <c:pt idx="7">
                  <c:v>44797.714293981488</c:v>
                </c:pt>
                <c:pt idx="8">
                  <c:v>44797.714351851857</c:v>
                </c:pt>
                <c:pt idx="9">
                  <c:v>44797.714409722226</c:v>
                </c:pt>
                <c:pt idx="10">
                  <c:v>44797.714467592596</c:v>
                </c:pt>
                <c:pt idx="11">
                  <c:v>44797.714525462972</c:v>
                </c:pt>
                <c:pt idx="12">
                  <c:v>44797.714583333334</c:v>
                </c:pt>
                <c:pt idx="13">
                  <c:v>44797.714641203704</c:v>
                </c:pt>
                <c:pt idx="14">
                  <c:v>44797.714699074073</c:v>
                </c:pt>
                <c:pt idx="15">
                  <c:v>44797.714756944442</c:v>
                </c:pt>
                <c:pt idx="16">
                  <c:v>44797.714814814819</c:v>
                </c:pt>
                <c:pt idx="17">
                  <c:v>44797.714872685188</c:v>
                </c:pt>
                <c:pt idx="18">
                  <c:v>44797.714930555558</c:v>
                </c:pt>
                <c:pt idx="19">
                  <c:v>44797.714988425927</c:v>
                </c:pt>
                <c:pt idx="20">
                  <c:v>44797.715046296296</c:v>
                </c:pt>
                <c:pt idx="21">
                  <c:v>44797.715104166666</c:v>
                </c:pt>
                <c:pt idx="22">
                  <c:v>44797.715162037035</c:v>
                </c:pt>
                <c:pt idx="23">
                  <c:v>44797.715219907412</c:v>
                </c:pt>
                <c:pt idx="24">
                  <c:v>44797.715277777781</c:v>
                </c:pt>
                <c:pt idx="25">
                  <c:v>44797.71533564815</c:v>
                </c:pt>
                <c:pt idx="26">
                  <c:v>44797.71539351852</c:v>
                </c:pt>
                <c:pt idx="27">
                  <c:v>44797.715451388889</c:v>
                </c:pt>
                <c:pt idx="28">
                  <c:v>44797.715509259266</c:v>
                </c:pt>
                <c:pt idx="29">
                  <c:v>44797.715567129635</c:v>
                </c:pt>
                <c:pt idx="30">
                  <c:v>44797.715625000004</c:v>
                </c:pt>
                <c:pt idx="31">
                  <c:v>44797.715682870374</c:v>
                </c:pt>
                <c:pt idx="32">
                  <c:v>44797.715740740743</c:v>
                </c:pt>
                <c:pt idx="33">
                  <c:v>44797.715798611112</c:v>
                </c:pt>
                <c:pt idx="34">
                  <c:v>44797.715856481482</c:v>
                </c:pt>
                <c:pt idx="35">
                  <c:v>44797.715914351858</c:v>
                </c:pt>
                <c:pt idx="36">
                  <c:v>44797.715972222228</c:v>
                </c:pt>
                <c:pt idx="37">
                  <c:v>44797.716030092597</c:v>
                </c:pt>
                <c:pt idx="38">
                  <c:v>44797.716087962966</c:v>
                </c:pt>
                <c:pt idx="39">
                  <c:v>44797.716145833336</c:v>
                </c:pt>
                <c:pt idx="40">
                  <c:v>44797.716203703712</c:v>
                </c:pt>
                <c:pt idx="41">
                  <c:v>44797.716261574082</c:v>
                </c:pt>
                <c:pt idx="42">
                  <c:v>44797.716319444451</c:v>
                </c:pt>
                <c:pt idx="43">
                  <c:v>44797.71637731482</c:v>
                </c:pt>
                <c:pt idx="44">
                  <c:v>44797.71643518519</c:v>
                </c:pt>
                <c:pt idx="45">
                  <c:v>44797.716493055559</c:v>
                </c:pt>
                <c:pt idx="46">
                  <c:v>44797.716550925928</c:v>
                </c:pt>
                <c:pt idx="47">
                  <c:v>44797.716608796305</c:v>
                </c:pt>
                <c:pt idx="48">
                  <c:v>44797.716666666667</c:v>
                </c:pt>
                <c:pt idx="49">
                  <c:v>44797.716724537036</c:v>
                </c:pt>
                <c:pt idx="50">
                  <c:v>44797.716782407406</c:v>
                </c:pt>
                <c:pt idx="51">
                  <c:v>44797.716840277775</c:v>
                </c:pt>
                <c:pt idx="52">
                  <c:v>44797.716898148152</c:v>
                </c:pt>
                <c:pt idx="53">
                  <c:v>44797.716956018521</c:v>
                </c:pt>
                <c:pt idx="54">
                  <c:v>44797.717013888891</c:v>
                </c:pt>
                <c:pt idx="55">
                  <c:v>44797.71707175926</c:v>
                </c:pt>
                <c:pt idx="56">
                  <c:v>44797.717129629629</c:v>
                </c:pt>
                <c:pt idx="57">
                  <c:v>44797.717187499999</c:v>
                </c:pt>
                <c:pt idx="58">
                  <c:v>44797.717245370368</c:v>
                </c:pt>
                <c:pt idx="59">
                  <c:v>44797.717303240745</c:v>
                </c:pt>
                <c:pt idx="60">
                  <c:v>44797.717361111114</c:v>
                </c:pt>
                <c:pt idx="61">
                  <c:v>44797.717418981483</c:v>
                </c:pt>
                <c:pt idx="62">
                  <c:v>44797.717476851853</c:v>
                </c:pt>
                <c:pt idx="63">
                  <c:v>44797.717534722222</c:v>
                </c:pt>
                <c:pt idx="64">
                  <c:v>44797.717592592599</c:v>
                </c:pt>
                <c:pt idx="65">
                  <c:v>44797.717650462968</c:v>
                </c:pt>
                <c:pt idx="66">
                  <c:v>44797.717708333337</c:v>
                </c:pt>
                <c:pt idx="67">
                  <c:v>44797.717766203707</c:v>
                </c:pt>
                <c:pt idx="68">
                  <c:v>44797.717824074076</c:v>
                </c:pt>
                <c:pt idx="69">
                  <c:v>44797.717881944445</c:v>
                </c:pt>
                <c:pt idx="70">
                  <c:v>44797.717939814815</c:v>
                </c:pt>
                <c:pt idx="71">
                  <c:v>44797.717997685191</c:v>
                </c:pt>
                <c:pt idx="72">
                  <c:v>44797.718055555561</c:v>
                </c:pt>
                <c:pt idx="73">
                  <c:v>44797.71811342593</c:v>
                </c:pt>
                <c:pt idx="74">
                  <c:v>44797.718171296299</c:v>
                </c:pt>
                <c:pt idx="75">
                  <c:v>44797.718229166669</c:v>
                </c:pt>
                <c:pt idx="76">
                  <c:v>44797.718287037045</c:v>
                </c:pt>
                <c:pt idx="77">
                  <c:v>44797.718344907415</c:v>
                </c:pt>
                <c:pt idx="78">
                  <c:v>44797.718402777784</c:v>
                </c:pt>
                <c:pt idx="79">
                  <c:v>44797.718460648153</c:v>
                </c:pt>
                <c:pt idx="80">
                  <c:v>44797.718518518523</c:v>
                </c:pt>
                <c:pt idx="81">
                  <c:v>44797.718576388892</c:v>
                </c:pt>
                <c:pt idx="82">
                  <c:v>44797.718634259261</c:v>
                </c:pt>
                <c:pt idx="83">
                  <c:v>44797.718692129638</c:v>
                </c:pt>
                <c:pt idx="84">
                  <c:v>44797.71875</c:v>
                </c:pt>
                <c:pt idx="85">
                  <c:v>44797.718807870369</c:v>
                </c:pt>
                <c:pt idx="86">
                  <c:v>44797.718865740739</c:v>
                </c:pt>
                <c:pt idx="87">
                  <c:v>44797.718923611108</c:v>
                </c:pt>
                <c:pt idx="88">
                  <c:v>44797.718981481485</c:v>
                </c:pt>
                <c:pt idx="89">
                  <c:v>44797.719039351854</c:v>
                </c:pt>
                <c:pt idx="90">
                  <c:v>44797.719097222223</c:v>
                </c:pt>
                <c:pt idx="91">
                  <c:v>44797.719155092593</c:v>
                </c:pt>
                <c:pt idx="92">
                  <c:v>44797.719212962962</c:v>
                </c:pt>
                <c:pt idx="93">
                  <c:v>44797.719270833331</c:v>
                </c:pt>
                <c:pt idx="94">
                  <c:v>44797.719328703701</c:v>
                </c:pt>
                <c:pt idx="95">
                  <c:v>44797.719386574077</c:v>
                </c:pt>
                <c:pt idx="96">
                  <c:v>44797.719444444447</c:v>
                </c:pt>
                <c:pt idx="97">
                  <c:v>44797.719502314816</c:v>
                </c:pt>
                <c:pt idx="98">
                  <c:v>44797.719560185185</c:v>
                </c:pt>
                <c:pt idx="99">
                  <c:v>44797.719618055555</c:v>
                </c:pt>
                <c:pt idx="100">
                  <c:v>44797.719675925931</c:v>
                </c:pt>
                <c:pt idx="101">
                  <c:v>44797.719733796301</c:v>
                </c:pt>
                <c:pt idx="102">
                  <c:v>44797.71979166667</c:v>
                </c:pt>
                <c:pt idx="103">
                  <c:v>44797.719849537039</c:v>
                </c:pt>
                <c:pt idx="104">
                  <c:v>44797.719907407409</c:v>
                </c:pt>
                <c:pt idx="105">
                  <c:v>44797.719965277778</c:v>
                </c:pt>
                <c:pt idx="106">
                  <c:v>44797.720023148147</c:v>
                </c:pt>
                <c:pt idx="107">
                  <c:v>44797.720081018524</c:v>
                </c:pt>
                <c:pt idx="108">
                  <c:v>44797.720138888893</c:v>
                </c:pt>
                <c:pt idx="109">
                  <c:v>44797.720196759263</c:v>
                </c:pt>
                <c:pt idx="110">
                  <c:v>44797.720254629632</c:v>
                </c:pt>
                <c:pt idx="111">
                  <c:v>44797.720312500001</c:v>
                </c:pt>
                <c:pt idx="112">
                  <c:v>44797.720370370378</c:v>
                </c:pt>
                <c:pt idx="113">
                  <c:v>44797.720428240747</c:v>
                </c:pt>
                <c:pt idx="114">
                  <c:v>44797.720486111117</c:v>
                </c:pt>
                <c:pt idx="115">
                  <c:v>44797.720543981486</c:v>
                </c:pt>
                <c:pt idx="116">
                  <c:v>44797.720601851855</c:v>
                </c:pt>
                <c:pt idx="117">
                  <c:v>44797.720659722225</c:v>
                </c:pt>
                <c:pt idx="118">
                  <c:v>44797.720717592594</c:v>
                </c:pt>
                <c:pt idx="119">
                  <c:v>44797.720775462971</c:v>
                </c:pt>
                <c:pt idx="120">
                  <c:v>44797.720833333333</c:v>
                </c:pt>
                <c:pt idx="121">
                  <c:v>44797.720891203702</c:v>
                </c:pt>
                <c:pt idx="122">
                  <c:v>44797.720949074072</c:v>
                </c:pt>
                <c:pt idx="123">
                  <c:v>44797.721006944441</c:v>
                </c:pt>
                <c:pt idx="124">
                  <c:v>44797.721064814818</c:v>
                </c:pt>
                <c:pt idx="125">
                  <c:v>44797.721122685187</c:v>
                </c:pt>
                <c:pt idx="126">
                  <c:v>44797.721180555556</c:v>
                </c:pt>
                <c:pt idx="127">
                  <c:v>44797.721238425926</c:v>
                </c:pt>
                <c:pt idx="128">
                  <c:v>44797.721296296295</c:v>
                </c:pt>
                <c:pt idx="129">
                  <c:v>44797.721354166664</c:v>
                </c:pt>
                <c:pt idx="130">
                  <c:v>44797.721412037034</c:v>
                </c:pt>
                <c:pt idx="131">
                  <c:v>44797.72146990741</c:v>
                </c:pt>
                <c:pt idx="132">
                  <c:v>44797.72152777778</c:v>
                </c:pt>
                <c:pt idx="133">
                  <c:v>44797.721585648149</c:v>
                </c:pt>
                <c:pt idx="134">
                  <c:v>44797.721643518518</c:v>
                </c:pt>
                <c:pt idx="135">
                  <c:v>44797.721701388888</c:v>
                </c:pt>
                <c:pt idx="136">
                  <c:v>44797.721759259264</c:v>
                </c:pt>
                <c:pt idx="137">
                  <c:v>44797.721817129634</c:v>
                </c:pt>
                <c:pt idx="138">
                  <c:v>44797.721875000003</c:v>
                </c:pt>
                <c:pt idx="139">
                  <c:v>44797.721932870372</c:v>
                </c:pt>
                <c:pt idx="140">
                  <c:v>44797.721990740742</c:v>
                </c:pt>
                <c:pt idx="141">
                  <c:v>44797.722048611111</c:v>
                </c:pt>
                <c:pt idx="142">
                  <c:v>44797.72210648148</c:v>
                </c:pt>
                <c:pt idx="143">
                  <c:v>44797.722164351857</c:v>
                </c:pt>
                <c:pt idx="144">
                  <c:v>44797.722222222226</c:v>
                </c:pt>
                <c:pt idx="145">
                  <c:v>44797.722280092596</c:v>
                </c:pt>
                <c:pt idx="146">
                  <c:v>44797.722337962965</c:v>
                </c:pt>
                <c:pt idx="147">
                  <c:v>44797.722395833334</c:v>
                </c:pt>
                <c:pt idx="148">
                  <c:v>44797.722453703711</c:v>
                </c:pt>
                <c:pt idx="149">
                  <c:v>44797.72251157408</c:v>
                </c:pt>
                <c:pt idx="150">
                  <c:v>44797.72256944445</c:v>
                </c:pt>
                <c:pt idx="151">
                  <c:v>44797.722627314819</c:v>
                </c:pt>
                <c:pt idx="152">
                  <c:v>44797.722685185188</c:v>
                </c:pt>
                <c:pt idx="153">
                  <c:v>44797.722743055558</c:v>
                </c:pt>
                <c:pt idx="154">
                  <c:v>44797.722800925927</c:v>
                </c:pt>
                <c:pt idx="155">
                  <c:v>44797.722858796304</c:v>
                </c:pt>
                <c:pt idx="156">
                  <c:v>44797.722916666666</c:v>
                </c:pt>
                <c:pt idx="157">
                  <c:v>44797.722974537035</c:v>
                </c:pt>
                <c:pt idx="158">
                  <c:v>44797.723032407404</c:v>
                </c:pt>
                <c:pt idx="159">
                  <c:v>44797.723090277774</c:v>
                </c:pt>
                <c:pt idx="160">
                  <c:v>44797.72314814815</c:v>
                </c:pt>
                <c:pt idx="161">
                  <c:v>44797.72320601852</c:v>
                </c:pt>
                <c:pt idx="162">
                  <c:v>44797.723263888889</c:v>
                </c:pt>
                <c:pt idx="163">
                  <c:v>44797.723321759258</c:v>
                </c:pt>
                <c:pt idx="164">
                  <c:v>44797.723379629628</c:v>
                </c:pt>
                <c:pt idx="165">
                  <c:v>44797.723437499997</c:v>
                </c:pt>
                <c:pt idx="166">
                  <c:v>44797.723495370366</c:v>
                </c:pt>
                <c:pt idx="167">
                  <c:v>44797.723553240743</c:v>
                </c:pt>
                <c:pt idx="168">
                  <c:v>44797.723611111112</c:v>
                </c:pt>
                <c:pt idx="169">
                  <c:v>44797.723668981482</c:v>
                </c:pt>
                <c:pt idx="170">
                  <c:v>44797.723726851851</c:v>
                </c:pt>
                <c:pt idx="171">
                  <c:v>44797.72378472222</c:v>
                </c:pt>
              </c:numCache>
            </c:numRef>
          </c:xVal>
          <c:yVal>
            <c:numRef>
              <c:f>'SC,Greenville HOBO 1'!$E$168:$E$339</c:f>
              <c:numCache>
                <c:formatCode>#,##0;\-#,##0</c:formatCode>
                <c:ptCount val="172"/>
                <c:pt idx="0">
                  <c:v>316</c:v>
                </c:pt>
                <c:pt idx="1">
                  <c:v>317</c:v>
                </c:pt>
                <c:pt idx="2">
                  <c:v>315</c:v>
                </c:pt>
                <c:pt idx="3">
                  <c:v>315</c:v>
                </c:pt>
                <c:pt idx="4">
                  <c:v>315</c:v>
                </c:pt>
                <c:pt idx="5">
                  <c:v>323</c:v>
                </c:pt>
                <c:pt idx="6">
                  <c:v>317</c:v>
                </c:pt>
                <c:pt idx="7">
                  <c:v>318</c:v>
                </c:pt>
                <c:pt idx="8">
                  <c:v>315</c:v>
                </c:pt>
                <c:pt idx="9">
                  <c:v>320</c:v>
                </c:pt>
                <c:pt idx="10">
                  <c:v>324</c:v>
                </c:pt>
                <c:pt idx="11">
                  <c:v>324</c:v>
                </c:pt>
                <c:pt idx="12">
                  <c:v>324</c:v>
                </c:pt>
                <c:pt idx="13">
                  <c:v>325</c:v>
                </c:pt>
                <c:pt idx="14">
                  <c:v>332</c:v>
                </c:pt>
                <c:pt idx="15">
                  <c:v>325</c:v>
                </c:pt>
                <c:pt idx="16">
                  <c:v>326</c:v>
                </c:pt>
                <c:pt idx="17">
                  <c:v>323</c:v>
                </c:pt>
                <c:pt idx="18">
                  <c:v>317</c:v>
                </c:pt>
                <c:pt idx="19">
                  <c:v>315</c:v>
                </c:pt>
                <c:pt idx="20">
                  <c:v>320</c:v>
                </c:pt>
                <c:pt idx="21">
                  <c:v>332</c:v>
                </c:pt>
                <c:pt idx="22">
                  <c:v>329</c:v>
                </c:pt>
                <c:pt idx="23">
                  <c:v>325</c:v>
                </c:pt>
                <c:pt idx="24">
                  <c:v>323</c:v>
                </c:pt>
                <c:pt idx="25">
                  <c:v>325</c:v>
                </c:pt>
                <c:pt idx="26">
                  <c:v>326</c:v>
                </c:pt>
                <c:pt idx="27">
                  <c:v>331</c:v>
                </c:pt>
                <c:pt idx="28">
                  <c:v>338</c:v>
                </c:pt>
                <c:pt idx="29">
                  <c:v>331</c:v>
                </c:pt>
                <c:pt idx="30">
                  <c:v>335</c:v>
                </c:pt>
                <c:pt idx="31">
                  <c:v>329</c:v>
                </c:pt>
                <c:pt idx="32">
                  <c:v>324</c:v>
                </c:pt>
                <c:pt idx="33">
                  <c:v>329</c:v>
                </c:pt>
                <c:pt idx="34">
                  <c:v>324</c:v>
                </c:pt>
                <c:pt idx="35">
                  <c:v>329</c:v>
                </c:pt>
                <c:pt idx="36">
                  <c:v>324</c:v>
                </c:pt>
                <c:pt idx="37">
                  <c:v>324</c:v>
                </c:pt>
                <c:pt idx="38">
                  <c:v>330</c:v>
                </c:pt>
                <c:pt idx="39">
                  <c:v>332</c:v>
                </c:pt>
                <c:pt idx="40">
                  <c:v>338</c:v>
                </c:pt>
                <c:pt idx="41">
                  <c:v>329</c:v>
                </c:pt>
                <c:pt idx="42">
                  <c:v>324</c:v>
                </c:pt>
                <c:pt idx="43">
                  <c:v>332</c:v>
                </c:pt>
                <c:pt idx="44">
                  <c:v>330</c:v>
                </c:pt>
                <c:pt idx="45">
                  <c:v>325</c:v>
                </c:pt>
                <c:pt idx="46">
                  <c:v>321</c:v>
                </c:pt>
                <c:pt idx="47">
                  <c:v>318</c:v>
                </c:pt>
                <c:pt idx="48">
                  <c:v>325</c:v>
                </c:pt>
                <c:pt idx="49">
                  <c:v>385</c:v>
                </c:pt>
                <c:pt idx="50">
                  <c:v>552</c:v>
                </c:pt>
                <c:pt idx="51">
                  <c:v>788</c:v>
                </c:pt>
                <c:pt idx="52">
                  <c:v>1050</c:v>
                </c:pt>
                <c:pt idx="53">
                  <c:v>1239</c:v>
                </c:pt>
                <c:pt idx="54">
                  <c:v>1402</c:v>
                </c:pt>
                <c:pt idx="55">
                  <c:v>1502</c:v>
                </c:pt>
                <c:pt idx="56">
                  <c:v>1565</c:v>
                </c:pt>
                <c:pt idx="57">
                  <c:v>1615</c:v>
                </c:pt>
                <c:pt idx="58">
                  <c:v>1648</c:v>
                </c:pt>
                <c:pt idx="59">
                  <c:v>1675</c:v>
                </c:pt>
                <c:pt idx="60">
                  <c:v>1705</c:v>
                </c:pt>
                <c:pt idx="61">
                  <c:v>1721</c:v>
                </c:pt>
                <c:pt idx="62">
                  <c:v>1742</c:v>
                </c:pt>
                <c:pt idx="63">
                  <c:v>1763</c:v>
                </c:pt>
                <c:pt idx="64">
                  <c:v>1779</c:v>
                </c:pt>
                <c:pt idx="65">
                  <c:v>1786</c:v>
                </c:pt>
                <c:pt idx="66">
                  <c:v>1794</c:v>
                </c:pt>
                <c:pt idx="67">
                  <c:v>1801</c:v>
                </c:pt>
                <c:pt idx="68">
                  <c:v>1788</c:v>
                </c:pt>
                <c:pt idx="69">
                  <c:v>1784</c:v>
                </c:pt>
                <c:pt idx="70">
                  <c:v>1798</c:v>
                </c:pt>
                <c:pt idx="71">
                  <c:v>1793</c:v>
                </c:pt>
                <c:pt idx="72">
                  <c:v>1793</c:v>
                </c:pt>
                <c:pt idx="73">
                  <c:v>1790</c:v>
                </c:pt>
                <c:pt idx="74">
                  <c:v>1800</c:v>
                </c:pt>
                <c:pt idx="75">
                  <c:v>1807</c:v>
                </c:pt>
                <c:pt idx="76">
                  <c:v>1824</c:v>
                </c:pt>
                <c:pt idx="77">
                  <c:v>1826</c:v>
                </c:pt>
                <c:pt idx="78">
                  <c:v>1822</c:v>
                </c:pt>
                <c:pt idx="79">
                  <c:v>1819</c:v>
                </c:pt>
                <c:pt idx="80">
                  <c:v>1822</c:v>
                </c:pt>
                <c:pt idx="81">
                  <c:v>1824</c:v>
                </c:pt>
                <c:pt idx="82">
                  <c:v>1826</c:v>
                </c:pt>
                <c:pt idx="83">
                  <c:v>1821</c:v>
                </c:pt>
                <c:pt idx="84">
                  <c:v>1801</c:v>
                </c:pt>
                <c:pt idx="85">
                  <c:v>1803</c:v>
                </c:pt>
                <c:pt idx="86">
                  <c:v>1803</c:v>
                </c:pt>
                <c:pt idx="87">
                  <c:v>1813</c:v>
                </c:pt>
                <c:pt idx="88">
                  <c:v>1813</c:v>
                </c:pt>
                <c:pt idx="89">
                  <c:v>1818</c:v>
                </c:pt>
                <c:pt idx="90">
                  <c:v>1818</c:v>
                </c:pt>
                <c:pt idx="91">
                  <c:v>1808</c:v>
                </c:pt>
                <c:pt idx="92">
                  <c:v>1821</c:v>
                </c:pt>
                <c:pt idx="93">
                  <c:v>1821</c:v>
                </c:pt>
                <c:pt idx="94">
                  <c:v>1812</c:v>
                </c:pt>
                <c:pt idx="95">
                  <c:v>1822</c:v>
                </c:pt>
                <c:pt idx="96">
                  <c:v>1814</c:v>
                </c:pt>
                <c:pt idx="97">
                  <c:v>1814</c:v>
                </c:pt>
                <c:pt idx="98">
                  <c:v>1812</c:v>
                </c:pt>
                <c:pt idx="99">
                  <c:v>1834</c:v>
                </c:pt>
                <c:pt idx="100">
                  <c:v>1817</c:v>
                </c:pt>
                <c:pt idx="101">
                  <c:v>1812</c:v>
                </c:pt>
                <c:pt idx="102">
                  <c:v>1820</c:v>
                </c:pt>
                <c:pt idx="103">
                  <c:v>1807</c:v>
                </c:pt>
                <c:pt idx="104">
                  <c:v>1809</c:v>
                </c:pt>
                <c:pt idx="105">
                  <c:v>1762</c:v>
                </c:pt>
                <c:pt idx="106">
                  <c:v>1591</c:v>
                </c:pt>
                <c:pt idx="107">
                  <c:v>1340</c:v>
                </c:pt>
                <c:pt idx="108">
                  <c:v>1097</c:v>
                </c:pt>
                <c:pt idx="109">
                  <c:v>894</c:v>
                </c:pt>
                <c:pt idx="110">
                  <c:v>743</c:v>
                </c:pt>
                <c:pt idx="111">
                  <c:v>631</c:v>
                </c:pt>
                <c:pt idx="112">
                  <c:v>552</c:v>
                </c:pt>
                <c:pt idx="113">
                  <c:v>502</c:v>
                </c:pt>
                <c:pt idx="114">
                  <c:v>460</c:v>
                </c:pt>
                <c:pt idx="115">
                  <c:v>438</c:v>
                </c:pt>
                <c:pt idx="116">
                  <c:v>423</c:v>
                </c:pt>
                <c:pt idx="117">
                  <c:v>398</c:v>
                </c:pt>
                <c:pt idx="118">
                  <c:v>389</c:v>
                </c:pt>
                <c:pt idx="119">
                  <c:v>376</c:v>
                </c:pt>
                <c:pt idx="120">
                  <c:v>365</c:v>
                </c:pt>
                <c:pt idx="121">
                  <c:v>356</c:v>
                </c:pt>
                <c:pt idx="122">
                  <c:v>354</c:v>
                </c:pt>
                <c:pt idx="123">
                  <c:v>353</c:v>
                </c:pt>
                <c:pt idx="124">
                  <c:v>358</c:v>
                </c:pt>
                <c:pt idx="125">
                  <c:v>357</c:v>
                </c:pt>
                <c:pt idx="126">
                  <c:v>354</c:v>
                </c:pt>
                <c:pt idx="127">
                  <c:v>358</c:v>
                </c:pt>
                <c:pt idx="128">
                  <c:v>355</c:v>
                </c:pt>
                <c:pt idx="129">
                  <c:v>343</c:v>
                </c:pt>
                <c:pt idx="130">
                  <c:v>339</c:v>
                </c:pt>
                <c:pt idx="131">
                  <c:v>345</c:v>
                </c:pt>
                <c:pt idx="132">
                  <c:v>336</c:v>
                </c:pt>
                <c:pt idx="133">
                  <c:v>339</c:v>
                </c:pt>
                <c:pt idx="134">
                  <c:v>339</c:v>
                </c:pt>
                <c:pt idx="135">
                  <c:v>340</c:v>
                </c:pt>
                <c:pt idx="136">
                  <c:v>337</c:v>
                </c:pt>
                <c:pt idx="137">
                  <c:v>338</c:v>
                </c:pt>
                <c:pt idx="138">
                  <c:v>336</c:v>
                </c:pt>
                <c:pt idx="139">
                  <c:v>336</c:v>
                </c:pt>
                <c:pt idx="140">
                  <c:v>328</c:v>
                </c:pt>
                <c:pt idx="141">
                  <c:v>334</c:v>
                </c:pt>
                <c:pt idx="142">
                  <c:v>339</c:v>
                </c:pt>
                <c:pt idx="143">
                  <c:v>339</c:v>
                </c:pt>
                <c:pt idx="144">
                  <c:v>343</c:v>
                </c:pt>
                <c:pt idx="145">
                  <c:v>338</c:v>
                </c:pt>
                <c:pt idx="146">
                  <c:v>334</c:v>
                </c:pt>
                <c:pt idx="147">
                  <c:v>337</c:v>
                </c:pt>
                <c:pt idx="148">
                  <c:v>340</c:v>
                </c:pt>
                <c:pt idx="149">
                  <c:v>343</c:v>
                </c:pt>
                <c:pt idx="150">
                  <c:v>340</c:v>
                </c:pt>
                <c:pt idx="151">
                  <c:v>342</c:v>
                </c:pt>
                <c:pt idx="152">
                  <c:v>347</c:v>
                </c:pt>
                <c:pt idx="153">
                  <c:v>347</c:v>
                </c:pt>
                <c:pt idx="154">
                  <c:v>343</c:v>
                </c:pt>
                <c:pt idx="155">
                  <c:v>346</c:v>
                </c:pt>
                <c:pt idx="156">
                  <c:v>349</c:v>
                </c:pt>
                <c:pt idx="157">
                  <c:v>339</c:v>
                </c:pt>
                <c:pt idx="158">
                  <c:v>340</c:v>
                </c:pt>
                <c:pt idx="159">
                  <c:v>337</c:v>
                </c:pt>
                <c:pt idx="160">
                  <c:v>338</c:v>
                </c:pt>
                <c:pt idx="161">
                  <c:v>345</c:v>
                </c:pt>
                <c:pt idx="162">
                  <c:v>345</c:v>
                </c:pt>
                <c:pt idx="163">
                  <c:v>345</c:v>
                </c:pt>
                <c:pt idx="164">
                  <c:v>345</c:v>
                </c:pt>
                <c:pt idx="165">
                  <c:v>347</c:v>
                </c:pt>
                <c:pt idx="166">
                  <c:v>347</c:v>
                </c:pt>
                <c:pt idx="167">
                  <c:v>346</c:v>
                </c:pt>
                <c:pt idx="168">
                  <c:v>339</c:v>
                </c:pt>
                <c:pt idx="169">
                  <c:v>343</c:v>
                </c:pt>
                <c:pt idx="170">
                  <c:v>338</c:v>
                </c:pt>
                <c:pt idx="171">
                  <c:v>330</c:v>
                </c:pt>
              </c:numCache>
            </c:numRef>
          </c:yVal>
          <c:smooth val="0"/>
          <c:extLst>
            <c:ext xmlns:c16="http://schemas.microsoft.com/office/drawing/2014/chart" uri="{C3380CC4-5D6E-409C-BE32-E72D297353CC}">
              <c16:uniqueId val="{00000001-EF77-455E-BA9F-48130DA5E83C}"/>
            </c:ext>
          </c:extLst>
        </c:ser>
        <c:dLbls>
          <c:showLegendKey val="0"/>
          <c:showVal val="0"/>
          <c:showCatName val="0"/>
          <c:showSerName val="0"/>
          <c:showPercent val="0"/>
          <c:showBubbleSize val="0"/>
        </c:dLbls>
        <c:axId val="1174826816"/>
        <c:axId val="1169155072"/>
      </c:scatterChart>
      <c:scatterChart>
        <c:scatterStyle val="lineMarker"/>
        <c:varyColors val="0"/>
        <c:dLbls>
          <c:showLegendKey val="0"/>
          <c:showVal val="0"/>
          <c:showCatName val="0"/>
          <c:showSerName val="0"/>
          <c:showPercent val="0"/>
          <c:showBubbleSize val="0"/>
        </c:dLbls>
        <c:axId val="1062064992"/>
        <c:axId val="1062062496"/>
        <c:extLst>
          <c:ext xmlns:c15="http://schemas.microsoft.com/office/drawing/2012/chart" uri="{02D57815-91ED-43cb-92C2-25804820EDAC}">
            <c15:filteredScatterSeries>
              <c15:ser>
                <c:idx val="1"/>
                <c:order val="0"/>
                <c:tx>
                  <c:v>Dewpoint 2</c:v>
                </c:tx>
                <c:spPr>
                  <a:ln w="19050" cap="rnd">
                    <a:solidFill>
                      <a:schemeClr val="accent2"/>
                    </a:solidFill>
                    <a:round/>
                  </a:ln>
                  <a:effectLst/>
                </c:spPr>
                <c:marker>
                  <c:symbol val="none"/>
                </c:marker>
                <c:xVal>
                  <c:numRef>
                    <c:extLst>
                      <c:ext uri="{02D57815-91ED-43cb-92C2-25804820EDAC}">
                        <c15:formulaRef>
                          <c15:sqref>'SC, Greensville HOBO 2 '!$B$163:$B$326</c15:sqref>
                        </c15:formulaRef>
                      </c:ext>
                    </c:extLst>
                    <c:numCache>
                      <c:formatCode>[$-F400]h:mm:ss\ AM/PM</c:formatCode>
                      <c:ptCount val="164"/>
                      <c:pt idx="0">
                        <c:v>44797.713900462972</c:v>
                      </c:pt>
                      <c:pt idx="1">
                        <c:v>44797.713958333341</c:v>
                      </c:pt>
                      <c:pt idx="2">
                        <c:v>44797.71401620371</c:v>
                      </c:pt>
                      <c:pt idx="3">
                        <c:v>44797.71407407408</c:v>
                      </c:pt>
                      <c:pt idx="4">
                        <c:v>44797.714131944449</c:v>
                      </c:pt>
                      <c:pt idx="5">
                        <c:v>44797.714189814818</c:v>
                      </c:pt>
                      <c:pt idx="6">
                        <c:v>44797.714247685188</c:v>
                      </c:pt>
                      <c:pt idx="7">
                        <c:v>44797.714305555564</c:v>
                      </c:pt>
                      <c:pt idx="8">
                        <c:v>44797.714363425934</c:v>
                      </c:pt>
                      <c:pt idx="9">
                        <c:v>44797.714421296303</c:v>
                      </c:pt>
                      <c:pt idx="10">
                        <c:v>44797.714479166672</c:v>
                      </c:pt>
                      <c:pt idx="11">
                        <c:v>44797.714537037042</c:v>
                      </c:pt>
                      <c:pt idx="12">
                        <c:v>44797.714594907411</c:v>
                      </c:pt>
                      <c:pt idx="13">
                        <c:v>44797.71465277778</c:v>
                      </c:pt>
                      <c:pt idx="14">
                        <c:v>44797.71471064815</c:v>
                      </c:pt>
                      <c:pt idx="15">
                        <c:v>44797.714768518519</c:v>
                      </c:pt>
                      <c:pt idx="16">
                        <c:v>44797.714826388888</c:v>
                      </c:pt>
                      <c:pt idx="17">
                        <c:v>44797.714884259258</c:v>
                      </c:pt>
                      <c:pt idx="18">
                        <c:v>44797.714942129627</c:v>
                      </c:pt>
                      <c:pt idx="19">
                        <c:v>44797.715000000004</c:v>
                      </c:pt>
                      <c:pt idx="20">
                        <c:v>44797.715057870373</c:v>
                      </c:pt>
                      <c:pt idx="21">
                        <c:v>44797.715115740742</c:v>
                      </c:pt>
                      <c:pt idx="22">
                        <c:v>44797.715173611112</c:v>
                      </c:pt>
                      <c:pt idx="23">
                        <c:v>44797.715231481481</c:v>
                      </c:pt>
                      <c:pt idx="24">
                        <c:v>44797.715289351858</c:v>
                      </c:pt>
                      <c:pt idx="25">
                        <c:v>44797.715347222227</c:v>
                      </c:pt>
                      <c:pt idx="26">
                        <c:v>44797.715405092596</c:v>
                      </c:pt>
                      <c:pt idx="27">
                        <c:v>44797.715462962966</c:v>
                      </c:pt>
                      <c:pt idx="28">
                        <c:v>44797.715520833335</c:v>
                      </c:pt>
                      <c:pt idx="29">
                        <c:v>44797.715578703705</c:v>
                      </c:pt>
                      <c:pt idx="30">
                        <c:v>44797.715636574074</c:v>
                      </c:pt>
                      <c:pt idx="31">
                        <c:v>44797.71569444445</c:v>
                      </c:pt>
                      <c:pt idx="32">
                        <c:v>44797.71575231482</c:v>
                      </c:pt>
                      <c:pt idx="33">
                        <c:v>44797.715810185189</c:v>
                      </c:pt>
                      <c:pt idx="34">
                        <c:v>44797.715868055559</c:v>
                      </c:pt>
                      <c:pt idx="35">
                        <c:v>44797.715925925928</c:v>
                      </c:pt>
                      <c:pt idx="36">
                        <c:v>44797.715983796304</c:v>
                      </c:pt>
                      <c:pt idx="37">
                        <c:v>44797.716041666674</c:v>
                      </c:pt>
                      <c:pt idx="38">
                        <c:v>44797.716099537043</c:v>
                      </c:pt>
                      <c:pt idx="39">
                        <c:v>44797.716157407413</c:v>
                      </c:pt>
                      <c:pt idx="40">
                        <c:v>44797.716215277782</c:v>
                      </c:pt>
                      <c:pt idx="41">
                        <c:v>44797.716273148151</c:v>
                      </c:pt>
                      <c:pt idx="42">
                        <c:v>44797.716331018521</c:v>
                      </c:pt>
                      <c:pt idx="43">
                        <c:v>44797.716388888897</c:v>
                      </c:pt>
                      <c:pt idx="44">
                        <c:v>44797.716446759267</c:v>
                      </c:pt>
                      <c:pt idx="45">
                        <c:v>44797.716504629636</c:v>
                      </c:pt>
                      <c:pt idx="46">
                        <c:v>44797.716562500005</c:v>
                      </c:pt>
                      <c:pt idx="47">
                        <c:v>44797.716620370375</c:v>
                      </c:pt>
                      <c:pt idx="48">
                        <c:v>44797.716678240744</c:v>
                      </c:pt>
                      <c:pt idx="49">
                        <c:v>44797.716736111113</c:v>
                      </c:pt>
                      <c:pt idx="50">
                        <c:v>44797.716793981483</c:v>
                      </c:pt>
                      <c:pt idx="51">
                        <c:v>44797.716851851852</c:v>
                      </c:pt>
                      <c:pt idx="52">
                        <c:v>44797.716909722221</c:v>
                      </c:pt>
                      <c:pt idx="53">
                        <c:v>44797.716967592591</c:v>
                      </c:pt>
                      <c:pt idx="54">
                        <c:v>44797.71702546296</c:v>
                      </c:pt>
                      <c:pt idx="55">
                        <c:v>44797.717083333337</c:v>
                      </c:pt>
                      <c:pt idx="56">
                        <c:v>44797.717141203706</c:v>
                      </c:pt>
                      <c:pt idx="57">
                        <c:v>44797.717199074075</c:v>
                      </c:pt>
                      <c:pt idx="58">
                        <c:v>44797.717256944445</c:v>
                      </c:pt>
                      <c:pt idx="59">
                        <c:v>44797.717314814814</c:v>
                      </c:pt>
                      <c:pt idx="60">
                        <c:v>44797.717372685191</c:v>
                      </c:pt>
                      <c:pt idx="61">
                        <c:v>44797.71743055556</c:v>
                      </c:pt>
                      <c:pt idx="62">
                        <c:v>44797.717488425929</c:v>
                      </c:pt>
                      <c:pt idx="63">
                        <c:v>44797.717546296299</c:v>
                      </c:pt>
                      <c:pt idx="64">
                        <c:v>44797.717604166668</c:v>
                      </c:pt>
                      <c:pt idx="65">
                        <c:v>44797.717662037037</c:v>
                      </c:pt>
                      <c:pt idx="66">
                        <c:v>44797.717719907407</c:v>
                      </c:pt>
                      <c:pt idx="67">
                        <c:v>44797.717777777783</c:v>
                      </c:pt>
                      <c:pt idx="68">
                        <c:v>44797.717835648153</c:v>
                      </c:pt>
                      <c:pt idx="69">
                        <c:v>44797.717893518522</c:v>
                      </c:pt>
                      <c:pt idx="70">
                        <c:v>44797.717951388891</c:v>
                      </c:pt>
                      <c:pt idx="71">
                        <c:v>44797.718009259261</c:v>
                      </c:pt>
                      <c:pt idx="72">
                        <c:v>44797.718067129637</c:v>
                      </c:pt>
                      <c:pt idx="73">
                        <c:v>44797.718125000007</c:v>
                      </c:pt>
                      <c:pt idx="74">
                        <c:v>44797.718182870376</c:v>
                      </c:pt>
                      <c:pt idx="75">
                        <c:v>44797.718240740745</c:v>
                      </c:pt>
                      <c:pt idx="76">
                        <c:v>44797.718298611115</c:v>
                      </c:pt>
                      <c:pt idx="77">
                        <c:v>44797.718356481484</c:v>
                      </c:pt>
                      <c:pt idx="78">
                        <c:v>44797.718414351853</c:v>
                      </c:pt>
                      <c:pt idx="79">
                        <c:v>44797.71847222223</c:v>
                      </c:pt>
                      <c:pt idx="80">
                        <c:v>44797.718530092599</c:v>
                      </c:pt>
                      <c:pt idx="81">
                        <c:v>44797.718587962969</c:v>
                      </c:pt>
                      <c:pt idx="82">
                        <c:v>44797.718645833338</c:v>
                      </c:pt>
                      <c:pt idx="83">
                        <c:v>44797.718703703707</c:v>
                      </c:pt>
                      <c:pt idx="84">
                        <c:v>44797.718761574077</c:v>
                      </c:pt>
                      <c:pt idx="85">
                        <c:v>44797.718819444446</c:v>
                      </c:pt>
                      <c:pt idx="86">
                        <c:v>44797.718877314815</c:v>
                      </c:pt>
                      <c:pt idx="87">
                        <c:v>44797.718935185185</c:v>
                      </c:pt>
                      <c:pt idx="88">
                        <c:v>44797.718993055554</c:v>
                      </c:pt>
                      <c:pt idx="89">
                        <c:v>44797.719050925924</c:v>
                      </c:pt>
                      <c:pt idx="90">
                        <c:v>44797.719108796293</c:v>
                      </c:pt>
                      <c:pt idx="91">
                        <c:v>44797.719166666669</c:v>
                      </c:pt>
                      <c:pt idx="92">
                        <c:v>44797.719224537039</c:v>
                      </c:pt>
                      <c:pt idx="93">
                        <c:v>44797.719282407408</c:v>
                      </c:pt>
                      <c:pt idx="94">
                        <c:v>44797.719340277778</c:v>
                      </c:pt>
                      <c:pt idx="95">
                        <c:v>44797.719398148147</c:v>
                      </c:pt>
                      <c:pt idx="96">
                        <c:v>44797.719456018523</c:v>
                      </c:pt>
                      <c:pt idx="97">
                        <c:v>44797.719513888893</c:v>
                      </c:pt>
                      <c:pt idx="98">
                        <c:v>44797.719571759262</c:v>
                      </c:pt>
                      <c:pt idx="99">
                        <c:v>44797.719629629632</c:v>
                      </c:pt>
                      <c:pt idx="100">
                        <c:v>44797.719687500001</c:v>
                      </c:pt>
                      <c:pt idx="101">
                        <c:v>44797.71974537037</c:v>
                      </c:pt>
                      <c:pt idx="102">
                        <c:v>44797.71980324074</c:v>
                      </c:pt>
                      <c:pt idx="103">
                        <c:v>44797.719861111116</c:v>
                      </c:pt>
                      <c:pt idx="104">
                        <c:v>44797.719918981486</c:v>
                      </c:pt>
                      <c:pt idx="105">
                        <c:v>44797.719976851855</c:v>
                      </c:pt>
                      <c:pt idx="106">
                        <c:v>44797.720034722224</c:v>
                      </c:pt>
                      <c:pt idx="107">
                        <c:v>44797.720092592594</c:v>
                      </c:pt>
                      <c:pt idx="108">
                        <c:v>44797.72015046297</c:v>
                      </c:pt>
                      <c:pt idx="109">
                        <c:v>44797.72020833334</c:v>
                      </c:pt>
                      <c:pt idx="110">
                        <c:v>44797.720266203709</c:v>
                      </c:pt>
                      <c:pt idx="111">
                        <c:v>44797.720324074078</c:v>
                      </c:pt>
                      <c:pt idx="112">
                        <c:v>44797.720381944448</c:v>
                      </c:pt>
                      <c:pt idx="113">
                        <c:v>44797.720439814817</c:v>
                      </c:pt>
                      <c:pt idx="114">
                        <c:v>44797.720497685186</c:v>
                      </c:pt>
                      <c:pt idx="115">
                        <c:v>44797.720555555563</c:v>
                      </c:pt>
                      <c:pt idx="116">
                        <c:v>44797.720613425932</c:v>
                      </c:pt>
                      <c:pt idx="117">
                        <c:v>44797.720671296302</c:v>
                      </c:pt>
                      <c:pt idx="118">
                        <c:v>44797.720729166671</c:v>
                      </c:pt>
                      <c:pt idx="119">
                        <c:v>44797.72078703704</c:v>
                      </c:pt>
                      <c:pt idx="120">
                        <c:v>44797.72084490741</c:v>
                      </c:pt>
                      <c:pt idx="121">
                        <c:v>44797.720902777779</c:v>
                      </c:pt>
                      <c:pt idx="122">
                        <c:v>44797.720960648148</c:v>
                      </c:pt>
                      <c:pt idx="123">
                        <c:v>44797.721018518518</c:v>
                      </c:pt>
                      <c:pt idx="124">
                        <c:v>44797.721076388887</c:v>
                      </c:pt>
                      <c:pt idx="125">
                        <c:v>44797.721134259256</c:v>
                      </c:pt>
                      <c:pt idx="126">
                        <c:v>44797.721192129626</c:v>
                      </c:pt>
                      <c:pt idx="127">
                        <c:v>44797.721250000002</c:v>
                      </c:pt>
                      <c:pt idx="128">
                        <c:v>44797.721307870372</c:v>
                      </c:pt>
                      <c:pt idx="129">
                        <c:v>44797.721365740741</c:v>
                      </c:pt>
                      <c:pt idx="130">
                        <c:v>44797.72142361111</c:v>
                      </c:pt>
                      <c:pt idx="131">
                        <c:v>44797.72148148148</c:v>
                      </c:pt>
                      <c:pt idx="132">
                        <c:v>44797.721539351856</c:v>
                      </c:pt>
                      <c:pt idx="133">
                        <c:v>44797.721597222226</c:v>
                      </c:pt>
                      <c:pt idx="134">
                        <c:v>44797.721655092595</c:v>
                      </c:pt>
                      <c:pt idx="135">
                        <c:v>44797.721712962964</c:v>
                      </c:pt>
                      <c:pt idx="136">
                        <c:v>44797.721770833334</c:v>
                      </c:pt>
                      <c:pt idx="137">
                        <c:v>44797.721828703703</c:v>
                      </c:pt>
                      <c:pt idx="138">
                        <c:v>44797.721886574072</c:v>
                      </c:pt>
                      <c:pt idx="139">
                        <c:v>44797.721944444449</c:v>
                      </c:pt>
                      <c:pt idx="140">
                        <c:v>44797.722002314818</c:v>
                      </c:pt>
                      <c:pt idx="141">
                        <c:v>44797.722060185188</c:v>
                      </c:pt>
                      <c:pt idx="142">
                        <c:v>44797.722118055557</c:v>
                      </c:pt>
                      <c:pt idx="143">
                        <c:v>44797.722175925926</c:v>
                      </c:pt>
                      <c:pt idx="144">
                        <c:v>44797.722233796303</c:v>
                      </c:pt>
                      <c:pt idx="145">
                        <c:v>44797.722291666672</c:v>
                      </c:pt>
                      <c:pt idx="146">
                        <c:v>44797.722349537042</c:v>
                      </c:pt>
                      <c:pt idx="147">
                        <c:v>44797.722407407411</c:v>
                      </c:pt>
                      <c:pt idx="148">
                        <c:v>44797.72246527778</c:v>
                      </c:pt>
                      <c:pt idx="149">
                        <c:v>44797.72252314815</c:v>
                      </c:pt>
                      <c:pt idx="150">
                        <c:v>44797.722581018519</c:v>
                      </c:pt>
                      <c:pt idx="151">
                        <c:v>44797.722638888896</c:v>
                      </c:pt>
                      <c:pt idx="152">
                        <c:v>44797.722696759265</c:v>
                      </c:pt>
                      <c:pt idx="153">
                        <c:v>44797.722754629634</c:v>
                      </c:pt>
                      <c:pt idx="154">
                        <c:v>44797.722812500004</c:v>
                      </c:pt>
                      <c:pt idx="155">
                        <c:v>44797.722870370373</c:v>
                      </c:pt>
                      <c:pt idx="156">
                        <c:v>44797.722928240742</c:v>
                      </c:pt>
                      <c:pt idx="157">
                        <c:v>44797.722986111112</c:v>
                      </c:pt>
                      <c:pt idx="158">
                        <c:v>44797.723043981481</c:v>
                      </c:pt>
                      <c:pt idx="159">
                        <c:v>44797.723101851851</c:v>
                      </c:pt>
                      <c:pt idx="160">
                        <c:v>44797.72315972222</c:v>
                      </c:pt>
                      <c:pt idx="161">
                        <c:v>44797.723217592589</c:v>
                      </c:pt>
                      <c:pt idx="162">
                        <c:v>44797.723275462959</c:v>
                      </c:pt>
                      <c:pt idx="163">
                        <c:v>44797.723333333335</c:v>
                      </c:pt>
                    </c:numCache>
                  </c:numRef>
                </c:xVal>
                <c:yVal>
                  <c:numRef>
                    <c:extLst>
                      <c:ext uri="{02D57815-91ED-43cb-92C2-25804820EDAC}">
                        <c15:formulaRef>
                          <c15:sqref>'SC, Greensville HOBO 2 '!$F$163:$F$326</c15:sqref>
                        </c15:formulaRef>
                      </c:ext>
                    </c:extLst>
                    <c:numCache>
                      <c:formatCode>#,##0.00;\-#,##0.00</c:formatCode>
                      <c:ptCount val="164"/>
                      <c:pt idx="0">
                        <c:v>40.579631805419922</c:v>
                      </c:pt>
                      <c:pt idx="1">
                        <c:v>40.601219177246094</c:v>
                      </c:pt>
                      <c:pt idx="2">
                        <c:v>40.622661590576172</c:v>
                      </c:pt>
                      <c:pt idx="3">
                        <c:v>40.667598724365234</c:v>
                      </c:pt>
                      <c:pt idx="4">
                        <c:v>40.780952453613281</c:v>
                      </c:pt>
                      <c:pt idx="5">
                        <c:v>40.772182464599609</c:v>
                      </c:pt>
                      <c:pt idx="6">
                        <c:v>40.793148040771484</c:v>
                      </c:pt>
                      <c:pt idx="7">
                        <c:v>40.858482360839844</c:v>
                      </c:pt>
                      <c:pt idx="8">
                        <c:v>40.810806274414063</c:v>
                      </c:pt>
                      <c:pt idx="9">
                        <c:v>40.869968414306641</c:v>
                      </c:pt>
                      <c:pt idx="10">
                        <c:v>40.943752288818359</c:v>
                      </c:pt>
                      <c:pt idx="11">
                        <c:v>40.949245452880859</c:v>
                      </c:pt>
                      <c:pt idx="12">
                        <c:v>41.017349243164063</c:v>
                      </c:pt>
                      <c:pt idx="13">
                        <c:v>41.066715240478516</c:v>
                      </c:pt>
                      <c:pt idx="14">
                        <c:v>41.042652130126953</c:v>
                      </c:pt>
                      <c:pt idx="15">
                        <c:v>41.023723602294922</c:v>
                      </c:pt>
                      <c:pt idx="16">
                        <c:v>41.159576416015625</c:v>
                      </c:pt>
                      <c:pt idx="17">
                        <c:v>41.164562225341797</c:v>
                      </c:pt>
                      <c:pt idx="18">
                        <c:v>41.246963500976563</c:v>
                      </c:pt>
                      <c:pt idx="19">
                        <c:v>41.290557861328125</c:v>
                      </c:pt>
                      <c:pt idx="20">
                        <c:v>41.319587707519531</c:v>
                      </c:pt>
                      <c:pt idx="21">
                        <c:v>41.338783264160156</c:v>
                      </c:pt>
                      <c:pt idx="22">
                        <c:v>41.445274353027344</c:v>
                      </c:pt>
                      <c:pt idx="23">
                        <c:v>41.411075592041016</c:v>
                      </c:pt>
                      <c:pt idx="24">
                        <c:v>41.507572174072266</c:v>
                      </c:pt>
                      <c:pt idx="25">
                        <c:v>41.511981964111328</c:v>
                      </c:pt>
                      <c:pt idx="26">
                        <c:v>41.540748596191406</c:v>
                      </c:pt>
                      <c:pt idx="27">
                        <c:v>41.545028686523438</c:v>
                      </c:pt>
                      <c:pt idx="28">
                        <c:v>41.563552856445313</c:v>
                      </c:pt>
                      <c:pt idx="29">
                        <c:v>41.592185974121094</c:v>
                      </c:pt>
                      <c:pt idx="30">
                        <c:v>41.557392120361328</c:v>
                      </c:pt>
                      <c:pt idx="31">
                        <c:v>41.561359405517578</c:v>
                      </c:pt>
                      <c:pt idx="32">
                        <c:v>41.614467620849609</c:v>
                      </c:pt>
                      <c:pt idx="33">
                        <c:v>41.657199859619141</c:v>
                      </c:pt>
                      <c:pt idx="34">
                        <c:v>41.714080810546875</c:v>
                      </c:pt>
                      <c:pt idx="35">
                        <c:v>41.689407348632813</c:v>
                      </c:pt>
                      <c:pt idx="36">
                        <c:v>41.640026092529297</c:v>
                      </c:pt>
                      <c:pt idx="37">
                        <c:v>41.749725341796875</c:v>
                      </c:pt>
                      <c:pt idx="38">
                        <c:v>41.763870239257813</c:v>
                      </c:pt>
                      <c:pt idx="39">
                        <c:v>41.767353057861328</c:v>
                      </c:pt>
                      <c:pt idx="40">
                        <c:v>41.795574188232422</c:v>
                      </c:pt>
                      <c:pt idx="41">
                        <c:v>41.798938751220703</c:v>
                      </c:pt>
                      <c:pt idx="42">
                        <c:v>41.813014984130859</c:v>
                      </c:pt>
                      <c:pt idx="43">
                        <c:v>41.777347564697266</c:v>
                      </c:pt>
                      <c:pt idx="44">
                        <c:v>41.780525207519531</c:v>
                      </c:pt>
                      <c:pt idx="45">
                        <c:v>41.82257080078125</c:v>
                      </c:pt>
                      <c:pt idx="46">
                        <c:v>41.850570678710938</c:v>
                      </c:pt>
                      <c:pt idx="47">
                        <c:v>41.864559173583984</c:v>
                      </c:pt>
                      <c:pt idx="48">
                        <c:v>41.906486511230469</c:v>
                      </c:pt>
                      <c:pt idx="49">
                        <c:v>41.842521667480469</c:v>
                      </c:pt>
                      <c:pt idx="50">
                        <c:v>41.856472015380859</c:v>
                      </c:pt>
                      <c:pt idx="51">
                        <c:v>41.898284912109375</c:v>
                      </c:pt>
                      <c:pt idx="52">
                        <c:v>41.87322998046875</c:v>
                      </c:pt>
                      <c:pt idx="53">
                        <c:v>41.862068176269531</c:v>
                      </c:pt>
                      <c:pt idx="54">
                        <c:v>41.875968933105469</c:v>
                      </c:pt>
                      <c:pt idx="55">
                        <c:v>41.942745208740234</c:v>
                      </c:pt>
                      <c:pt idx="56">
                        <c:v>41.853504180908203</c:v>
                      </c:pt>
                      <c:pt idx="57">
                        <c:v>41.906368255615234</c:v>
                      </c:pt>
                      <c:pt idx="58">
                        <c:v>41.947925567626953</c:v>
                      </c:pt>
                      <c:pt idx="59">
                        <c:v>41.961765289306641</c:v>
                      </c:pt>
                      <c:pt idx="60">
                        <c:v>41.989421844482422</c:v>
                      </c:pt>
                      <c:pt idx="61">
                        <c:v>41.978031158447266</c:v>
                      </c:pt>
                      <c:pt idx="62">
                        <c:v>41.991836547851563</c:v>
                      </c:pt>
                      <c:pt idx="63">
                        <c:v>42.019424438476563</c:v>
                      </c:pt>
                      <c:pt idx="64">
                        <c:v>42.060756683349609</c:v>
                      </c:pt>
                      <c:pt idx="65">
                        <c:v>42.060756683349609</c:v>
                      </c:pt>
                      <c:pt idx="66">
                        <c:v>42.060756683349609</c:v>
                      </c:pt>
                      <c:pt idx="67">
                        <c:v>42.049236297607422</c:v>
                      </c:pt>
                      <c:pt idx="68">
                        <c:v>42.023941040039063</c:v>
                      </c:pt>
                      <c:pt idx="69">
                        <c:v>42.012359619140625</c:v>
                      </c:pt>
                      <c:pt idx="70">
                        <c:v>42.026084899902344</c:v>
                      </c:pt>
                      <c:pt idx="71">
                        <c:v>42.039806365966797</c:v>
                      </c:pt>
                      <c:pt idx="72">
                        <c:v>42.053520202636719</c:v>
                      </c:pt>
                      <c:pt idx="73">
                        <c:v>42.094619750976563</c:v>
                      </c:pt>
                      <c:pt idx="74">
                        <c:v>42.069232940673828</c:v>
                      </c:pt>
                      <c:pt idx="75">
                        <c:v>42.057506561279297</c:v>
                      </c:pt>
                      <c:pt idx="76">
                        <c:v>42.137565612792969</c:v>
                      </c:pt>
                      <c:pt idx="77">
                        <c:v>42.098476409912109</c:v>
                      </c:pt>
                      <c:pt idx="78">
                        <c:v>42.11212158203125</c:v>
                      </c:pt>
                      <c:pt idx="79">
                        <c:v>42.153018951416016</c:v>
                      </c:pt>
                      <c:pt idx="80">
                        <c:v>42.153018951416016</c:v>
                      </c:pt>
                      <c:pt idx="81">
                        <c:v>42.113922119140625</c:v>
                      </c:pt>
                      <c:pt idx="82">
                        <c:v>42.141147613525391</c:v>
                      </c:pt>
                      <c:pt idx="83">
                        <c:v>42.232959747314453</c:v>
                      </c:pt>
                      <c:pt idx="84">
                        <c:v>42.181941986083984</c:v>
                      </c:pt>
                      <c:pt idx="85">
                        <c:v>42.195526123046875</c:v>
                      </c:pt>
                      <c:pt idx="86">
                        <c:v>42.156414031982422</c:v>
                      </c:pt>
                      <c:pt idx="87">
                        <c:v>42.234638214111328</c:v>
                      </c:pt>
                      <c:pt idx="88">
                        <c:v>42.144439697265625</c:v>
                      </c:pt>
                      <c:pt idx="89">
                        <c:v>42.132431030273438</c:v>
                      </c:pt>
                      <c:pt idx="90">
                        <c:v>42.185108184814453</c:v>
                      </c:pt>
                      <c:pt idx="91">
                        <c:v>42.159519195556641</c:v>
                      </c:pt>
                      <c:pt idx="92">
                        <c:v>42.159519195556641</c:v>
                      </c:pt>
                      <c:pt idx="93">
                        <c:v>42.198650360107422</c:v>
                      </c:pt>
                      <c:pt idx="94">
                        <c:v>42.239242553710938</c:v>
                      </c:pt>
                      <c:pt idx="95">
                        <c:v>42.239242553710938</c:v>
                      </c:pt>
                      <c:pt idx="96">
                        <c:v>42.239242553710938</c:v>
                      </c:pt>
                      <c:pt idx="97">
                        <c:v>42.305416107177734</c:v>
                      </c:pt>
                      <c:pt idx="98">
                        <c:v>42.227130889892578</c:v>
                      </c:pt>
                      <c:pt idx="99">
                        <c:v>42.227130889892578</c:v>
                      </c:pt>
                      <c:pt idx="100">
                        <c:v>42.254131317138672</c:v>
                      </c:pt>
                      <c:pt idx="101">
                        <c:v>42.267623901367188</c:v>
                      </c:pt>
                      <c:pt idx="102">
                        <c:v>42.25543212890625</c:v>
                      </c:pt>
                      <c:pt idx="103">
                        <c:v>42.204036712646484</c:v>
                      </c:pt>
                      <c:pt idx="104">
                        <c:v>42.230937957763672</c:v>
                      </c:pt>
                      <c:pt idx="105">
                        <c:v>42.2578125</c:v>
                      </c:pt>
                      <c:pt idx="106">
                        <c:v>42.232063293457031</c:v>
                      </c:pt>
                      <c:pt idx="107">
                        <c:v>42.298080444335938</c:v>
                      </c:pt>
                      <c:pt idx="108">
                        <c:v>42.220718383789063</c:v>
                      </c:pt>
                      <c:pt idx="109">
                        <c:v>42.273300170898438</c:v>
                      </c:pt>
                      <c:pt idx="110">
                        <c:v>42.260852813720703</c:v>
                      </c:pt>
                      <c:pt idx="111">
                        <c:v>42.274219512939453</c:v>
                      </c:pt>
                      <c:pt idx="112">
                        <c:v>42.314285278320313</c:v>
                      </c:pt>
                      <c:pt idx="113">
                        <c:v>42.288414001464844</c:v>
                      </c:pt>
                      <c:pt idx="114">
                        <c:v>42.301746368408203</c:v>
                      </c:pt>
                      <c:pt idx="115">
                        <c:v>42.354293823242188</c:v>
                      </c:pt>
                      <c:pt idx="116">
                        <c:v>42.380935668945313</c:v>
                      </c:pt>
                      <c:pt idx="117">
                        <c:v>42.355022430419922</c:v>
                      </c:pt>
                      <c:pt idx="118">
                        <c:v>42.381626129150391</c:v>
                      </c:pt>
                      <c:pt idx="119">
                        <c:v>42.434150695800781</c:v>
                      </c:pt>
                      <c:pt idx="120">
                        <c:v>42.447437286376953</c:v>
                      </c:pt>
                      <c:pt idx="121">
                        <c:v>42.513233184814453</c:v>
                      </c:pt>
                      <c:pt idx="122">
                        <c:v>42.473995208740234</c:v>
                      </c:pt>
                      <c:pt idx="123">
                        <c:v>42.487266540527344</c:v>
                      </c:pt>
                      <c:pt idx="124">
                        <c:v>42.461284637451172</c:v>
                      </c:pt>
                      <c:pt idx="125">
                        <c:v>42.474540710449219</c:v>
                      </c:pt>
                      <c:pt idx="126">
                        <c:v>42.435295104980469</c:v>
                      </c:pt>
                      <c:pt idx="127">
                        <c:v>42.461784362792969</c:v>
                      </c:pt>
                      <c:pt idx="128">
                        <c:v>42.422527313232422</c:v>
                      </c:pt>
                      <c:pt idx="129">
                        <c:v>42.461784362792969</c:v>
                      </c:pt>
                      <c:pt idx="130">
                        <c:v>42.435760498046875</c:v>
                      </c:pt>
                      <c:pt idx="131">
                        <c:v>42.435760498046875</c:v>
                      </c:pt>
                      <c:pt idx="132">
                        <c:v>42.435760498046875</c:v>
                      </c:pt>
                      <c:pt idx="133">
                        <c:v>42.50103759765625</c:v>
                      </c:pt>
                      <c:pt idx="134">
                        <c:v>42.461784362792969</c:v>
                      </c:pt>
                      <c:pt idx="135">
                        <c:v>42.474540710449219</c:v>
                      </c:pt>
                      <c:pt idx="136">
                        <c:v>42.435295104980469</c:v>
                      </c:pt>
                      <c:pt idx="137">
                        <c:v>42.435295104980469</c:v>
                      </c:pt>
                      <c:pt idx="138">
                        <c:v>42.487266540527344</c:v>
                      </c:pt>
                      <c:pt idx="139">
                        <c:v>42.435295104980469</c:v>
                      </c:pt>
                      <c:pt idx="140">
                        <c:v>42.435295104980469</c:v>
                      </c:pt>
                      <c:pt idx="141">
                        <c:v>42.448539733886719</c:v>
                      </c:pt>
                      <c:pt idx="142">
                        <c:v>42.409286499023438</c:v>
                      </c:pt>
                      <c:pt idx="143">
                        <c:v>42.461784362792969</c:v>
                      </c:pt>
                      <c:pt idx="144">
                        <c:v>42.461784362792969</c:v>
                      </c:pt>
                      <c:pt idx="145">
                        <c:v>42.461784362792969</c:v>
                      </c:pt>
                      <c:pt idx="146">
                        <c:v>42.422527313232422</c:v>
                      </c:pt>
                      <c:pt idx="147">
                        <c:v>42.448989868164063</c:v>
                      </c:pt>
                      <c:pt idx="148">
                        <c:v>42.448989868164063</c:v>
                      </c:pt>
                      <c:pt idx="149">
                        <c:v>42.383682250976563</c:v>
                      </c:pt>
                      <c:pt idx="150">
                        <c:v>42.422946929931641</c:v>
                      </c:pt>
                      <c:pt idx="151">
                        <c:v>42.475425720214844</c:v>
                      </c:pt>
                      <c:pt idx="152">
                        <c:v>42.436161041259766</c:v>
                      </c:pt>
                      <c:pt idx="153">
                        <c:v>42.436161041259766</c:v>
                      </c:pt>
                      <c:pt idx="154">
                        <c:v>42.436161041259766</c:v>
                      </c:pt>
                      <c:pt idx="155">
                        <c:v>42.449367523193359</c:v>
                      </c:pt>
                      <c:pt idx="156">
                        <c:v>42.449367523193359</c:v>
                      </c:pt>
                      <c:pt idx="157">
                        <c:v>42.436489105224609</c:v>
                      </c:pt>
                      <c:pt idx="158">
                        <c:v>42.397212982177734</c:v>
                      </c:pt>
                      <c:pt idx="159">
                        <c:v>42.410396575927734</c:v>
                      </c:pt>
                      <c:pt idx="160">
                        <c:v>42.476032257080078</c:v>
                      </c:pt>
                      <c:pt idx="161">
                        <c:v>42.410629272460938</c:v>
                      </c:pt>
                      <c:pt idx="162">
                        <c:v>42.449916839599609</c:v>
                      </c:pt>
                      <c:pt idx="163">
                        <c:v>42.463077545166016</c:v>
                      </c:pt>
                    </c:numCache>
                  </c:numRef>
                </c:yVal>
                <c:smooth val="0"/>
                <c:extLst>
                  <c:ext xmlns:c16="http://schemas.microsoft.com/office/drawing/2014/chart" uri="{C3380CC4-5D6E-409C-BE32-E72D297353CC}">
                    <c16:uniqueId val="{00000002-EF77-455E-BA9F-48130DA5E83C}"/>
                  </c:ext>
                </c:extLst>
              </c15:ser>
            </c15:filteredScatterSeries>
            <c15:filteredScatterSeries>
              <c15:ser>
                <c:idx val="5"/>
                <c:order val="3"/>
                <c:tx>
                  <c:v>Dewpoint 1</c:v>
                </c:tx>
                <c:spPr>
                  <a:ln w="19050" cap="rnd">
                    <a:solidFill>
                      <a:schemeClr val="accent6"/>
                    </a:solidFill>
                    <a:round/>
                  </a:ln>
                  <a:effectLst/>
                </c:spPr>
                <c:marker>
                  <c:symbol val="none"/>
                </c:marker>
                <c:xVal>
                  <c:numRef>
                    <c:extLst xmlns:c15="http://schemas.microsoft.com/office/drawing/2012/chart">
                      <c:ext xmlns:c15="http://schemas.microsoft.com/office/drawing/2012/chart" uri="{02D57815-91ED-43cb-92C2-25804820EDAC}">
                        <c15:formulaRef>
                          <c15:sqref>'SC,Greenville HOBO 1'!$B$168:$B$339</c15:sqref>
                        </c15:formulaRef>
                      </c:ext>
                    </c:extLst>
                    <c:numCache>
                      <c:formatCode>[$-F400]h:mm:ss\ AM/PM</c:formatCode>
                      <c:ptCount val="172"/>
                      <c:pt idx="0">
                        <c:v>44797.713888888895</c:v>
                      </c:pt>
                      <c:pt idx="1">
                        <c:v>44797.713946759264</c:v>
                      </c:pt>
                      <c:pt idx="2">
                        <c:v>44797.714004629634</c:v>
                      </c:pt>
                      <c:pt idx="3">
                        <c:v>44797.714062500003</c:v>
                      </c:pt>
                      <c:pt idx="4">
                        <c:v>44797.71412037038</c:v>
                      </c:pt>
                      <c:pt idx="5">
                        <c:v>44797.714178240749</c:v>
                      </c:pt>
                      <c:pt idx="6">
                        <c:v>44797.714236111118</c:v>
                      </c:pt>
                      <c:pt idx="7">
                        <c:v>44797.714293981488</c:v>
                      </c:pt>
                      <c:pt idx="8">
                        <c:v>44797.714351851857</c:v>
                      </c:pt>
                      <c:pt idx="9">
                        <c:v>44797.714409722226</c:v>
                      </c:pt>
                      <c:pt idx="10">
                        <c:v>44797.714467592596</c:v>
                      </c:pt>
                      <c:pt idx="11">
                        <c:v>44797.714525462972</c:v>
                      </c:pt>
                      <c:pt idx="12">
                        <c:v>44797.714583333334</c:v>
                      </c:pt>
                      <c:pt idx="13">
                        <c:v>44797.714641203704</c:v>
                      </c:pt>
                      <c:pt idx="14">
                        <c:v>44797.714699074073</c:v>
                      </c:pt>
                      <c:pt idx="15">
                        <c:v>44797.714756944442</c:v>
                      </c:pt>
                      <c:pt idx="16">
                        <c:v>44797.714814814819</c:v>
                      </c:pt>
                      <c:pt idx="17">
                        <c:v>44797.714872685188</c:v>
                      </c:pt>
                      <c:pt idx="18">
                        <c:v>44797.714930555558</c:v>
                      </c:pt>
                      <c:pt idx="19">
                        <c:v>44797.714988425927</c:v>
                      </c:pt>
                      <c:pt idx="20">
                        <c:v>44797.715046296296</c:v>
                      </c:pt>
                      <c:pt idx="21">
                        <c:v>44797.715104166666</c:v>
                      </c:pt>
                      <c:pt idx="22">
                        <c:v>44797.715162037035</c:v>
                      </c:pt>
                      <c:pt idx="23">
                        <c:v>44797.715219907412</c:v>
                      </c:pt>
                      <c:pt idx="24">
                        <c:v>44797.715277777781</c:v>
                      </c:pt>
                      <c:pt idx="25">
                        <c:v>44797.71533564815</c:v>
                      </c:pt>
                      <c:pt idx="26">
                        <c:v>44797.71539351852</c:v>
                      </c:pt>
                      <c:pt idx="27">
                        <c:v>44797.715451388889</c:v>
                      </c:pt>
                      <c:pt idx="28">
                        <c:v>44797.715509259266</c:v>
                      </c:pt>
                      <c:pt idx="29">
                        <c:v>44797.715567129635</c:v>
                      </c:pt>
                      <c:pt idx="30">
                        <c:v>44797.715625000004</c:v>
                      </c:pt>
                      <c:pt idx="31">
                        <c:v>44797.715682870374</c:v>
                      </c:pt>
                      <c:pt idx="32">
                        <c:v>44797.715740740743</c:v>
                      </c:pt>
                      <c:pt idx="33">
                        <c:v>44797.715798611112</c:v>
                      </c:pt>
                      <c:pt idx="34">
                        <c:v>44797.715856481482</c:v>
                      </c:pt>
                      <c:pt idx="35">
                        <c:v>44797.715914351858</c:v>
                      </c:pt>
                      <c:pt idx="36">
                        <c:v>44797.715972222228</c:v>
                      </c:pt>
                      <c:pt idx="37">
                        <c:v>44797.716030092597</c:v>
                      </c:pt>
                      <c:pt idx="38">
                        <c:v>44797.716087962966</c:v>
                      </c:pt>
                      <c:pt idx="39">
                        <c:v>44797.716145833336</c:v>
                      </c:pt>
                      <c:pt idx="40">
                        <c:v>44797.716203703712</c:v>
                      </c:pt>
                      <c:pt idx="41">
                        <c:v>44797.716261574082</c:v>
                      </c:pt>
                      <c:pt idx="42">
                        <c:v>44797.716319444451</c:v>
                      </c:pt>
                      <c:pt idx="43">
                        <c:v>44797.71637731482</c:v>
                      </c:pt>
                      <c:pt idx="44">
                        <c:v>44797.71643518519</c:v>
                      </c:pt>
                      <c:pt idx="45">
                        <c:v>44797.716493055559</c:v>
                      </c:pt>
                      <c:pt idx="46">
                        <c:v>44797.716550925928</c:v>
                      </c:pt>
                      <c:pt idx="47">
                        <c:v>44797.716608796305</c:v>
                      </c:pt>
                      <c:pt idx="48">
                        <c:v>44797.716666666667</c:v>
                      </c:pt>
                      <c:pt idx="49">
                        <c:v>44797.716724537036</c:v>
                      </c:pt>
                      <c:pt idx="50">
                        <c:v>44797.716782407406</c:v>
                      </c:pt>
                      <c:pt idx="51">
                        <c:v>44797.716840277775</c:v>
                      </c:pt>
                      <c:pt idx="52">
                        <c:v>44797.716898148152</c:v>
                      </c:pt>
                      <c:pt idx="53">
                        <c:v>44797.716956018521</c:v>
                      </c:pt>
                      <c:pt idx="54">
                        <c:v>44797.717013888891</c:v>
                      </c:pt>
                      <c:pt idx="55">
                        <c:v>44797.71707175926</c:v>
                      </c:pt>
                      <c:pt idx="56">
                        <c:v>44797.717129629629</c:v>
                      </c:pt>
                      <c:pt idx="57">
                        <c:v>44797.717187499999</c:v>
                      </c:pt>
                      <c:pt idx="58">
                        <c:v>44797.717245370368</c:v>
                      </c:pt>
                      <c:pt idx="59">
                        <c:v>44797.717303240745</c:v>
                      </c:pt>
                      <c:pt idx="60">
                        <c:v>44797.717361111114</c:v>
                      </c:pt>
                      <c:pt idx="61">
                        <c:v>44797.717418981483</c:v>
                      </c:pt>
                      <c:pt idx="62">
                        <c:v>44797.717476851853</c:v>
                      </c:pt>
                      <c:pt idx="63">
                        <c:v>44797.717534722222</c:v>
                      </c:pt>
                      <c:pt idx="64">
                        <c:v>44797.717592592599</c:v>
                      </c:pt>
                      <c:pt idx="65">
                        <c:v>44797.717650462968</c:v>
                      </c:pt>
                      <c:pt idx="66">
                        <c:v>44797.717708333337</c:v>
                      </c:pt>
                      <c:pt idx="67">
                        <c:v>44797.717766203707</c:v>
                      </c:pt>
                      <c:pt idx="68">
                        <c:v>44797.717824074076</c:v>
                      </c:pt>
                      <c:pt idx="69">
                        <c:v>44797.717881944445</c:v>
                      </c:pt>
                      <c:pt idx="70">
                        <c:v>44797.717939814815</c:v>
                      </c:pt>
                      <c:pt idx="71">
                        <c:v>44797.717997685191</c:v>
                      </c:pt>
                      <c:pt idx="72">
                        <c:v>44797.718055555561</c:v>
                      </c:pt>
                      <c:pt idx="73">
                        <c:v>44797.71811342593</c:v>
                      </c:pt>
                      <c:pt idx="74">
                        <c:v>44797.718171296299</c:v>
                      </c:pt>
                      <c:pt idx="75">
                        <c:v>44797.718229166669</c:v>
                      </c:pt>
                      <c:pt idx="76">
                        <c:v>44797.718287037045</c:v>
                      </c:pt>
                      <c:pt idx="77">
                        <c:v>44797.718344907415</c:v>
                      </c:pt>
                      <c:pt idx="78">
                        <c:v>44797.718402777784</c:v>
                      </c:pt>
                      <c:pt idx="79">
                        <c:v>44797.718460648153</c:v>
                      </c:pt>
                      <c:pt idx="80">
                        <c:v>44797.718518518523</c:v>
                      </c:pt>
                      <c:pt idx="81">
                        <c:v>44797.718576388892</c:v>
                      </c:pt>
                      <c:pt idx="82">
                        <c:v>44797.718634259261</c:v>
                      </c:pt>
                      <c:pt idx="83">
                        <c:v>44797.718692129638</c:v>
                      </c:pt>
                      <c:pt idx="84">
                        <c:v>44797.71875</c:v>
                      </c:pt>
                      <c:pt idx="85">
                        <c:v>44797.718807870369</c:v>
                      </c:pt>
                      <c:pt idx="86">
                        <c:v>44797.718865740739</c:v>
                      </c:pt>
                      <c:pt idx="87">
                        <c:v>44797.718923611108</c:v>
                      </c:pt>
                      <c:pt idx="88">
                        <c:v>44797.718981481485</c:v>
                      </c:pt>
                      <c:pt idx="89">
                        <c:v>44797.719039351854</c:v>
                      </c:pt>
                      <c:pt idx="90">
                        <c:v>44797.719097222223</c:v>
                      </c:pt>
                      <c:pt idx="91">
                        <c:v>44797.719155092593</c:v>
                      </c:pt>
                      <c:pt idx="92">
                        <c:v>44797.719212962962</c:v>
                      </c:pt>
                      <c:pt idx="93">
                        <c:v>44797.719270833331</c:v>
                      </c:pt>
                      <c:pt idx="94">
                        <c:v>44797.719328703701</c:v>
                      </c:pt>
                      <c:pt idx="95">
                        <c:v>44797.719386574077</c:v>
                      </c:pt>
                      <c:pt idx="96">
                        <c:v>44797.719444444447</c:v>
                      </c:pt>
                      <c:pt idx="97">
                        <c:v>44797.719502314816</c:v>
                      </c:pt>
                      <c:pt idx="98">
                        <c:v>44797.719560185185</c:v>
                      </c:pt>
                      <c:pt idx="99">
                        <c:v>44797.719618055555</c:v>
                      </c:pt>
                      <c:pt idx="100">
                        <c:v>44797.719675925931</c:v>
                      </c:pt>
                      <c:pt idx="101">
                        <c:v>44797.719733796301</c:v>
                      </c:pt>
                      <c:pt idx="102">
                        <c:v>44797.71979166667</c:v>
                      </c:pt>
                      <c:pt idx="103">
                        <c:v>44797.719849537039</c:v>
                      </c:pt>
                      <c:pt idx="104">
                        <c:v>44797.719907407409</c:v>
                      </c:pt>
                      <c:pt idx="105">
                        <c:v>44797.719965277778</c:v>
                      </c:pt>
                      <c:pt idx="106">
                        <c:v>44797.720023148147</c:v>
                      </c:pt>
                      <c:pt idx="107">
                        <c:v>44797.720081018524</c:v>
                      </c:pt>
                      <c:pt idx="108">
                        <c:v>44797.720138888893</c:v>
                      </c:pt>
                      <c:pt idx="109">
                        <c:v>44797.720196759263</c:v>
                      </c:pt>
                      <c:pt idx="110">
                        <c:v>44797.720254629632</c:v>
                      </c:pt>
                      <c:pt idx="111">
                        <c:v>44797.720312500001</c:v>
                      </c:pt>
                      <c:pt idx="112">
                        <c:v>44797.720370370378</c:v>
                      </c:pt>
                      <c:pt idx="113">
                        <c:v>44797.720428240747</c:v>
                      </c:pt>
                      <c:pt idx="114">
                        <c:v>44797.720486111117</c:v>
                      </c:pt>
                      <c:pt idx="115">
                        <c:v>44797.720543981486</c:v>
                      </c:pt>
                      <c:pt idx="116">
                        <c:v>44797.720601851855</c:v>
                      </c:pt>
                      <c:pt idx="117">
                        <c:v>44797.720659722225</c:v>
                      </c:pt>
                      <c:pt idx="118">
                        <c:v>44797.720717592594</c:v>
                      </c:pt>
                      <c:pt idx="119">
                        <c:v>44797.720775462971</c:v>
                      </c:pt>
                      <c:pt idx="120">
                        <c:v>44797.720833333333</c:v>
                      </c:pt>
                      <c:pt idx="121">
                        <c:v>44797.720891203702</c:v>
                      </c:pt>
                      <c:pt idx="122">
                        <c:v>44797.720949074072</c:v>
                      </c:pt>
                      <c:pt idx="123">
                        <c:v>44797.721006944441</c:v>
                      </c:pt>
                      <c:pt idx="124">
                        <c:v>44797.721064814818</c:v>
                      </c:pt>
                      <c:pt idx="125">
                        <c:v>44797.721122685187</c:v>
                      </c:pt>
                      <c:pt idx="126">
                        <c:v>44797.721180555556</c:v>
                      </c:pt>
                      <c:pt idx="127">
                        <c:v>44797.721238425926</c:v>
                      </c:pt>
                      <c:pt idx="128">
                        <c:v>44797.721296296295</c:v>
                      </c:pt>
                      <c:pt idx="129">
                        <c:v>44797.721354166664</c:v>
                      </c:pt>
                      <c:pt idx="130">
                        <c:v>44797.721412037034</c:v>
                      </c:pt>
                      <c:pt idx="131">
                        <c:v>44797.72146990741</c:v>
                      </c:pt>
                      <c:pt idx="132">
                        <c:v>44797.72152777778</c:v>
                      </c:pt>
                      <c:pt idx="133">
                        <c:v>44797.721585648149</c:v>
                      </c:pt>
                      <c:pt idx="134">
                        <c:v>44797.721643518518</c:v>
                      </c:pt>
                      <c:pt idx="135">
                        <c:v>44797.721701388888</c:v>
                      </c:pt>
                      <c:pt idx="136">
                        <c:v>44797.721759259264</c:v>
                      </c:pt>
                      <c:pt idx="137">
                        <c:v>44797.721817129634</c:v>
                      </c:pt>
                      <c:pt idx="138">
                        <c:v>44797.721875000003</c:v>
                      </c:pt>
                      <c:pt idx="139">
                        <c:v>44797.721932870372</c:v>
                      </c:pt>
                      <c:pt idx="140">
                        <c:v>44797.721990740742</c:v>
                      </c:pt>
                      <c:pt idx="141">
                        <c:v>44797.722048611111</c:v>
                      </c:pt>
                      <c:pt idx="142">
                        <c:v>44797.72210648148</c:v>
                      </c:pt>
                      <c:pt idx="143">
                        <c:v>44797.722164351857</c:v>
                      </c:pt>
                      <c:pt idx="144">
                        <c:v>44797.722222222226</c:v>
                      </c:pt>
                      <c:pt idx="145">
                        <c:v>44797.722280092596</c:v>
                      </c:pt>
                      <c:pt idx="146">
                        <c:v>44797.722337962965</c:v>
                      </c:pt>
                      <c:pt idx="147">
                        <c:v>44797.722395833334</c:v>
                      </c:pt>
                      <c:pt idx="148">
                        <c:v>44797.722453703711</c:v>
                      </c:pt>
                      <c:pt idx="149">
                        <c:v>44797.72251157408</c:v>
                      </c:pt>
                      <c:pt idx="150">
                        <c:v>44797.72256944445</c:v>
                      </c:pt>
                      <c:pt idx="151">
                        <c:v>44797.722627314819</c:v>
                      </c:pt>
                      <c:pt idx="152">
                        <c:v>44797.722685185188</c:v>
                      </c:pt>
                      <c:pt idx="153">
                        <c:v>44797.722743055558</c:v>
                      </c:pt>
                      <c:pt idx="154">
                        <c:v>44797.722800925927</c:v>
                      </c:pt>
                      <c:pt idx="155">
                        <c:v>44797.722858796304</c:v>
                      </c:pt>
                      <c:pt idx="156">
                        <c:v>44797.722916666666</c:v>
                      </c:pt>
                      <c:pt idx="157">
                        <c:v>44797.722974537035</c:v>
                      </c:pt>
                      <c:pt idx="158">
                        <c:v>44797.723032407404</c:v>
                      </c:pt>
                      <c:pt idx="159">
                        <c:v>44797.723090277774</c:v>
                      </c:pt>
                      <c:pt idx="160">
                        <c:v>44797.72314814815</c:v>
                      </c:pt>
                      <c:pt idx="161">
                        <c:v>44797.72320601852</c:v>
                      </c:pt>
                      <c:pt idx="162">
                        <c:v>44797.723263888889</c:v>
                      </c:pt>
                      <c:pt idx="163">
                        <c:v>44797.723321759258</c:v>
                      </c:pt>
                      <c:pt idx="164">
                        <c:v>44797.723379629628</c:v>
                      </c:pt>
                      <c:pt idx="165">
                        <c:v>44797.723437499997</c:v>
                      </c:pt>
                      <c:pt idx="166">
                        <c:v>44797.723495370366</c:v>
                      </c:pt>
                      <c:pt idx="167">
                        <c:v>44797.723553240743</c:v>
                      </c:pt>
                      <c:pt idx="168">
                        <c:v>44797.723611111112</c:v>
                      </c:pt>
                      <c:pt idx="169">
                        <c:v>44797.723668981482</c:v>
                      </c:pt>
                      <c:pt idx="170">
                        <c:v>44797.723726851851</c:v>
                      </c:pt>
                      <c:pt idx="171">
                        <c:v>44797.72378472222</c:v>
                      </c:pt>
                    </c:numCache>
                  </c:numRef>
                </c:xVal>
                <c:yVal>
                  <c:numRef>
                    <c:extLst xmlns:c15="http://schemas.microsoft.com/office/drawing/2012/chart">
                      <c:ext xmlns:c15="http://schemas.microsoft.com/office/drawing/2012/chart" uri="{02D57815-91ED-43cb-92C2-25804820EDAC}">
                        <c15:formulaRef>
                          <c15:sqref>'SC,Greenville HOBO 1'!$F$168:$F$339</c15:sqref>
                        </c15:formulaRef>
                      </c:ext>
                    </c:extLst>
                    <c:numCache>
                      <c:formatCode>#,##0.00;\-#,##0.00</c:formatCode>
                      <c:ptCount val="172"/>
                      <c:pt idx="0">
                        <c:v>41.442359924316406</c:v>
                      </c:pt>
                      <c:pt idx="1">
                        <c:v>41.4705810546875</c:v>
                      </c:pt>
                      <c:pt idx="2">
                        <c:v>41.541858673095703</c:v>
                      </c:pt>
                      <c:pt idx="3">
                        <c:v>41.498626708984375</c:v>
                      </c:pt>
                      <c:pt idx="4">
                        <c:v>41.602848052978516</c:v>
                      </c:pt>
                      <c:pt idx="5">
                        <c:v>41.559467315673828</c:v>
                      </c:pt>
                      <c:pt idx="6">
                        <c:v>41.641712188720703</c:v>
                      </c:pt>
                      <c:pt idx="7">
                        <c:v>41.729148864746094</c:v>
                      </c:pt>
                      <c:pt idx="8">
                        <c:v>41.669139862060547</c:v>
                      </c:pt>
                      <c:pt idx="9">
                        <c:v>41.570911407470703</c:v>
                      </c:pt>
                      <c:pt idx="10">
                        <c:v>41.636310577392578</c:v>
                      </c:pt>
                      <c:pt idx="11">
                        <c:v>41.717861175537109</c:v>
                      </c:pt>
                      <c:pt idx="12">
                        <c:v>41.695911407470703</c:v>
                      </c:pt>
                      <c:pt idx="13">
                        <c:v>41.760940551757813</c:v>
                      </c:pt>
                      <c:pt idx="14">
                        <c:v>41.836135864257813</c:v>
                      </c:pt>
                      <c:pt idx="15">
                        <c:v>41.836135864257813</c:v>
                      </c:pt>
                      <c:pt idx="16">
                        <c:v>41.868465423583984</c:v>
                      </c:pt>
                      <c:pt idx="17">
                        <c:v>41.846347808837891</c:v>
                      </c:pt>
                      <c:pt idx="18">
                        <c:v>41.94305419921875</c:v>
                      </c:pt>
                      <c:pt idx="19">
                        <c:v>41.850395202636719</c:v>
                      </c:pt>
                      <c:pt idx="20">
                        <c:v>41.866485595703125</c:v>
                      </c:pt>
                      <c:pt idx="21">
                        <c:v>41.962841033935547</c:v>
                      </c:pt>
                      <c:pt idx="22">
                        <c:v>41.978870391845703</c:v>
                      </c:pt>
                      <c:pt idx="23">
                        <c:v>42.004581451416016</c:v>
                      </c:pt>
                      <c:pt idx="24">
                        <c:v>42.020565032958984</c:v>
                      </c:pt>
                      <c:pt idx="25">
                        <c:v>42.068462371826172</c:v>
                      </c:pt>
                      <c:pt idx="26">
                        <c:v>42.084407806396484</c:v>
                      </c:pt>
                      <c:pt idx="27">
                        <c:v>42.093864440917969</c:v>
                      </c:pt>
                      <c:pt idx="28">
                        <c:v>42.173332214355469</c:v>
                      </c:pt>
                      <c:pt idx="29">
                        <c:v>42.227554321289063</c:v>
                      </c:pt>
                      <c:pt idx="30">
                        <c:v>42.189201354980469</c:v>
                      </c:pt>
                      <c:pt idx="31">
                        <c:v>42.275115966796875</c:v>
                      </c:pt>
                      <c:pt idx="32">
                        <c:v>42.338409423828125</c:v>
                      </c:pt>
                      <c:pt idx="33">
                        <c:v>42.284229278564453</c:v>
                      </c:pt>
                      <c:pt idx="34">
                        <c:v>42.347408294677734</c:v>
                      </c:pt>
                      <c:pt idx="35">
                        <c:v>42.394706726074219</c:v>
                      </c:pt>
                      <c:pt idx="36">
                        <c:v>42.356319427490234</c:v>
                      </c:pt>
                      <c:pt idx="37">
                        <c:v>42.225406646728516</c:v>
                      </c:pt>
                      <c:pt idx="38">
                        <c:v>42.311012268066406</c:v>
                      </c:pt>
                      <c:pt idx="39">
                        <c:v>42.373859405517578</c:v>
                      </c:pt>
                      <c:pt idx="40">
                        <c:v>42.459320068359375</c:v>
                      </c:pt>
                      <c:pt idx="41">
                        <c:v>42.474987030029297</c:v>
                      </c:pt>
                      <c:pt idx="42">
                        <c:v>42.490650177001953</c:v>
                      </c:pt>
                      <c:pt idx="43">
                        <c:v>42.584434509277344</c:v>
                      </c:pt>
                      <c:pt idx="44">
                        <c:v>42.530391693115234</c:v>
                      </c:pt>
                      <c:pt idx="45">
                        <c:v>42.5927734375</c:v>
                      </c:pt>
                      <c:pt idx="46">
                        <c:v>42.5927734375</c:v>
                      </c:pt>
                      <c:pt idx="47">
                        <c:v>42.554328918457031</c:v>
                      </c:pt>
                      <c:pt idx="48">
                        <c:v>42.616569519042969</c:v>
                      </c:pt>
                      <c:pt idx="49">
                        <c:v>42.647640228271484</c:v>
                      </c:pt>
                      <c:pt idx="50">
                        <c:v>42.539661407470703</c:v>
                      </c:pt>
                      <c:pt idx="51">
                        <c:v>42.570720672607422</c:v>
                      </c:pt>
                      <c:pt idx="52">
                        <c:v>42.601749420166016</c:v>
                      </c:pt>
                      <c:pt idx="53">
                        <c:v>42.632740020751953</c:v>
                      </c:pt>
                      <c:pt idx="54">
                        <c:v>42.702178955078125</c:v>
                      </c:pt>
                      <c:pt idx="55">
                        <c:v>42.632740020751953</c:v>
                      </c:pt>
                      <c:pt idx="56">
                        <c:v>42.571281433105469</c:v>
                      </c:pt>
                      <c:pt idx="57">
                        <c:v>42.532814025878906</c:v>
                      </c:pt>
                      <c:pt idx="58">
                        <c:v>42.548282623291016</c:v>
                      </c:pt>
                      <c:pt idx="59">
                        <c:v>42.6485595703125</c:v>
                      </c:pt>
                      <c:pt idx="60">
                        <c:v>42.779525756835938</c:v>
                      </c:pt>
                      <c:pt idx="61">
                        <c:v>42.748729705810547</c:v>
                      </c:pt>
                      <c:pt idx="62">
                        <c:v>42.640922546386719</c:v>
                      </c:pt>
                      <c:pt idx="63">
                        <c:v>42.710231781005859</c:v>
                      </c:pt>
                      <c:pt idx="64">
                        <c:v>42.725631713867188</c:v>
                      </c:pt>
                      <c:pt idx="65">
                        <c:v>42.702522277832031</c:v>
                      </c:pt>
                      <c:pt idx="66">
                        <c:v>42.710128784179688</c:v>
                      </c:pt>
                      <c:pt idx="67">
                        <c:v>42.702316284179688</c:v>
                      </c:pt>
                      <c:pt idx="68">
                        <c:v>42.671619415283203</c:v>
                      </c:pt>
                      <c:pt idx="69">
                        <c:v>42.771495819091797</c:v>
                      </c:pt>
                      <c:pt idx="70">
                        <c:v>42.771495819091797</c:v>
                      </c:pt>
                      <c:pt idx="71">
                        <c:v>42.802127838134766</c:v>
                      </c:pt>
                      <c:pt idx="72">
                        <c:v>42.6944580078125</c:v>
                      </c:pt>
                      <c:pt idx="73">
                        <c:v>42.748294830322266</c:v>
                      </c:pt>
                      <c:pt idx="74">
                        <c:v>42.794200897216797</c:v>
                      </c:pt>
                      <c:pt idx="75">
                        <c:v>42.802127838134766</c:v>
                      </c:pt>
                      <c:pt idx="76">
                        <c:v>42.794200897216797</c:v>
                      </c:pt>
                      <c:pt idx="77">
                        <c:v>42.755672454833984</c:v>
                      </c:pt>
                      <c:pt idx="78">
                        <c:v>42.732425689697266</c:v>
                      </c:pt>
                      <c:pt idx="79">
                        <c:v>42.832015991210938</c:v>
                      </c:pt>
                      <c:pt idx="80">
                        <c:v>42.832015991210938</c:v>
                      </c:pt>
                      <c:pt idx="81">
                        <c:v>42.832015991210938</c:v>
                      </c:pt>
                      <c:pt idx="82">
                        <c:v>42.885807037353516</c:v>
                      </c:pt>
                      <c:pt idx="83">
                        <c:v>42.785404205322266</c:v>
                      </c:pt>
                      <c:pt idx="84">
                        <c:v>42.862499237060547</c:v>
                      </c:pt>
                      <c:pt idx="85">
                        <c:v>42.823951721191406</c:v>
                      </c:pt>
                      <c:pt idx="86">
                        <c:v>42.877727508544922</c:v>
                      </c:pt>
                      <c:pt idx="87">
                        <c:v>42.869606018066406</c:v>
                      </c:pt>
                      <c:pt idx="88">
                        <c:v>42.723526000976563</c:v>
                      </c:pt>
                      <c:pt idx="89">
                        <c:v>42.792495727539063</c:v>
                      </c:pt>
                      <c:pt idx="90">
                        <c:v>42.838066101074219</c:v>
                      </c:pt>
                      <c:pt idx="91">
                        <c:v>42.945541381835938</c:v>
                      </c:pt>
                      <c:pt idx="92">
                        <c:v>42.838066101074219</c:v>
                      </c:pt>
                      <c:pt idx="93">
                        <c:v>42.829837799072266</c:v>
                      </c:pt>
                      <c:pt idx="94">
                        <c:v>42.868404388427734</c:v>
                      </c:pt>
                      <c:pt idx="95">
                        <c:v>42.829837799072266</c:v>
                      </c:pt>
                      <c:pt idx="96">
                        <c:v>42.791267395019531</c:v>
                      </c:pt>
                      <c:pt idx="97">
                        <c:v>42.767852783203125</c:v>
                      </c:pt>
                      <c:pt idx="98">
                        <c:v>42.752700805664063</c:v>
                      </c:pt>
                      <c:pt idx="99">
                        <c:v>42.806423187255859</c:v>
                      </c:pt>
                      <c:pt idx="100">
                        <c:v>42.851837158203125</c:v>
                      </c:pt>
                      <c:pt idx="101">
                        <c:v>42.882072448730469</c:v>
                      </c:pt>
                      <c:pt idx="102">
                        <c:v>42.828376770019531</c:v>
                      </c:pt>
                      <c:pt idx="103">
                        <c:v>42.774677276611328</c:v>
                      </c:pt>
                      <c:pt idx="104">
                        <c:v>42.912277221679688</c:v>
                      </c:pt>
                      <c:pt idx="105">
                        <c:v>42.912277221679688</c:v>
                      </c:pt>
                      <c:pt idx="106">
                        <c:v>42.912277221679688</c:v>
                      </c:pt>
                      <c:pt idx="107">
                        <c:v>42.865264892578125</c:v>
                      </c:pt>
                      <c:pt idx="108">
                        <c:v>42.933998107910156</c:v>
                      </c:pt>
                      <c:pt idx="109">
                        <c:v>43.002712249755859</c:v>
                      </c:pt>
                      <c:pt idx="110">
                        <c:v>42.964107513427734</c:v>
                      </c:pt>
                      <c:pt idx="111">
                        <c:v>42.970600128173828</c:v>
                      </c:pt>
                      <c:pt idx="112">
                        <c:v>43.062847137451172</c:v>
                      </c:pt>
                      <c:pt idx="113">
                        <c:v>43.077861785888672</c:v>
                      </c:pt>
                      <c:pt idx="114">
                        <c:v>43.03924560546875</c:v>
                      </c:pt>
                      <c:pt idx="115">
                        <c:v>43.069244384765625</c:v>
                      </c:pt>
                      <c:pt idx="116">
                        <c:v>43.015628814697266</c:v>
                      </c:pt>
                      <c:pt idx="117">
                        <c:v>42.992000579833984</c:v>
                      </c:pt>
                      <c:pt idx="118">
                        <c:v>42.992000579833984</c:v>
                      </c:pt>
                      <c:pt idx="119">
                        <c:v>43.036930084228516</c:v>
                      </c:pt>
                      <c:pt idx="120">
                        <c:v>43.051891326904297</c:v>
                      </c:pt>
                      <c:pt idx="121">
                        <c:v>43.135372161865234</c:v>
                      </c:pt>
                      <c:pt idx="122">
                        <c:v>43.081790924072266</c:v>
                      </c:pt>
                      <c:pt idx="123">
                        <c:v>43.111660003662109</c:v>
                      </c:pt>
                      <c:pt idx="124">
                        <c:v>43.04315185546875</c:v>
                      </c:pt>
                      <c:pt idx="125">
                        <c:v>43.111660003662109</c:v>
                      </c:pt>
                      <c:pt idx="126">
                        <c:v>43.141498565673828</c:v>
                      </c:pt>
                      <c:pt idx="127">
                        <c:v>42.980804443359375</c:v>
                      </c:pt>
                      <c:pt idx="128">
                        <c:v>43.034374237060547</c:v>
                      </c:pt>
                      <c:pt idx="129">
                        <c:v>43.094001770019531</c:v>
                      </c:pt>
                      <c:pt idx="130">
                        <c:v>43.132656097412109</c:v>
                      </c:pt>
                      <c:pt idx="131">
                        <c:v>43.171310424804688</c:v>
                      </c:pt>
                      <c:pt idx="132">
                        <c:v>43.171310424804688</c:v>
                      </c:pt>
                      <c:pt idx="133">
                        <c:v>43.064201354980469</c:v>
                      </c:pt>
                      <c:pt idx="134">
                        <c:v>43.132656097412109</c:v>
                      </c:pt>
                      <c:pt idx="135">
                        <c:v>43.049289703369141</c:v>
                      </c:pt>
                      <c:pt idx="136">
                        <c:v>42.9957275390625</c:v>
                      </c:pt>
                      <c:pt idx="137">
                        <c:v>43.049289703369141</c:v>
                      </c:pt>
                      <c:pt idx="138">
                        <c:v>42.918441772460938</c:v>
                      </c:pt>
                      <c:pt idx="139">
                        <c:v>43.010643005371094</c:v>
                      </c:pt>
                      <c:pt idx="140">
                        <c:v>42.9957275390625</c:v>
                      </c:pt>
                      <c:pt idx="141">
                        <c:v>43.025550842285156</c:v>
                      </c:pt>
                      <c:pt idx="142">
                        <c:v>43.025550842285156</c:v>
                      </c:pt>
                      <c:pt idx="143">
                        <c:v>42.957084655761719</c:v>
                      </c:pt>
                      <c:pt idx="144">
                        <c:v>42.9957275390625</c:v>
                      </c:pt>
                      <c:pt idx="145">
                        <c:v>42.957084655761719</c:v>
                      </c:pt>
                      <c:pt idx="146">
                        <c:v>43.153511047363281</c:v>
                      </c:pt>
                      <c:pt idx="147">
                        <c:v>43.016693115234375</c:v>
                      </c:pt>
                      <c:pt idx="148">
                        <c:v>43.001800537109375</c:v>
                      </c:pt>
                      <c:pt idx="149">
                        <c:v>42.948253631591797</c:v>
                      </c:pt>
                      <c:pt idx="150">
                        <c:v>43.001800537109375</c:v>
                      </c:pt>
                      <c:pt idx="151">
                        <c:v>43.001800537109375</c:v>
                      </c:pt>
                      <c:pt idx="152">
                        <c:v>43.061321258544922</c:v>
                      </c:pt>
                      <c:pt idx="153">
                        <c:v>43.085109710693359</c:v>
                      </c:pt>
                      <c:pt idx="154">
                        <c:v>43.040454864501953</c:v>
                      </c:pt>
                      <c:pt idx="155">
                        <c:v>43.040454864501953</c:v>
                      </c:pt>
                      <c:pt idx="156">
                        <c:v>43.055347442626953</c:v>
                      </c:pt>
                      <c:pt idx="157">
                        <c:v>43.040454864501953</c:v>
                      </c:pt>
                      <c:pt idx="158">
                        <c:v>43.025550842285156</c:v>
                      </c:pt>
                      <c:pt idx="159">
                        <c:v>43.016693115234375</c:v>
                      </c:pt>
                      <c:pt idx="160">
                        <c:v>43.085109710693359</c:v>
                      </c:pt>
                      <c:pt idx="161">
                        <c:v>43.046451568603516</c:v>
                      </c:pt>
                      <c:pt idx="162">
                        <c:v>43.016693115234375</c:v>
                      </c:pt>
                      <c:pt idx="163">
                        <c:v>42.939384460449219</c:v>
                      </c:pt>
                      <c:pt idx="164">
                        <c:v>43.007793426513672</c:v>
                      </c:pt>
                      <c:pt idx="165">
                        <c:v>42.983997344970703</c:v>
                      </c:pt>
                      <c:pt idx="166">
                        <c:v>42.945335388183594</c:v>
                      </c:pt>
                      <c:pt idx="167">
                        <c:v>43.028541564941406</c:v>
                      </c:pt>
                      <c:pt idx="168">
                        <c:v>43.028541564941406</c:v>
                      </c:pt>
                      <c:pt idx="169">
                        <c:v>43.052364349365234</c:v>
                      </c:pt>
                      <c:pt idx="170">
                        <c:v>43.082046508789063</c:v>
                      </c:pt>
                      <c:pt idx="171">
                        <c:v>43.043373107910156</c:v>
                      </c:pt>
                    </c:numCache>
                  </c:numRef>
                </c:yVal>
                <c:smooth val="0"/>
                <c:extLst xmlns:c15="http://schemas.microsoft.com/office/drawing/2012/chart">
                  <c:ext xmlns:c16="http://schemas.microsoft.com/office/drawing/2014/chart" uri="{C3380CC4-5D6E-409C-BE32-E72D297353CC}">
                    <c16:uniqueId val="{00000003-EF77-455E-BA9F-48130DA5E83C}"/>
                  </c:ext>
                </c:extLst>
              </c15:ser>
            </c15:filteredScatterSeries>
          </c:ext>
        </c:extLst>
      </c:scatterChart>
      <c:valAx>
        <c:axId val="1174826816"/>
        <c:scaling>
          <c:orientation val="minMax"/>
          <c:max val="44797.723499999993"/>
          <c:min val="44797.713499999998"/>
        </c:scaling>
        <c:delete val="0"/>
        <c:axPos val="b"/>
        <c:majorGridlines>
          <c:spPr>
            <a:ln w="9525" cap="flat" cmpd="sng" algn="ctr">
              <a:solidFill>
                <a:schemeClr val="tx1">
                  <a:lumMod val="15000"/>
                  <a:lumOff val="85000"/>
                </a:schemeClr>
              </a:solidFill>
              <a:round/>
            </a:ln>
            <a:effectLst/>
          </c:spPr>
        </c:majorGridlines>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69155072"/>
        <c:crosses val="autoZero"/>
        <c:crossBetween val="midCat"/>
        <c:majorUnit val="2.0000000000000005E-3"/>
      </c:valAx>
      <c:valAx>
        <c:axId val="1169155072"/>
        <c:scaling>
          <c:orientation val="minMax"/>
          <c:max val="2000"/>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74826816"/>
        <c:crosses val="autoZero"/>
        <c:crossBetween val="midCat"/>
      </c:valAx>
      <c:valAx>
        <c:axId val="1062062496"/>
        <c:scaling>
          <c:orientation val="minMax"/>
          <c:min val="60"/>
        </c:scaling>
        <c:delete val="1"/>
        <c:axPos val="r"/>
        <c:numFmt formatCode="#,##0.00;\-#,##0.00" sourceLinked="1"/>
        <c:majorTickMark val="out"/>
        <c:minorTickMark val="none"/>
        <c:tickLblPos val="nextTo"/>
        <c:crossAx val="1062064992"/>
        <c:crosses val="max"/>
        <c:crossBetween val="midCat"/>
      </c:valAx>
      <c:valAx>
        <c:axId val="1062064992"/>
        <c:scaling>
          <c:orientation val="minMax"/>
        </c:scaling>
        <c:delete val="1"/>
        <c:axPos val="t"/>
        <c:numFmt formatCode="[$-F400]h:mm:ss\ AM/PM" sourceLinked="1"/>
        <c:majorTickMark val="out"/>
        <c:minorTickMark val="none"/>
        <c:tickLblPos val="nextTo"/>
        <c:crossAx val="1062062496"/>
        <c:crosses val="max"/>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912557569957064"/>
          <c:y val="0.1170902165358061"/>
          <c:w val="0.74465939119356017"/>
          <c:h val="0.73901981470899791"/>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yVal>
            <c:numRef>
              <c:f>'[Mechanicsburg 608A Data mpm.xlsm]Combined Data'!$Q$3:$Q$261</c:f>
              <c:numCache>
                <c:formatCode>0</c:formatCode>
                <c:ptCount val="259"/>
                <c:pt idx="0">
                  <c:v>11788.238199250904</c:v>
                </c:pt>
                <c:pt idx="1">
                  <c:v>11739.630512570653</c:v>
                </c:pt>
                <c:pt idx="2">
                  <c:v>12031.052990172982</c:v>
                </c:pt>
                <c:pt idx="3">
                  <c:v>11736.386356218249</c:v>
                </c:pt>
                <c:pt idx="4">
                  <c:v>11375.523974332395</c:v>
                </c:pt>
                <c:pt idx="5">
                  <c:v>12243.81310283213</c:v>
                </c:pt>
                <c:pt idx="6">
                  <c:v>11843.779375287646</c:v>
                </c:pt>
                <c:pt idx="7">
                  <c:v>11724.210982520664</c:v>
                </c:pt>
                <c:pt idx="8">
                  <c:v>11519.042152370306</c:v>
                </c:pt>
                <c:pt idx="9">
                  <c:v>11259.465346110961</c:v>
                </c:pt>
                <c:pt idx="10">
                  <c:v>11152.33168288253</c:v>
                </c:pt>
                <c:pt idx="11">
                  <c:v>10806.330673214674</c:v>
                </c:pt>
                <c:pt idx="12">
                  <c:v>10800.611870245051</c:v>
                </c:pt>
                <c:pt idx="13">
                  <c:v>10671.946852133329</c:v>
                </c:pt>
                <c:pt idx="14">
                  <c:v>10506.978846902604</c:v>
                </c:pt>
                <c:pt idx="15">
                  <c:v>10386.461130414282</c:v>
                </c:pt>
                <c:pt idx="16">
                  <c:v>0</c:v>
                </c:pt>
                <c:pt idx="17">
                  <c:v>10089.326428023654</c:v>
                </c:pt>
                <c:pt idx="18">
                  <c:v>10172.574259573987</c:v>
                </c:pt>
                <c:pt idx="19">
                  <c:v>9787.5471627319057</c:v>
                </c:pt>
                <c:pt idx="20">
                  <c:v>9765.2480510153455</c:v>
                </c:pt>
                <c:pt idx="21">
                  <c:v>9329.1215889040359</c:v>
                </c:pt>
                <c:pt idx="22">
                  <c:v>9212.6110577988547</c:v>
                </c:pt>
                <c:pt idx="23">
                  <c:v>8923.6149417757188</c:v>
                </c:pt>
                <c:pt idx="24">
                  <c:v>8899.0823982802194</c:v>
                </c:pt>
                <c:pt idx="25">
                  <c:v>8880.4337902166299</c:v>
                </c:pt>
                <c:pt idx="26">
                  <c:v>8723.8278566248009</c:v>
                </c:pt>
                <c:pt idx="27">
                  <c:v>8576.3809814697233</c:v>
                </c:pt>
                <c:pt idx="28">
                  <c:v>8246.2695278792398</c:v>
                </c:pt>
                <c:pt idx="29">
                  <c:v>8228.0911946542983</c:v>
                </c:pt>
                <c:pt idx="30">
                  <c:v>8150.5967445539045</c:v>
                </c:pt>
                <c:pt idx="31">
                  <c:v>8042.9332706790701</c:v>
                </c:pt>
                <c:pt idx="32">
                  <c:v>8135.7275179393491</c:v>
                </c:pt>
                <c:pt idx="33">
                  <c:v>7942.5224937888606</c:v>
                </c:pt>
                <c:pt idx="34">
                  <c:v>7771.9995450598017</c:v>
                </c:pt>
                <c:pt idx="35">
                  <c:v>7579.1824360664923</c:v>
                </c:pt>
                <c:pt idx="36">
                  <c:v>7592.682085102464</c:v>
                </c:pt>
                <c:pt idx="37">
                  <c:v>7372.5088274365762</c:v>
                </c:pt>
                <c:pt idx="38">
                  <c:v>7334.3360167306219</c:v>
                </c:pt>
                <c:pt idx="39">
                  <c:v>7279.4927419674113</c:v>
                </c:pt>
                <c:pt idx="40">
                  <c:v>7221.0421651511715</c:v>
                </c:pt>
                <c:pt idx="41">
                  <c:v>7210.7927142395147</c:v>
                </c:pt>
                <c:pt idx="42">
                  <c:v>7266.6929491115843</c:v>
                </c:pt>
                <c:pt idx="43">
                  <c:v>6909.0139508304565</c:v>
                </c:pt>
                <c:pt idx="44">
                  <c:v>6883.2233043835022</c:v>
                </c:pt>
                <c:pt idx="45">
                  <c:v>0</c:v>
                </c:pt>
                <c:pt idx="46">
                  <c:v>6737.6197194191009</c:v>
                </c:pt>
                <c:pt idx="47">
                  <c:v>6797.0919116143596</c:v>
                </c:pt>
                <c:pt idx="48">
                  <c:v>6696.8897504652141</c:v>
                </c:pt>
                <c:pt idx="49">
                  <c:v>6637.4445582402859</c:v>
                </c:pt>
                <c:pt idx="50">
                  <c:v>6563.5949259524805</c:v>
                </c:pt>
                <c:pt idx="51">
                  <c:v>6724.0757243003536</c:v>
                </c:pt>
                <c:pt idx="52">
                  <c:v>6593.3032266798618</c:v>
                </c:pt>
                <c:pt idx="53">
                  <c:v>6379.4244479434929</c:v>
                </c:pt>
                <c:pt idx="54">
                  <c:v>6329.9470316762481</c:v>
                </c:pt>
                <c:pt idx="55">
                  <c:v>6262.0413526380453</c:v>
                </c:pt>
                <c:pt idx="56">
                  <c:v>6209.7445237325537</c:v>
                </c:pt>
                <c:pt idx="57">
                  <c:v>6166.804674185305</c:v>
                </c:pt>
                <c:pt idx="58">
                  <c:v>6085.2888387128951</c:v>
                </c:pt>
                <c:pt idx="59">
                  <c:v>6220.9747938302744</c:v>
                </c:pt>
                <c:pt idx="60">
                  <c:v>6151.652215986689</c:v>
                </c:pt>
                <c:pt idx="61">
                  <c:v>5994.556874268269</c:v>
                </c:pt>
                <c:pt idx="62">
                  <c:v>6050.0611002477208</c:v>
                </c:pt>
                <c:pt idx="63">
                  <c:v>5992.6278410581663</c:v>
                </c:pt>
                <c:pt idx="64">
                  <c:v>5927.1940299464022</c:v>
                </c:pt>
                <c:pt idx="65">
                  <c:v>6950.5807983626937</c:v>
                </c:pt>
                <c:pt idx="66">
                  <c:v>5926.151456170137</c:v>
                </c:pt>
                <c:pt idx="67">
                  <c:v>5746.9575120030495</c:v>
                </c:pt>
                <c:pt idx="68">
                  <c:v>5802.0861521184197</c:v>
                </c:pt>
                <c:pt idx="69">
                  <c:v>5843.1620234194343</c:v>
                </c:pt>
                <c:pt idx="70">
                  <c:v>5887.9982039793931</c:v>
                </c:pt>
                <c:pt idx="71">
                  <c:v>5759.2180755635027</c:v>
                </c:pt>
                <c:pt idx="72">
                  <c:v>6866.1115825984753</c:v>
                </c:pt>
                <c:pt idx="73">
                  <c:v>11955.383717291643</c:v>
                </c:pt>
                <c:pt idx="74">
                  <c:v>5628.2908709084768</c:v>
                </c:pt>
                <c:pt idx="75">
                  <c:v>5577.1330758518507</c:v>
                </c:pt>
                <c:pt idx="76">
                  <c:v>5435.713521000509</c:v>
                </c:pt>
                <c:pt idx="77">
                  <c:v>5560.5926001259832</c:v>
                </c:pt>
                <c:pt idx="78">
                  <c:v>5503.0271026809296</c:v>
                </c:pt>
                <c:pt idx="79">
                  <c:v>5464.7017979968332</c:v>
                </c:pt>
                <c:pt idx="80">
                  <c:v>5389.3681270709731</c:v>
                </c:pt>
                <c:pt idx="81">
                  <c:v>5314.4977789367395</c:v>
                </c:pt>
                <c:pt idx="82">
                  <c:v>14220.536722700945</c:v>
                </c:pt>
                <c:pt idx="83">
                  <c:v>9770.5594930033731</c:v>
                </c:pt>
                <c:pt idx="84">
                  <c:v>5243.8056046263791</c:v>
                </c:pt>
                <c:pt idx="85">
                  <c:v>5246.4949409838064</c:v>
                </c:pt>
                <c:pt idx="86">
                  <c:v>0</c:v>
                </c:pt>
                <c:pt idx="87">
                  <c:v>5241.5310342022085</c:v>
                </c:pt>
                <c:pt idx="88">
                  <c:v>5143.9024919908334</c:v>
                </c:pt>
                <c:pt idx="89">
                  <c:v>5051.9643210398899</c:v>
                </c:pt>
                <c:pt idx="90">
                  <c:v>5039.8384208701918</c:v>
                </c:pt>
                <c:pt idx="91">
                  <c:v>5040.6677405445271</c:v>
                </c:pt>
                <c:pt idx="92">
                  <c:v>5047.2741309202338</c:v>
                </c:pt>
                <c:pt idx="93">
                  <c:v>5008.1063535242647</c:v>
                </c:pt>
                <c:pt idx="94">
                  <c:v>4923.1284101655438</c:v>
                </c:pt>
                <c:pt idx="95">
                  <c:v>4955.6585855309886</c:v>
                </c:pt>
                <c:pt idx="96">
                  <c:v>4881.8271776627171</c:v>
                </c:pt>
                <c:pt idx="97">
                  <c:v>4926.2175872611551</c:v>
                </c:pt>
                <c:pt idx="98">
                  <c:v>4816.1728510216235</c:v>
                </c:pt>
                <c:pt idx="99">
                  <c:v>4853.5152815371293</c:v>
                </c:pt>
                <c:pt idx="100">
                  <c:v>4796.8646066802121</c:v>
                </c:pt>
                <c:pt idx="101">
                  <c:v>4782.9265009808569</c:v>
                </c:pt>
                <c:pt idx="102">
                  <c:v>4746.8455995466611</c:v>
                </c:pt>
                <c:pt idx="103">
                  <c:v>4703.4924978551971</c:v>
                </c:pt>
                <c:pt idx="104">
                  <c:v>4754.9465150762444</c:v>
                </c:pt>
                <c:pt idx="105">
                  <c:v>4792.666612876099</c:v>
                </c:pt>
                <c:pt idx="106">
                  <c:v>5865.6570405365665</c:v>
                </c:pt>
                <c:pt idx="107">
                  <c:v>4764.9815858629117</c:v>
                </c:pt>
                <c:pt idx="108">
                  <c:v>4765.8480037308273</c:v>
                </c:pt>
                <c:pt idx="109">
                  <c:v>0</c:v>
                </c:pt>
                <c:pt idx="110">
                  <c:v>0</c:v>
                </c:pt>
                <c:pt idx="111">
                  <c:v>0</c:v>
                </c:pt>
                <c:pt idx="112">
                  <c:v>0</c:v>
                </c:pt>
                <c:pt idx="113">
                  <c:v>0</c:v>
                </c:pt>
                <c:pt idx="114">
                  <c:v>5706.190020326625</c:v>
                </c:pt>
                <c:pt idx="115">
                  <c:v>4597.9919760497287</c:v>
                </c:pt>
                <c:pt idx="116">
                  <c:v>4534.6309466824723</c:v>
                </c:pt>
                <c:pt idx="117">
                  <c:v>4574.3713812581973</c:v>
                </c:pt>
                <c:pt idx="118">
                  <c:v>4516.0318315574032</c:v>
                </c:pt>
                <c:pt idx="119">
                  <c:v>4542.6141596663265</c:v>
                </c:pt>
                <c:pt idx="120">
                  <c:v>4429.8575661258192</c:v>
                </c:pt>
                <c:pt idx="121">
                  <c:v>4421.2130587670708</c:v>
                </c:pt>
                <c:pt idx="122">
                  <c:v>4421.6757125674485</c:v>
                </c:pt>
                <c:pt idx="123">
                  <c:v>4404.1382806937045</c:v>
                </c:pt>
                <c:pt idx="124">
                  <c:v>4352.9988175204544</c:v>
                </c:pt>
                <c:pt idx="125">
                  <c:v>4322.1623055060099</c:v>
                </c:pt>
                <c:pt idx="126">
                  <c:v>4380.0299109016723</c:v>
                </c:pt>
                <c:pt idx="127">
                  <c:v>4388.3999707746934</c:v>
                </c:pt>
                <c:pt idx="128">
                  <c:v>4315.0760977863374</c:v>
                </c:pt>
                <c:pt idx="129">
                  <c:v>4309.3364000731599</c:v>
                </c:pt>
                <c:pt idx="130">
                  <c:v>4306.6373054434662</c:v>
                </c:pt>
                <c:pt idx="131">
                  <c:v>4238.5620391979701</c:v>
                </c:pt>
                <c:pt idx="132">
                  <c:v>5924.8042515206107</c:v>
                </c:pt>
                <c:pt idx="133">
                  <c:v>5788.7734579671151</c:v>
                </c:pt>
                <c:pt idx="134">
                  <c:v>5926.3958067776766</c:v>
                </c:pt>
                <c:pt idx="135">
                  <c:v>6000.1210401108592</c:v>
                </c:pt>
                <c:pt idx="136">
                  <c:v>5823.8467705568528</c:v>
                </c:pt>
                <c:pt idx="137">
                  <c:v>5919.0927521009935</c:v>
                </c:pt>
                <c:pt idx="138">
                  <c:v>5974.4440642861682</c:v>
                </c:pt>
                <c:pt idx="139">
                  <c:v>5930.976773221023</c:v>
                </c:pt>
                <c:pt idx="140">
                  <c:v>5728.5620352581846</c:v>
                </c:pt>
                <c:pt idx="141">
                  <c:v>5740.6022380069517</c:v>
                </c:pt>
                <c:pt idx="142">
                  <c:v>0</c:v>
                </c:pt>
                <c:pt idx="143">
                  <c:v>0</c:v>
                </c:pt>
                <c:pt idx="144">
                  <c:v>0</c:v>
                </c:pt>
                <c:pt idx="145">
                  <c:v>5393.3690622458107</c:v>
                </c:pt>
                <c:pt idx="146">
                  <c:v>5338.3549759965917</c:v>
                </c:pt>
                <c:pt idx="147">
                  <c:v>0</c:v>
                </c:pt>
                <c:pt idx="148">
                  <c:v>5078.1735966916949</c:v>
                </c:pt>
                <c:pt idx="149">
                  <c:v>5132.6578054334459</c:v>
                </c:pt>
                <c:pt idx="150">
                  <c:v>4998.3310938786299</c:v>
                </c:pt>
                <c:pt idx="151">
                  <c:v>4948.8924152222744</c:v>
                </c:pt>
                <c:pt idx="152">
                  <c:v>4713.1828965983423</c:v>
                </c:pt>
                <c:pt idx="153">
                  <c:v>4722.1860352864996</c:v>
                </c:pt>
                <c:pt idx="154">
                  <c:v>4559.9550256666917</c:v>
                </c:pt>
                <c:pt idx="155">
                  <c:v>4491.6746821648194</c:v>
                </c:pt>
                <c:pt idx="156">
                  <c:v>4434.8875282119698</c:v>
                </c:pt>
                <c:pt idx="157">
                  <c:v>4418.1414266534957</c:v>
                </c:pt>
                <c:pt idx="158">
                  <c:v>4397.9812238033237</c:v>
                </c:pt>
                <c:pt idx="159">
                  <c:v>4200.1784659611822</c:v>
                </c:pt>
                <c:pt idx="160">
                  <c:v>4192.5156099728392</c:v>
                </c:pt>
                <c:pt idx="161">
                  <c:v>4116.5342924010365</c:v>
                </c:pt>
                <c:pt idx="162">
                  <c:v>4032.2815777433593</c:v>
                </c:pt>
                <c:pt idx="163">
                  <c:v>4148.6524239072642</c:v>
                </c:pt>
                <c:pt idx="164">
                  <c:v>0</c:v>
                </c:pt>
                <c:pt idx="165">
                  <c:v>3962.8445426216776</c:v>
                </c:pt>
                <c:pt idx="166">
                  <c:v>3893.4696742360479</c:v>
                </c:pt>
                <c:pt idx="167">
                  <c:v>3833.3826507154813</c:v>
                </c:pt>
                <c:pt idx="168">
                  <c:v>3730.9209983695177</c:v>
                </c:pt>
                <c:pt idx="169">
                  <c:v>3673.8915403027786</c:v>
                </c:pt>
                <c:pt idx="170">
                  <c:v>3664.1617055027637</c:v>
                </c:pt>
                <c:pt idx="171">
                  <c:v>3659.6784168991148</c:v>
                </c:pt>
                <c:pt idx="172">
                  <c:v>3559.8982019454766</c:v>
                </c:pt>
                <c:pt idx="173">
                  <c:v>3548.5007802313025</c:v>
                </c:pt>
                <c:pt idx="174">
                  <c:v>3576.3548062291161</c:v>
                </c:pt>
                <c:pt idx="175">
                  <c:v>3599.5080208460677</c:v>
                </c:pt>
                <c:pt idx="176">
                  <c:v>3443.4095111459064</c:v>
                </c:pt>
                <c:pt idx="177">
                  <c:v>3428.5848322640541</c:v>
                </c:pt>
                <c:pt idx="178">
                  <c:v>3380.6536006685274</c:v>
                </c:pt>
                <c:pt idx="179">
                  <c:v>3352.3660325054402</c:v>
                </c:pt>
                <c:pt idx="180">
                  <c:v>3325.8725641519095</c:v>
                </c:pt>
                <c:pt idx="181">
                  <c:v>3302.8923632522124</c:v>
                </c:pt>
                <c:pt idx="182">
                  <c:v>3351.2432060635083</c:v>
                </c:pt>
                <c:pt idx="183">
                  <c:v>3331.3372048390524</c:v>
                </c:pt>
                <c:pt idx="184">
                  <c:v>3224.7487441840362</c:v>
                </c:pt>
                <c:pt idx="185">
                  <c:v>3190.8211675490284</c:v>
                </c:pt>
                <c:pt idx="186">
                  <c:v>3137.3017901269695</c:v>
                </c:pt>
                <c:pt idx="187">
                  <c:v>3114.8906674857853</c:v>
                </c:pt>
                <c:pt idx="188">
                  <c:v>0</c:v>
                </c:pt>
                <c:pt idx="189">
                  <c:v>0</c:v>
                </c:pt>
                <c:pt idx="190">
                  <c:v>0</c:v>
                </c:pt>
                <c:pt idx="191">
                  <c:v>0</c:v>
                </c:pt>
                <c:pt idx="192">
                  <c:v>3026.4668669103849</c:v>
                </c:pt>
                <c:pt idx="193">
                  <c:v>3020.4250929734962</c:v>
                </c:pt>
                <c:pt idx="194">
                  <c:v>2990.5610634719969</c:v>
                </c:pt>
                <c:pt idx="195">
                  <c:v>2943.5567263006892</c:v>
                </c:pt>
                <c:pt idx="196">
                  <c:v>2958.2912606724822</c:v>
                </c:pt>
                <c:pt idx="197">
                  <c:v>0</c:v>
                </c:pt>
                <c:pt idx="198">
                  <c:v>0</c:v>
                </c:pt>
                <c:pt idx="199">
                  <c:v>0</c:v>
                </c:pt>
                <c:pt idx="200">
                  <c:v>2922.8262754612133</c:v>
                </c:pt>
                <c:pt idx="201">
                  <c:v>2980.7144324989076</c:v>
                </c:pt>
                <c:pt idx="202">
                  <c:v>2852.4984964256496</c:v>
                </c:pt>
                <c:pt idx="203">
                  <c:v>3464.8061447287091</c:v>
                </c:pt>
                <c:pt idx="204">
                  <c:v>2828.1487364803288</c:v>
                </c:pt>
                <c:pt idx="205">
                  <c:v>5990.3795665278321</c:v>
                </c:pt>
                <c:pt idx="206">
                  <c:v>2801.9742066097497</c:v>
                </c:pt>
                <c:pt idx="207">
                  <c:v>2724.152263007451</c:v>
                </c:pt>
                <c:pt idx="208">
                  <c:v>2801.3567882720336</c:v>
                </c:pt>
                <c:pt idx="209">
                  <c:v>2727.2053449896321</c:v>
                </c:pt>
                <c:pt idx="210">
                  <c:v>2761.3169425843012</c:v>
                </c:pt>
                <c:pt idx="211">
                  <c:v>2702.9483168532079</c:v>
                </c:pt>
                <c:pt idx="212">
                  <c:v>2666.1508393150002</c:v>
                </c:pt>
                <c:pt idx="213">
                  <c:v>4780.3042529563909</c:v>
                </c:pt>
                <c:pt idx="214">
                  <c:v>7200.5014649893255</c:v>
                </c:pt>
                <c:pt idx="215">
                  <c:v>2663.6392225800578</c:v>
                </c:pt>
                <c:pt idx="216">
                  <c:v>2629.7337733905488</c:v>
                </c:pt>
                <c:pt idx="217">
                  <c:v>2655.8902873500729</c:v>
                </c:pt>
                <c:pt idx="218">
                  <c:v>2600.6384673600614</c:v>
                </c:pt>
                <c:pt idx="219">
                  <c:v>2568.7010191411182</c:v>
                </c:pt>
                <c:pt idx="220">
                  <c:v>2565.9725220264991</c:v>
                </c:pt>
                <c:pt idx="221">
                  <c:v>2549.7823276847585</c:v>
                </c:pt>
                <c:pt idx="222">
                  <c:v>2502.8438677458776</c:v>
                </c:pt>
                <c:pt idx="223">
                  <c:v>2490.5130080100221</c:v>
                </c:pt>
                <c:pt idx="224">
                  <c:v>2457.5055775562396</c:v>
                </c:pt>
                <c:pt idx="225">
                  <c:v>2463.0603613015769</c:v>
                </c:pt>
                <c:pt idx="226">
                  <c:v>2455.4628852606174</c:v>
                </c:pt>
                <c:pt idx="227">
                  <c:v>2479.4807673953728</c:v>
                </c:pt>
                <c:pt idx="228">
                  <c:v>2426.6305315961035</c:v>
                </c:pt>
                <c:pt idx="229">
                  <c:v>2442.6427879274893</c:v>
                </c:pt>
                <c:pt idx="230">
                  <c:v>2408.5748312721926</c:v>
                </c:pt>
                <c:pt idx="231">
                  <c:v>2406.050898543579</c:v>
                </c:pt>
                <c:pt idx="232">
                  <c:v>2395.1178002606712</c:v>
                </c:pt>
                <c:pt idx="233">
                  <c:v>2370.9094567244565</c:v>
                </c:pt>
                <c:pt idx="234">
                  <c:v>2378.3659786733851</c:v>
                </c:pt>
                <c:pt idx="235">
                  <c:v>2352.087517814869</c:v>
                </c:pt>
                <c:pt idx="236">
                  <c:v>2386.0422686001966</c:v>
                </c:pt>
                <c:pt idx="237">
                  <c:v>2418.5089899365503</c:v>
                </c:pt>
                <c:pt idx="238">
                  <c:v>0</c:v>
                </c:pt>
                <c:pt idx="239">
                  <c:v>2338.1313944595572</c:v>
                </c:pt>
                <c:pt idx="240">
                  <c:v>2347.6660422094847</c:v>
                </c:pt>
                <c:pt idx="241">
                  <c:v>2302.3224107397346</c:v>
                </c:pt>
                <c:pt idx="242">
                  <c:v>2332.3735541312381</c:v>
                </c:pt>
                <c:pt idx="243">
                  <c:v>2307.7803214466417</c:v>
                </c:pt>
                <c:pt idx="244">
                  <c:v>2321.8504000574112</c:v>
                </c:pt>
                <c:pt idx="245">
                  <c:v>2273.7242389828648</c:v>
                </c:pt>
                <c:pt idx="246">
                  <c:v>2792.4671137936361</c:v>
                </c:pt>
                <c:pt idx="247">
                  <c:v>2256.4278468540124</c:v>
                </c:pt>
                <c:pt idx="248">
                  <c:v>2246.6758519831128</c:v>
                </c:pt>
                <c:pt idx="249">
                  <c:v>2217.2148840237014</c:v>
                </c:pt>
                <c:pt idx="250">
                  <c:v>2214.5100236713452</c:v>
                </c:pt>
                <c:pt idx="251">
                  <c:v>2217.3257470377421</c:v>
                </c:pt>
                <c:pt idx="252">
                  <c:v>2212.1797330224217</c:v>
                </c:pt>
                <c:pt idx="253">
                  <c:v>2189.1877299941207</c:v>
                </c:pt>
                <c:pt idx="254">
                  <c:v>2179.3256815426121</c:v>
                </c:pt>
                <c:pt idx="255">
                  <c:v>2166.7978354552511</c:v>
                </c:pt>
                <c:pt idx="256">
                  <c:v>2148.9019905105397</c:v>
                </c:pt>
                <c:pt idx="257">
                  <c:v>2134.9965448410503</c:v>
                </c:pt>
                <c:pt idx="258">
                  <c:v>2137.3863260624194</c:v>
                </c:pt>
              </c:numCache>
            </c:numRef>
          </c:yVal>
          <c:smooth val="0"/>
          <c:extLst>
            <c:ext xmlns:c16="http://schemas.microsoft.com/office/drawing/2014/chart" uri="{C3380CC4-5D6E-409C-BE32-E72D297353CC}">
              <c16:uniqueId val="{00000000-DA58-4A04-BC59-EB9B370C3BD0}"/>
            </c:ext>
          </c:extLst>
        </c:ser>
        <c:dLbls>
          <c:showLegendKey val="0"/>
          <c:showVal val="0"/>
          <c:showCatName val="0"/>
          <c:showSerName val="0"/>
          <c:showPercent val="0"/>
          <c:showBubbleSize val="0"/>
        </c:dLbls>
        <c:axId val="-1244169984"/>
        <c:axId val="-1244174880"/>
      </c:scatterChart>
      <c:valAx>
        <c:axId val="-1244169984"/>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Elapsed Time (min)</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244174880"/>
        <c:crosses val="autoZero"/>
        <c:crossBetween val="midCat"/>
      </c:valAx>
      <c:valAx>
        <c:axId val="-1244174880"/>
        <c:scaling>
          <c:orientation val="minMax"/>
          <c:max val="14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Leakage Flow (CFM50)</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244169984"/>
        <c:crosses val="autoZero"/>
        <c:crossBetween val="midCat"/>
      </c:valAx>
      <c:spPr>
        <a:noFill/>
        <a:ln>
          <a:noFill/>
        </a:ln>
        <a:effectLst/>
      </c:spPr>
    </c:plotArea>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CD7F39-DE05-419B-9619-2BDB5FDD452F}"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EFEB59-14BC-4488-9317-B27D06D57132}" type="slidenum">
              <a:rPr lang="en-US" smtClean="0"/>
              <a:t>‹#›</a:t>
            </a:fld>
            <a:endParaRPr lang="en-US"/>
          </a:p>
        </p:txBody>
      </p:sp>
    </p:spTree>
    <p:extLst>
      <p:ext uri="{BB962C8B-B14F-4D97-AF65-F5344CB8AC3E}">
        <p14:creationId xmlns:p14="http://schemas.microsoft.com/office/powerpoint/2010/main" val="3249016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D4E45E-BCB7-9B42-9303-909AF707BD80}" type="slidenum">
              <a:rPr lang="en-US" smtClean="0"/>
              <a:t>2</a:t>
            </a:fld>
            <a:endParaRPr lang="en-US"/>
          </a:p>
        </p:txBody>
      </p:sp>
    </p:spTree>
    <p:extLst>
      <p:ext uri="{BB962C8B-B14F-4D97-AF65-F5344CB8AC3E}">
        <p14:creationId xmlns:p14="http://schemas.microsoft.com/office/powerpoint/2010/main" val="345744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a:extLst>
              <a:ext uri="{FF2B5EF4-FFF2-40B4-BE49-F238E27FC236}">
                <a16:creationId xmlns:a16="http://schemas.microsoft.com/office/drawing/2014/main" id="{278302DA-13F0-43D0-9005-42B6A779BBCD}"/>
              </a:ext>
            </a:extLst>
          </p:cNvPr>
          <p:cNvSpPr>
            <a:spLocks noGrp="1" noRot="1" noChangeAspect="1" noChangeArrowheads="1" noTextEdit="1"/>
          </p:cNvSpPr>
          <p:nvPr>
            <p:ph type="sldImg"/>
          </p:nvPr>
        </p:nvSpPr>
        <p:spPr>
          <a:xfrm>
            <a:off x="404813" y="695325"/>
            <a:ext cx="6184900" cy="3479800"/>
          </a:xfrm>
          <a:ln/>
        </p:spPr>
      </p:sp>
      <p:sp>
        <p:nvSpPr>
          <p:cNvPr id="795651" name="Rectangle 3">
            <a:extLst>
              <a:ext uri="{FF2B5EF4-FFF2-40B4-BE49-F238E27FC236}">
                <a16:creationId xmlns:a16="http://schemas.microsoft.com/office/drawing/2014/main" id="{3042767B-D9FE-4F2C-B2DF-0D312B4DB85B}"/>
              </a:ext>
            </a:extLst>
          </p:cNvPr>
          <p:cNvSpPr>
            <a:spLocks noGrp="1" noChangeArrowheads="1"/>
          </p:cNvSpPr>
          <p:nvPr>
            <p:ph type="body" idx="1"/>
          </p:nvPr>
        </p:nvSpPr>
        <p:spPr>
          <a:xfrm>
            <a:off x="931863" y="4408488"/>
            <a:ext cx="5130800" cy="4175125"/>
          </a:xfrm>
        </p:spPr>
        <p:txBody>
          <a:bodyPr/>
          <a:lstStyle/>
          <a:p>
            <a:r>
              <a:rPr lang="en-US" altLang="en-US"/>
              <a:t>So how does duct leakage affect the customers’ comfort, their wallet, their home, and their equipment?</a:t>
            </a:r>
          </a:p>
          <a:p>
            <a:endParaRPr lang="en-US" altLang="en-US" sz="800"/>
          </a:p>
          <a:p>
            <a:r>
              <a:rPr lang="en-US" altLang="en-US"/>
              <a:t>Obviously, the customer is paying for heating or cooling that is being wasted…air that never contributes to improving their comfort because the holes and gaps in ductwork let it escape. Imagine the financial savings if there was a way to prevent that air from escaping - in fact, the Electric Power Research Institute says that energy savings from duct improvement measures can save the average customer up to $300 a year. </a:t>
            </a:r>
          </a:p>
          <a:p>
            <a:endParaRPr lang="en-US" altLang="en-US" sz="800"/>
          </a:p>
          <a:p>
            <a:r>
              <a:rPr lang="en-US" altLang="en-US"/>
              <a:t>Consider how gaps in ductwork allow unconditioned air to be drawn in during fan operation - that air, in addition to being unconditioned, is also  filled with airborne pollutants that then make their way into your living areas. I don’t have to remind you of the comfort, health and equipment ramifications of poor indoor air quality.</a:t>
            </a:r>
          </a:p>
          <a:p>
            <a:endParaRPr lang="en-US" altLang="en-US" sz="800"/>
          </a:p>
          <a:p>
            <a:r>
              <a:rPr lang="en-US" altLang="en-US"/>
              <a:t>What other issues do leaks in ductwork cause? They result in some rooms being comfortable, and other being uncomfortable because conditioned air leaks out of the ducts before reaching some of the rooms. And duct leaks may take an unnecessary toll on equipment by causing it to cycle more frequently.</a:t>
            </a:r>
          </a:p>
          <a:p>
            <a:endParaRPr lang="en-US" altLang="en-US" sz="800"/>
          </a:p>
          <a:p>
            <a:r>
              <a:rPr lang="en-US" altLang="en-US"/>
              <a:t>All this aside….what is the main problem with duct leak? It means our customers are not as comfortable as they could be, and if they aren’t comfortable, then we - as a manufacturer and as dealers - have a problem.</a:t>
            </a:r>
          </a:p>
        </p:txBody>
      </p:sp>
    </p:spTree>
    <p:extLst>
      <p:ext uri="{BB962C8B-B14F-4D97-AF65-F5344CB8AC3E}">
        <p14:creationId xmlns:p14="http://schemas.microsoft.com/office/powerpoint/2010/main" val="4108716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a:defRPr sz="1100">
                <a:solidFill>
                  <a:srgbClr val="37559B"/>
                </a:solidFill>
                <a:latin typeface="Arial" charset="0"/>
                <a:ea typeface="MS PGothic" pitchFamily="34" charset="-128"/>
              </a:defRPr>
            </a:lvl1pPr>
            <a:lvl2pPr marL="716108" indent="-275427" defTabSz="930330">
              <a:defRPr sz="1100">
                <a:solidFill>
                  <a:srgbClr val="37559B"/>
                </a:solidFill>
                <a:latin typeface="Arial" charset="0"/>
                <a:ea typeface="MS PGothic" pitchFamily="34" charset="-128"/>
              </a:defRPr>
            </a:lvl2pPr>
            <a:lvl3pPr marL="1101706" indent="-220341" defTabSz="930330">
              <a:defRPr sz="1100">
                <a:solidFill>
                  <a:srgbClr val="37559B"/>
                </a:solidFill>
                <a:latin typeface="Arial" charset="0"/>
                <a:ea typeface="MS PGothic" pitchFamily="34" charset="-128"/>
              </a:defRPr>
            </a:lvl3pPr>
            <a:lvl4pPr marL="1542388" indent="-220341" defTabSz="930330">
              <a:defRPr sz="1100">
                <a:solidFill>
                  <a:srgbClr val="37559B"/>
                </a:solidFill>
                <a:latin typeface="Arial" charset="0"/>
                <a:ea typeface="MS PGothic" pitchFamily="34" charset="-128"/>
              </a:defRPr>
            </a:lvl4pPr>
            <a:lvl5pPr marL="1983071" indent="-220341" defTabSz="930330">
              <a:defRPr sz="1100">
                <a:solidFill>
                  <a:srgbClr val="37559B"/>
                </a:solidFill>
                <a:latin typeface="Arial" charset="0"/>
                <a:ea typeface="MS PGothic" pitchFamily="34" charset="-128"/>
              </a:defRPr>
            </a:lvl5pPr>
            <a:lvl6pPr marL="2423753" indent="-220341" defTabSz="930330" eaLnBrk="0" fontAlgn="base" hangingPunct="0">
              <a:spcBef>
                <a:spcPct val="0"/>
              </a:spcBef>
              <a:spcAft>
                <a:spcPct val="0"/>
              </a:spcAft>
              <a:defRPr sz="1100">
                <a:solidFill>
                  <a:srgbClr val="37559B"/>
                </a:solidFill>
                <a:latin typeface="Arial" charset="0"/>
                <a:ea typeface="MS PGothic" pitchFamily="34" charset="-128"/>
              </a:defRPr>
            </a:lvl6pPr>
            <a:lvl7pPr marL="2864435" indent="-220341" defTabSz="930330" eaLnBrk="0" fontAlgn="base" hangingPunct="0">
              <a:spcBef>
                <a:spcPct val="0"/>
              </a:spcBef>
              <a:spcAft>
                <a:spcPct val="0"/>
              </a:spcAft>
              <a:defRPr sz="1100">
                <a:solidFill>
                  <a:srgbClr val="37559B"/>
                </a:solidFill>
                <a:latin typeface="Arial" charset="0"/>
                <a:ea typeface="MS PGothic" pitchFamily="34" charset="-128"/>
              </a:defRPr>
            </a:lvl7pPr>
            <a:lvl8pPr marL="3305117" indent="-220341" defTabSz="930330" eaLnBrk="0" fontAlgn="base" hangingPunct="0">
              <a:spcBef>
                <a:spcPct val="0"/>
              </a:spcBef>
              <a:spcAft>
                <a:spcPct val="0"/>
              </a:spcAft>
              <a:defRPr sz="1100">
                <a:solidFill>
                  <a:srgbClr val="37559B"/>
                </a:solidFill>
                <a:latin typeface="Arial" charset="0"/>
                <a:ea typeface="MS PGothic" pitchFamily="34" charset="-128"/>
              </a:defRPr>
            </a:lvl8pPr>
            <a:lvl9pPr marL="3745800" indent="-220341" defTabSz="930330" eaLnBrk="0" fontAlgn="base" hangingPunct="0">
              <a:spcBef>
                <a:spcPct val="0"/>
              </a:spcBef>
              <a:spcAft>
                <a:spcPct val="0"/>
              </a:spcAft>
              <a:defRPr sz="1100">
                <a:solidFill>
                  <a:srgbClr val="37559B"/>
                </a:solidFill>
                <a:latin typeface="Arial" charset="0"/>
                <a:ea typeface="MS PGothic" pitchFamily="34" charset="-128"/>
              </a:defRPr>
            </a:lvl9pPr>
          </a:lstStyle>
          <a:p>
            <a:fld id="{9CD2E737-D4DF-4CFF-9681-8A737640DA4D}" type="slidenum">
              <a:rPr lang="en-US" smtClean="0">
                <a:solidFill>
                  <a:prstClr val="black"/>
                </a:solidFill>
                <a:latin typeface="Times New Roman" pitchFamily="18" charset="0"/>
              </a:rPr>
              <a:pPr/>
              <a:t>31</a:t>
            </a:fld>
            <a:endParaRPr lang="en-US">
              <a:solidFill>
                <a:prstClr val="black"/>
              </a:solidFill>
              <a:latin typeface="Times New Roman" pitchFamily="18" charset="0"/>
            </a:endParaRPr>
          </a:p>
        </p:txBody>
      </p:sp>
      <p:sp>
        <p:nvSpPr>
          <p:cNvPr id="27651" name="Rectangle 2"/>
          <p:cNvSpPr>
            <a:spLocks noGrp="1" noRot="1" noChangeAspect="1" noChangeArrowheads="1" noTextEdit="1"/>
          </p:cNvSpPr>
          <p:nvPr>
            <p:ph type="sldImg"/>
          </p:nvPr>
        </p:nvSpPr>
        <p:spPr>
          <a:xfrm>
            <a:off x="406400" y="696913"/>
            <a:ext cx="6199188" cy="3487737"/>
          </a:xfrm>
          <a:ln/>
        </p:spPr>
      </p:sp>
      <p:sp>
        <p:nvSpPr>
          <p:cNvPr id="27652" name="Rectangle 3"/>
          <p:cNvSpPr>
            <a:spLocks noGrp="1" noChangeArrowheads="1"/>
          </p:cNvSpPr>
          <p:nvPr>
            <p:ph type="body" idx="1"/>
          </p:nvPr>
        </p:nvSpPr>
        <p:spPr>
          <a:xfrm>
            <a:off x="701345" y="4416099"/>
            <a:ext cx="5607712"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906692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D4E45E-BCB7-9B42-9303-909AF707BD80}" type="slidenum">
              <a:rPr lang="en-US" smtClean="0"/>
              <a:t>36</a:t>
            </a:fld>
            <a:endParaRPr lang="en-US"/>
          </a:p>
        </p:txBody>
      </p:sp>
    </p:spTree>
    <p:extLst>
      <p:ext uri="{BB962C8B-B14F-4D97-AF65-F5344CB8AC3E}">
        <p14:creationId xmlns:p14="http://schemas.microsoft.com/office/powerpoint/2010/main" val="3670347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D4E45E-BCB7-9B42-9303-909AF707BD80}" type="slidenum">
              <a:rPr lang="en-US" smtClean="0"/>
              <a:t>37</a:t>
            </a:fld>
            <a:endParaRPr lang="en-US"/>
          </a:p>
        </p:txBody>
      </p:sp>
    </p:spTree>
    <p:extLst>
      <p:ext uri="{BB962C8B-B14F-4D97-AF65-F5344CB8AC3E}">
        <p14:creationId xmlns:p14="http://schemas.microsoft.com/office/powerpoint/2010/main" val="2348026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D4E45E-BCB7-9B42-9303-909AF707BD80}" type="slidenum">
              <a:rPr lang="en-US" smtClean="0"/>
              <a:t>38</a:t>
            </a:fld>
            <a:endParaRPr lang="en-US"/>
          </a:p>
        </p:txBody>
      </p:sp>
    </p:spTree>
    <p:extLst>
      <p:ext uri="{BB962C8B-B14F-4D97-AF65-F5344CB8AC3E}">
        <p14:creationId xmlns:p14="http://schemas.microsoft.com/office/powerpoint/2010/main" val="1295805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D4E45E-BCB7-9B42-9303-909AF707BD80}" type="slidenum">
              <a:rPr lang="en-US" smtClean="0"/>
              <a:t>39</a:t>
            </a:fld>
            <a:endParaRPr lang="en-US"/>
          </a:p>
        </p:txBody>
      </p:sp>
    </p:spTree>
    <p:extLst>
      <p:ext uri="{BB962C8B-B14F-4D97-AF65-F5344CB8AC3E}">
        <p14:creationId xmlns:p14="http://schemas.microsoft.com/office/powerpoint/2010/main" val="1916680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a:extLst>
              <a:ext uri="{FF2B5EF4-FFF2-40B4-BE49-F238E27FC236}">
                <a16:creationId xmlns:a16="http://schemas.microsoft.com/office/drawing/2014/main" id="{50A9352B-CD10-4932-A096-60539F763C86}"/>
              </a:ext>
            </a:extLst>
          </p:cNvPr>
          <p:cNvSpPr>
            <a:spLocks noGrp="1" noRot="1" noChangeAspect="1" noChangeArrowheads="1" noTextEdit="1"/>
          </p:cNvSpPr>
          <p:nvPr>
            <p:ph type="sldImg"/>
          </p:nvPr>
        </p:nvSpPr>
        <p:spPr>
          <a:xfrm>
            <a:off x="404813" y="695325"/>
            <a:ext cx="6183312" cy="3479800"/>
          </a:xfrm>
          <a:ln cap="flat"/>
        </p:spPr>
      </p:sp>
      <p:sp>
        <p:nvSpPr>
          <p:cNvPr id="693251" name="Rectangle 3">
            <a:extLst>
              <a:ext uri="{FF2B5EF4-FFF2-40B4-BE49-F238E27FC236}">
                <a16:creationId xmlns:a16="http://schemas.microsoft.com/office/drawing/2014/main" id="{23BFE0E2-70F0-4B2D-9B9C-2BC2329719B5}"/>
              </a:ext>
            </a:extLst>
          </p:cNvPr>
          <p:cNvSpPr>
            <a:spLocks noGrp="1" noChangeArrowheads="1"/>
          </p:cNvSpPr>
          <p:nvPr>
            <p:ph type="body" idx="1"/>
          </p:nvPr>
        </p:nvSpPr>
        <p:spPr>
          <a:xfrm>
            <a:off x="931863" y="4406900"/>
            <a:ext cx="5130800" cy="4176713"/>
          </a:xfrm>
          <a:noFill/>
          <a:ln/>
        </p:spPr>
        <p:txBody>
          <a:bodyPr lIns="92075" rIns="92075"/>
          <a:lstStyle/>
          <a:p>
            <a:r>
              <a:rPr lang="en-US" altLang="en-US"/>
              <a:t>Now let’s talk about some of the outstanding questions I know you have about the Aeroseal process.</a:t>
            </a:r>
          </a:p>
          <a:p>
            <a:endParaRPr lang="en-US" altLang="en-US"/>
          </a:p>
          <a:p>
            <a:r>
              <a:rPr lang="en-US" altLang="en-US"/>
              <a:t>Aeroseal has the ability to seal gaps and holes up to 3/8 of an inch wide. And after these gaps or holes are sealed the vinyl polymer sealant remains rubbery so it won’t crack and break as a result of duct vibration.</a:t>
            </a:r>
          </a:p>
          <a:p>
            <a:endParaRPr lang="en-US" altLang="en-US"/>
          </a:p>
          <a:p>
            <a:r>
              <a:rPr lang="en-US" altLang="en-US"/>
              <a:t>There isn’t a reason to have ducts cleaned before the sealing process and the sealant will only collect on holes in the ductwork - it does not coat the ductwork in its entirety.</a:t>
            </a:r>
          </a:p>
          <a:p>
            <a:r>
              <a:rPr lang="en-US" altLang="en-US"/>
              <a:t>The vinyl polymer that makes up the sealing material is safe - test and approved by UL - and contains the same type of substance you find in chewing gum and in hair spray.</a:t>
            </a:r>
          </a:p>
          <a:p>
            <a:endParaRPr lang="en-US" altLang="en-US"/>
          </a:p>
          <a:p>
            <a:r>
              <a:rPr lang="en-US" altLang="en-US"/>
              <a:t>While there is a slight odor during the application, there is no residual odor once the process is finished.</a:t>
            </a:r>
          </a:p>
          <a:p>
            <a:endParaRPr lang="en-US" altLang="en-US"/>
          </a:p>
          <a:p>
            <a:r>
              <a:rPr lang="en-US" altLang="en-US"/>
              <a:t>The duct sealing is also guaranteed for 10 years.</a:t>
            </a:r>
          </a:p>
        </p:txBody>
      </p:sp>
    </p:spTree>
    <p:extLst>
      <p:ext uri="{BB962C8B-B14F-4D97-AF65-F5344CB8AC3E}">
        <p14:creationId xmlns:p14="http://schemas.microsoft.com/office/powerpoint/2010/main" val="250654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a:extLst>
              <a:ext uri="{FF2B5EF4-FFF2-40B4-BE49-F238E27FC236}">
                <a16:creationId xmlns:a16="http://schemas.microsoft.com/office/drawing/2014/main" id="{B68E3AED-D4ED-4B89-8925-A2520E722BB7}"/>
              </a:ext>
            </a:extLst>
          </p:cNvPr>
          <p:cNvSpPr>
            <a:spLocks noGrp="1" noRot="1" noChangeAspect="1" noChangeArrowheads="1" noTextEdit="1"/>
          </p:cNvSpPr>
          <p:nvPr>
            <p:ph type="sldImg"/>
          </p:nvPr>
        </p:nvSpPr>
        <p:spPr>
          <a:xfrm>
            <a:off x="404813" y="695325"/>
            <a:ext cx="6184900" cy="3479800"/>
          </a:xfrm>
          <a:ln/>
        </p:spPr>
      </p:sp>
      <p:sp>
        <p:nvSpPr>
          <p:cNvPr id="805891" name="Rectangle 3">
            <a:extLst>
              <a:ext uri="{FF2B5EF4-FFF2-40B4-BE49-F238E27FC236}">
                <a16:creationId xmlns:a16="http://schemas.microsoft.com/office/drawing/2014/main" id="{F4C2ADC3-482E-4FDA-BDFA-FF794CEA2AF4}"/>
              </a:ext>
            </a:extLst>
          </p:cNvPr>
          <p:cNvSpPr>
            <a:spLocks noGrp="1" noChangeArrowheads="1"/>
          </p:cNvSpPr>
          <p:nvPr>
            <p:ph type="body" idx="1"/>
          </p:nvPr>
        </p:nvSpPr>
        <p:spPr>
          <a:xfrm>
            <a:off x="931863" y="4408488"/>
            <a:ext cx="5130800" cy="4175125"/>
          </a:xfrm>
        </p:spPr>
        <p:txBody>
          <a:bodyPr/>
          <a:lstStyle/>
          <a:p>
            <a:r>
              <a:rPr lang="en-US" altLang="en-US"/>
              <a:t>So how does duct leakage affect the customers’ comfort, their wallet, their home, and their equipment?</a:t>
            </a:r>
          </a:p>
          <a:p>
            <a:endParaRPr lang="en-US" altLang="en-US" sz="800"/>
          </a:p>
          <a:p>
            <a:r>
              <a:rPr lang="en-US" altLang="en-US"/>
              <a:t>Obviously, the customer is paying for heating or cooling that is being wasted…air that never contributes to improving their comfort because the holes and gaps in ductwork let it escape. Imagine the financial savings if there was a way to prevent that air from escaping - in fact, the Electric Power Research Institute says that energy savings from duct improvement measures can save the average customer up to $300 a year. </a:t>
            </a:r>
          </a:p>
          <a:p>
            <a:endParaRPr lang="en-US" altLang="en-US" sz="800"/>
          </a:p>
          <a:p>
            <a:r>
              <a:rPr lang="en-US" altLang="en-US"/>
              <a:t>Consider how gaps in ductwork allow unconditioned air to be drawn in during fan operation - that air, in addition to being unconditioned, is also  filled with airborne pollutants that then make their way into your living areas. I don’t have to remind you of the comfort, health and equipment ramifications of poor indoor air quality.</a:t>
            </a:r>
          </a:p>
          <a:p>
            <a:endParaRPr lang="en-US" altLang="en-US" sz="800"/>
          </a:p>
          <a:p>
            <a:r>
              <a:rPr lang="en-US" altLang="en-US"/>
              <a:t>What other issues do leaks in ductwork cause? They result in some rooms being comfortable, and other being uncomfortable because conditioned air leaks out of the ducts before reaching some of the rooms. And duct leaks may take an unnecessary toll on equipment by causing it to cycle more frequently.</a:t>
            </a:r>
          </a:p>
          <a:p>
            <a:endParaRPr lang="en-US" altLang="en-US" sz="800"/>
          </a:p>
          <a:p>
            <a:r>
              <a:rPr lang="en-US" altLang="en-US"/>
              <a:t>All this aside….what is the main problem with duct leak? It means our customers are not as comfortable as they could be, and if they aren’t comfortable, then we - as a manufacturer and as dealers - have a problem.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a:extLst>
              <a:ext uri="{FF2B5EF4-FFF2-40B4-BE49-F238E27FC236}">
                <a16:creationId xmlns:a16="http://schemas.microsoft.com/office/drawing/2014/main" id="{B68E3AED-D4ED-4B89-8925-A2520E722BB7}"/>
              </a:ext>
            </a:extLst>
          </p:cNvPr>
          <p:cNvSpPr>
            <a:spLocks noGrp="1" noRot="1" noChangeAspect="1" noChangeArrowheads="1" noTextEdit="1"/>
          </p:cNvSpPr>
          <p:nvPr>
            <p:ph type="sldImg"/>
          </p:nvPr>
        </p:nvSpPr>
        <p:spPr>
          <a:xfrm>
            <a:off x="404813" y="695325"/>
            <a:ext cx="6184900" cy="3479800"/>
          </a:xfrm>
          <a:ln/>
        </p:spPr>
      </p:sp>
      <p:sp>
        <p:nvSpPr>
          <p:cNvPr id="805891" name="Rectangle 3">
            <a:extLst>
              <a:ext uri="{FF2B5EF4-FFF2-40B4-BE49-F238E27FC236}">
                <a16:creationId xmlns:a16="http://schemas.microsoft.com/office/drawing/2014/main" id="{F4C2ADC3-482E-4FDA-BDFA-FF794CEA2AF4}"/>
              </a:ext>
            </a:extLst>
          </p:cNvPr>
          <p:cNvSpPr>
            <a:spLocks noGrp="1" noChangeArrowheads="1"/>
          </p:cNvSpPr>
          <p:nvPr>
            <p:ph type="body" idx="1"/>
          </p:nvPr>
        </p:nvSpPr>
        <p:spPr>
          <a:xfrm>
            <a:off x="931863" y="4408488"/>
            <a:ext cx="5130800" cy="4175125"/>
          </a:xfrm>
        </p:spPr>
        <p:txBody>
          <a:bodyPr/>
          <a:lstStyle/>
          <a:p>
            <a:r>
              <a:rPr lang="en-US" altLang="en-US"/>
              <a:t>So how does duct leakage affect the customers’ comfort, their wallet, their home, and their equipment?</a:t>
            </a:r>
          </a:p>
          <a:p>
            <a:endParaRPr lang="en-US" altLang="en-US" sz="800"/>
          </a:p>
          <a:p>
            <a:r>
              <a:rPr lang="en-US" altLang="en-US"/>
              <a:t>Obviously, the customer is paying for heating or cooling that is being wasted…air that never contributes to improving their comfort because the holes and gaps in ductwork let it escape. Imagine the financial savings if there was a way to prevent that air from escaping - in fact, the Electric Power Research Institute says that energy savings from duct improvement measures can save the average customer up to $300 a year. </a:t>
            </a:r>
          </a:p>
          <a:p>
            <a:endParaRPr lang="en-US" altLang="en-US" sz="800"/>
          </a:p>
          <a:p>
            <a:r>
              <a:rPr lang="en-US" altLang="en-US"/>
              <a:t>Consider how gaps in ductwork allow unconditioned air to be drawn in during fan operation - that air, in addition to being unconditioned, is also  filled with airborne pollutants that then make their way into your living areas. I don’t have to remind you of the comfort, health and equipment ramifications of poor indoor air quality.</a:t>
            </a:r>
          </a:p>
          <a:p>
            <a:endParaRPr lang="en-US" altLang="en-US" sz="800"/>
          </a:p>
          <a:p>
            <a:r>
              <a:rPr lang="en-US" altLang="en-US"/>
              <a:t>What other issues do leaks in ductwork cause? They result in some rooms being comfortable, and other being uncomfortable because conditioned air leaks out of the ducts before reaching some of the rooms. And duct leaks may take an unnecessary toll on equipment by causing it to cycle more frequently.</a:t>
            </a:r>
          </a:p>
          <a:p>
            <a:endParaRPr lang="en-US" altLang="en-US" sz="800"/>
          </a:p>
          <a:p>
            <a:r>
              <a:rPr lang="en-US" altLang="en-US"/>
              <a:t>All this aside….what is the main problem with duct leak? It means our customers are not as comfortable as they could be, and if they aren’t comfortable, then we - as a manufacturer and as dealers - have a problem.</a:t>
            </a:r>
          </a:p>
        </p:txBody>
      </p:sp>
    </p:spTree>
    <p:extLst>
      <p:ext uri="{BB962C8B-B14F-4D97-AF65-F5344CB8AC3E}">
        <p14:creationId xmlns:p14="http://schemas.microsoft.com/office/powerpoint/2010/main" val="1574572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a:extLst>
              <a:ext uri="{FF2B5EF4-FFF2-40B4-BE49-F238E27FC236}">
                <a16:creationId xmlns:a16="http://schemas.microsoft.com/office/drawing/2014/main" id="{B68E3AED-D4ED-4B89-8925-A2520E722BB7}"/>
              </a:ext>
            </a:extLst>
          </p:cNvPr>
          <p:cNvSpPr>
            <a:spLocks noGrp="1" noRot="1" noChangeAspect="1" noChangeArrowheads="1" noTextEdit="1"/>
          </p:cNvSpPr>
          <p:nvPr>
            <p:ph type="sldImg"/>
          </p:nvPr>
        </p:nvSpPr>
        <p:spPr>
          <a:xfrm>
            <a:off x="404813" y="695325"/>
            <a:ext cx="6184900" cy="3479800"/>
          </a:xfrm>
          <a:ln/>
        </p:spPr>
      </p:sp>
      <p:sp>
        <p:nvSpPr>
          <p:cNvPr id="805891" name="Rectangle 3">
            <a:extLst>
              <a:ext uri="{FF2B5EF4-FFF2-40B4-BE49-F238E27FC236}">
                <a16:creationId xmlns:a16="http://schemas.microsoft.com/office/drawing/2014/main" id="{F4C2ADC3-482E-4FDA-BDFA-FF794CEA2AF4}"/>
              </a:ext>
            </a:extLst>
          </p:cNvPr>
          <p:cNvSpPr>
            <a:spLocks noGrp="1" noChangeArrowheads="1"/>
          </p:cNvSpPr>
          <p:nvPr>
            <p:ph type="body" idx="1"/>
          </p:nvPr>
        </p:nvSpPr>
        <p:spPr>
          <a:xfrm>
            <a:off x="931863" y="4408488"/>
            <a:ext cx="5130800" cy="4175125"/>
          </a:xfrm>
        </p:spPr>
        <p:txBody>
          <a:bodyPr/>
          <a:lstStyle/>
          <a:p>
            <a:r>
              <a:rPr lang="en-US" altLang="en-US"/>
              <a:t>So how does duct leakage affect the customers’ comfort, their wallet, their home, and their equipment?</a:t>
            </a:r>
          </a:p>
          <a:p>
            <a:endParaRPr lang="en-US" altLang="en-US" sz="800"/>
          </a:p>
          <a:p>
            <a:r>
              <a:rPr lang="en-US" altLang="en-US"/>
              <a:t>Obviously, the customer is paying for heating or cooling that is being wasted…air that never contributes to improving their comfort because the holes and gaps in ductwork let it escape. Imagine the financial savings if there was a way to prevent that air from escaping - in fact, the Electric Power Research Institute says that energy savings from duct improvement measures can save the average customer up to $300 a year. </a:t>
            </a:r>
          </a:p>
          <a:p>
            <a:endParaRPr lang="en-US" altLang="en-US" sz="800"/>
          </a:p>
          <a:p>
            <a:r>
              <a:rPr lang="en-US" altLang="en-US"/>
              <a:t>Consider how gaps in ductwork allow unconditioned air to be drawn in during fan operation - that air, in addition to being unconditioned, is also  filled with airborne pollutants that then make their way into your living areas. I don’t have to remind you of the comfort, health and equipment ramifications of poor indoor air quality.</a:t>
            </a:r>
          </a:p>
          <a:p>
            <a:endParaRPr lang="en-US" altLang="en-US" sz="800"/>
          </a:p>
          <a:p>
            <a:r>
              <a:rPr lang="en-US" altLang="en-US"/>
              <a:t>What other issues do leaks in ductwork cause? They result in some rooms being comfortable, and other being uncomfortable because conditioned air leaks out of the ducts before reaching some of the rooms. And duct leaks may take an unnecessary toll on equipment by causing it to cycle more frequently.</a:t>
            </a:r>
          </a:p>
          <a:p>
            <a:endParaRPr lang="en-US" altLang="en-US" sz="800"/>
          </a:p>
          <a:p>
            <a:r>
              <a:rPr lang="en-US" altLang="en-US"/>
              <a:t>All this aside….what is the main problem with duct leak? It means our customers are not as comfortable as they could be, and if they aren’t comfortable, then we - as a manufacturer and as dealers - have a problem.</a:t>
            </a:r>
          </a:p>
        </p:txBody>
      </p:sp>
    </p:spTree>
    <p:extLst>
      <p:ext uri="{BB962C8B-B14F-4D97-AF65-F5344CB8AC3E}">
        <p14:creationId xmlns:p14="http://schemas.microsoft.com/office/powerpoint/2010/main" val="3467656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D4E45E-BCB7-9B42-9303-909AF707BD80}" type="slidenum">
              <a:rPr lang="en-US" smtClean="0"/>
              <a:t>3</a:t>
            </a:fld>
            <a:endParaRPr lang="en-US"/>
          </a:p>
        </p:txBody>
      </p:sp>
    </p:spTree>
    <p:extLst>
      <p:ext uri="{BB962C8B-B14F-4D97-AF65-F5344CB8AC3E}">
        <p14:creationId xmlns:p14="http://schemas.microsoft.com/office/powerpoint/2010/main" val="3089856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D4E45E-BCB7-9B42-9303-909AF707BD80}" type="slidenum">
              <a:rPr lang="en-US" smtClean="0"/>
              <a:t>9</a:t>
            </a:fld>
            <a:endParaRPr lang="en-US"/>
          </a:p>
        </p:txBody>
      </p:sp>
    </p:spTree>
    <p:extLst>
      <p:ext uri="{BB962C8B-B14F-4D97-AF65-F5344CB8AC3E}">
        <p14:creationId xmlns:p14="http://schemas.microsoft.com/office/powerpoint/2010/main" val="3531624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D4E45E-BCB7-9B42-9303-909AF707BD80}" type="slidenum">
              <a:rPr lang="en-US" smtClean="0"/>
              <a:t>12</a:t>
            </a:fld>
            <a:endParaRPr lang="en-US"/>
          </a:p>
        </p:txBody>
      </p:sp>
    </p:spTree>
    <p:extLst>
      <p:ext uri="{BB962C8B-B14F-4D97-AF65-F5344CB8AC3E}">
        <p14:creationId xmlns:p14="http://schemas.microsoft.com/office/powerpoint/2010/main" val="1887796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D4E45E-BCB7-9B42-9303-909AF707BD80}" type="slidenum">
              <a:rPr lang="en-US" smtClean="0"/>
              <a:t>13</a:t>
            </a:fld>
            <a:endParaRPr lang="en-US"/>
          </a:p>
        </p:txBody>
      </p:sp>
    </p:spTree>
    <p:extLst>
      <p:ext uri="{BB962C8B-B14F-4D97-AF65-F5344CB8AC3E}">
        <p14:creationId xmlns:p14="http://schemas.microsoft.com/office/powerpoint/2010/main" val="515281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Rectangle 2">
            <a:extLst>
              <a:ext uri="{FF2B5EF4-FFF2-40B4-BE49-F238E27FC236}">
                <a16:creationId xmlns:a16="http://schemas.microsoft.com/office/drawing/2014/main" id="{06B815D3-3621-472F-A01C-7E9080EC1122}"/>
              </a:ext>
            </a:extLst>
          </p:cNvPr>
          <p:cNvSpPr>
            <a:spLocks noGrp="1" noRot="1" noChangeAspect="1" noChangeArrowheads="1" noTextEdit="1"/>
          </p:cNvSpPr>
          <p:nvPr>
            <p:ph type="sldImg"/>
          </p:nvPr>
        </p:nvSpPr>
        <p:spPr>
          <a:xfrm>
            <a:off x="404813" y="695325"/>
            <a:ext cx="6184900" cy="3479800"/>
          </a:xfrm>
          <a:ln/>
        </p:spPr>
      </p:sp>
      <p:sp>
        <p:nvSpPr>
          <p:cNvPr id="818179" name="Rectangle 3">
            <a:extLst>
              <a:ext uri="{FF2B5EF4-FFF2-40B4-BE49-F238E27FC236}">
                <a16:creationId xmlns:a16="http://schemas.microsoft.com/office/drawing/2014/main" id="{9203660B-1B3E-4357-A296-1D79D3D5D748}"/>
              </a:ext>
            </a:extLst>
          </p:cNvPr>
          <p:cNvSpPr>
            <a:spLocks noGrp="1" noChangeArrowheads="1"/>
          </p:cNvSpPr>
          <p:nvPr>
            <p:ph type="body" idx="1"/>
          </p:nvPr>
        </p:nvSpPr>
        <p:spPr>
          <a:xfrm>
            <a:off x="931863" y="4408488"/>
            <a:ext cx="5130800" cy="4175125"/>
          </a:xfrm>
        </p:spPr>
        <p:txBody>
          <a:bodyPr/>
          <a:lstStyle/>
          <a:p>
            <a:r>
              <a:rPr lang="en-US" altLang="en-US"/>
              <a:t>So how does duct leakage affect the customers’ comfort, their wallet, their home, and their equipment?</a:t>
            </a:r>
          </a:p>
          <a:p>
            <a:endParaRPr lang="en-US" altLang="en-US" sz="800"/>
          </a:p>
          <a:p>
            <a:r>
              <a:rPr lang="en-US" altLang="en-US"/>
              <a:t>Obviously, the customer is paying for heating or cooling that is being wasted…air that never contributes to improving their comfort because the holes and gaps in ductwork let it escape. Imagine the financial savings if there was a way to prevent that air from escaping - in fact, the Electric Power Research Institute says that energy savings from duct improvement measures can save the average customer up to $300 a year. </a:t>
            </a:r>
          </a:p>
          <a:p>
            <a:endParaRPr lang="en-US" altLang="en-US" sz="800"/>
          </a:p>
          <a:p>
            <a:r>
              <a:rPr lang="en-US" altLang="en-US"/>
              <a:t>Consider how gaps in ductwork allow unconditioned air to be drawn in during fan operation - that air, in addition to being unconditioned, is also  filled with airborne pollutants that then make their way into your living areas. I don’t have to remind you of the comfort, health and equipment ramifications of poor indoor air quality.</a:t>
            </a:r>
          </a:p>
          <a:p>
            <a:endParaRPr lang="en-US" altLang="en-US" sz="800"/>
          </a:p>
          <a:p>
            <a:r>
              <a:rPr lang="en-US" altLang="en-US"/>
              <a:t>What other issues do leaks in ductwork cause? They result in some rooms being comfortable, and other being uncomfortable because conditioned air leaks out of the ducts before reaching some of the rooms. And duct leaks may take an unnecessary toll on equipment by causing it to cycle more frequently.</a:t>
            </a:r>
          </a:p>
          <a:p>
            <a:endParaRPr lang="en-US" altLang="en-US" sz="800"/>
          </a:p>
          <a:p>
            <a:r>
              <a:rPr lang="en-US" altLang="en-US"/>
              <a:t>All this aside….what is the main problem with duct leak? It means our customers are not as comfortable as they could be, and if they aren’t comfortable, then we - as a manufacturer and as dealers - have a problem.</a:t>
            </a:r>
          </a:p>
        </p:txBody>
      </p:sp>
    </p:spTree>
    <p:extLst>
      <p:ext uri="{BB962C8B-B14F-4D97-AF65-F5344CB8AC3E}">
        <p14:creationId xmlns:p14="http://schemas.microsoft.com/office/powerpoint/2010/main" val="3489841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a:extLst>
              <a:ext uri="{FF2B5EF4-FFF2-40B4-BE49-F238E27FC236}">
                <a16:creationId xmlns:a16="http://schemas.microsoft.com/office/drawing/2014/main" id="{278302DA-13F0-43D0-9005-42B6A779BBCD}"/>
              </a:ext>
            </a:extLst>
          </p:cNvPr>
          <p:cNvSpPr>
            <a:spLocks noGrp="1" noRot="1" noChangeAspect="1" noChangeArrowheads="1" noTextEdit="1"/>
          </p:cNvSpPr>
          <p:nvPr>
            <p:ph type="sldImg"/>
          </p:nvPr>
        </p:nvSpPr>
        <p:spPr>
          <a:xfrm>
            <a:off x="404813" y="695325"/>
            <a:ext cx="6184900" cy="3479800"/>
          </a:xfrm>
          <a:ln/>
        </p:spPr>
      </p:sp>
      <p:sp>
        <p:nvSpPr>
          <p:cNvPr id="795651" name="Rectangle 3">
            <a:extLst>
              <a:ext uri="{FF2B5EF4-FFF2-40B4-BE49-F238E27FC236}">
                <a16:creationId xmlns:a16="http://schemas.microsoft.com/office/drawing/2014/main" id="{3042767B-D9FE-4F2C-B2DF-0D312B4DB85B}"/>
              </a:ext>
            </a:extLst>
          </p:cNvPr>
          <p:cNvSpPr>
            <a:spLocks noGrp="1" noChangeArrowheads="1"/>
          </p:cNvSpPr>
          <p:nvPr>
            <p:ph type="body" idx="1"/>
          </p:nvPr>
        </p:nvSpPr>
        <p:spPr>
          <a:xfrm>
            <a:off x="931863" y="4408488"/>
            <a:ext cx="5130800" cy="4175125"/>
          </a:xfrm>
        </p:spPr>
        <p:txBody>
          <a:bodyPr/>
          <a:lstStyle/>
          <a:p>
            <a:r>
              <a:rPr lang="en-US" altLang="en-US"/>
              <a:t>So how does duct leakage affect the customers’ comfort, their wallet, their home, and their equipment?</a:t>
            </a:r>
          </a:p>
          <a:p>
            <a:endParaRPr lang="en-US" altLang="en-US" sz="800"/>
          </a:p>
          <a:p>
            <a:r>
              <a:rPr lang="en-US" altLang="en-US"/>
              <a:t>Obviously, the customer is paying for heating or cooling that is being wasted…air that never contributes to improving their comfort because the holes and gaps in ductwork let it escape. Imagine the financial savings if there was a way to prevent that air from escaping - in fact, the Electric Power Research Institute says that energy savings from duct improvement measures can save the average customer up to $300 a year. </a:t>
            </a:r>
          </a:p>
          <a:p>
            <a:endParaRPr lang="en-US" altLang="en-US" sz="800"/>
          </a:p>
          <a:p>
            <a:r>
              <a:rPr lang="en-US" altLang="en-US"/>
              <a:t>Consider how gaps in ductwork allow unconditioned air to be drawn in during fan operation - that air, in addition to being unconditioned, is also  filled with airborne pollutants that then make their way into your living areas. I don’t have to remind you of the comfort, health and equipment ramifications of poor indoor air quality.</a:t>
            </a:r>
          </a:p>
          <a:p>
            <a:endParaRPr lang="en-US" altLang="en-US" sz="800"/>
          </a:p>
          <a:p>
            <a:r>
              <a:rPr lang="en-US" altLang="en-US"/>
              <a:t>What other issues do leaks in ductwork cause? They result in some rooms being comfortable, and other being uncomfortable because conditioned air leaks out of the ducts before reaching some of the rooms. And duct leaks may take an unnecessary toll on equipment by causing it to cycle more frequently.</a:t>
            </a:r>
          </a:p>
          <a:p>
            <a:endParaRPr lang="en-US" altLang="en-US" sz="800"/>
          </a:p>
          <a:p>
            <a:r>
              <a:rPr lang="en-US" altLang="en-US"/>
              <a:t>All this aside….what is the main problem with duct leak? It means our customers are not as comfortable as they could be, and if they aren’t comfortable, then we - as a manufacturer and as dealers - have a problem.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a:defRPr sz="1100">
                <a:solidFill>
                  <a:srgbClr val="37559B"/>
                </a:solidFill>
                <a:latin typeface="Arial" charset="0"/>
                <a:ea typeface="MS PGothic" pitchFamily="34" charset="-128"/>
              </a:defRPr>
            </a:lvl1pPr>
            <a:lvl2pPr marL="716108" indent="-275427" defTabSz="930330">
              <a:defRPr sz="1100">
                <a:solidFill>
                  <a:srgbClr val="37559B"/>
                </a:solidFill>
                <a:latin typeface="Arial" charset="0"/>
                <a:ea typeface="MS PGothic" pitchFamily="34" charset="-128"/>
              </a:defRPr>
            </a:lvl2pPr>
            <a:lvl3pPr marL="1101706" indent="-220341" defTabSz="930330">
              <a:defRPr sz="1100">
                <a:solidFill>
                  <a:srgbClr val="37559B"/>
                </a:solidFill>
                <a:latin typeface="Arial" charset="0"/>
                <a:ea typeface="MS PGothic" pitchFamily="34" charset="-128"/>
              </a:defRPr>
            </a:lvl3pPr>
            <a:lvl4pPr marL="1542388" indent="-220341" defTabSz="930330">
              <a:defRPr sz="1100">
                <a:solidFill>
                  <a:srgbClr val="37559B"/>
                </a:solidFill>
                <a:latin typeface="Arial" charset="0"/>
                <a:ea typeface="MS PGothic" pitchFamily="34" charset="-128"/>
              </a:defRPr>
            </a:lvl4pPr>
            <a:lvl5pPr marL="1983071" indent="-220341" defTabSz="930330">
              <a:defRPr sz="1100">
                <a:solidFill>
                  <a:srgbClr val="37559B"/>
                </a:solidFill>
                <a:latin typeface="Arial" charset="0"/>
                <a:ea typeface="MS PGothic" pitchFamily="34" charset="-128"/>
              </a:defRPr>
            </a:lvl5pPr>
            <a:lvl6pPr marL="2423753" indent="-220341" defTabSz="930330" eaLnBrk="0" fontAlgn="base" hangingPunct="0">
              <a:spcBef>
                <a:spcPct val="0"/>
              </a:spcBef>
              <a:spcAft>
                <a:spcPct val="0"/>
              </a:spcAft>
              <a:defRPr sz="1100">
                <a:solidFill>
                  <a:srgbClr val="37559B"/>
                </a:solidFill>
                <a:latin typeface="Arial" charset="0"/>
                <a:ea typeface="MS PGothic" pitchFamily="34" charset="-128"/>
              </a:defRPr>
            </a:lvl6pPr>
            <a:lvl7pPr marL="2864435" indent="-220341" defTabSz="930330" eaLnBrk="0" fontAlgn="base" hangingPunct="0">
              <a:spcBef>
                <a:spcPct val="0"/>
              </a:spcBef>
              <a:spcAft>
                <a:spcPct val="0"/>
              </a:spcAft>
              <a:defRPr sz="1100">
                <a:solidFill>
                  <a:srgbClr val="37559B"/>
                </a:solidFill>
                <a:latin typeface="Arial" charset="0"/>
                <a:ea typeface="MS PGothic" pitchFamily="34" charset="-128"/>
              </a:defRPr>
            </a:lvl7pPr>
            <a:lvl8pPr marL="3305117" indent="-220341" defTabSz="930330" eaLnBrk="0" fontAlgn="base" hangingPunct="0">
              <a:spcBef>
                <a:spcPct val="0"/>
              </a:spcBef>
              <a:spcAft>
                <a:spcPct val="0"/>
              </a:spcAft>
              <a:defRPr sz="1100">
                <a:solidFill>
                  <a:srgbClr val="37559B"/>
                </a:solidFill>
                <a:latin typeface="Arial" charset="0"/>
                <a:ea typeface="MS PGothic" pitchFamily="34" charset="-128"/>
              </a:defRPr>
            </a:lvl8pPr>
            <a:lvl9pPr marL="3745800" indent="-220341" defTabSz="930330" eaLnBrk="0" fontAlgn="base" hangingPunct="0">
              <a:spcBef>
                <a:spcPct val="0"/>
              </a:spcBef>
              <a:spcAft>
                <a:spcPct val="0"/>
              </a:spcAft>
              <a:defRPr sz="1100">
                <a:solidFill>
                  <a:srgbClr val="37559B"/>
                </a:solidFill>
                <a:latin typeface="Arial" charset="0"/>
                <a:ea typeface="MS PGothic" pitchFamily="34" charset="-128"/>
              </a:defRPr>
            </a:lvl9pPr>
          </a:lstStyle>
          <a:p>
            <a:fld id="{9CD2E737-D4DF-4CFF-9681-8A737640DA4D}" type="slidenum">
              <a:rPr lang="en-US" smtClean="0">
                <a:solidFill>
                  <a:prstClr val="black"/>
                </a:solidFill>
                <a:latin typeface="Times New Roman" pitchFamily="18" charset="0"/>
              </a:rPr>
              <a:pPr/>
              <a:t>24</a:t>
            </a:fld>
            <a:endParaRPr lang="en-US">
              <a:solidFill>
                <a:prstClr val="black"/>
              </a:solidFill>
              <a:latin typeface="Times New Roman" pitchFamily="18" charset="0"/>
            </a:endParaRPr>
          </a:p>
        </p:txBody>
      </p:sp>
      <p:sp>
        <p:nvSpPr>
          <p:cNvPr id="27651" name="Rectangle 2"/>
          <p:cNvSpPr>
            <a:spLocks noGrp="1" noRot="1" noChangeAspect="1" noChangeArrowheads="1" noTextEdit="1"/>
          </p:cNvSpPr>
          <p:nvPr>
            <p:ph type="sldImg"/>
          </p:nvPr>
        </p:nvSpPr>
        <p:spPr>
          <a:xfrm>
            <a:off x="406400" y="696913"/>
            <a:ext cx="6199188" cy="3487737"/>
          </a:xfrm>
          <a:ln/>
        </p:spPr>
      </p:sp>
      <p:sp>
        <p:nvSpPr>
          <p:cNvPr id="27652" name="Rectangle 3"/>
          <p:cNvSpPr>
            <a:spLocks noGrp="1" noChangeArrowheads="1"/>
          </p:cNvSpPr>
          <p:nvPr>
            <p:ph type="body" idx="1"/>
          </p:nvPr>
        </p:nvSpPr>
        <p:spPr>
          <a:xfrm>
            <a:off x="701345" y="4416099"/>
            <a:ext cx="5607712"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30746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30">
              <a:defRPr sz="1100">
                <a:solidFill>
                  <a:srgbClr val="37559B"/>
                </a:solidFill>
                <a:latin typeface="Arial" charset="0"/>
                <a:ea typeface="MS PGothic" pitchFamily="34" charset="-128"/>
              </a:defRPr>
            </a:lvl1pPr>
            <a:lvl2pPr marL="716108" indent="-275427" defTabSz="930330">
              <a:defRPr sz="1100">
                <a:solidFill>
                  <a:srgbClr val="37559B"/>
                </a:solidFill>
                <a:latin typeface="Arial" charset="0"/>
                <a:ea typeface="MS PGothic" pitchFamily="34" charset="-128"/>
              </a:defRPr>
            </a:lvl2pPr>
            <a:lvl3pPr marL="1101706" indent="-220341" defTabSz="930330">
              <a:defRPr sz="1100">
                <a:solidFill>
                  <a:srgbClr val="37559B"/>
                </a:solidFill>
                <a:latin typeface="Arial" charset="0"/>
                <a:ea typeface="MS PGothic" pitchFamily="34" charset="-128"/>
              </a:defRPr>
            </a:lvl3pPr>
            <a:lvl4pPr marL="1542388" indent="-220341" defTabSz="930330">
              <a:defRPr sz="1100">
                <a:solidFill>
                  <a:srgbClr val="37559B"/>
                </a:solidFill>
                <a:latin typeface="Arial" charset="0"/>
                <a:ea typeface="MS PGothic" pitchFamily="34" charset="-128"/>
              </a:defRPr>
            </a:lvl4pPr>
            <a:lvl5pPr marL="1983071" indent="-220341" defTabSz="930330">
              <a:defRPr sz="1100">
                <a:solidFill>
                  <a:srgbClr val="37559B"/>
                </a:solidFill>
                <a:latin typeface="Arial" charset="0"/>
                <a:ea typeface="MS PGothic" pitchFamily="34" charset="-128"/>
              </a:defRPr>
            </a:lvl5pPr>
            <a:lvl6pPr marL="2423753" indent="-220341" defTabSz="930330" eaLnBrk="0" fontAlgn="base" hangingPunct="0">
              <a:spcBef>
                <a:spcPct val="0"/>
              </a:spcBef>
              <a:spcAft>
                <a:spcPct val="0"/>
              </a:spcAft>
              <a:defRPr sz="1100">
                <a:solidFill>
                  <a:srgbClr val="37559B"/>
                </a:solidFill>
                <a:latin typeface="Arial" charset="0"/>
                <a:ea typeface="MS PGothic" pitchFamily="34" charset="-128"/>
              </a:defRPr>
            </a:lvl6pPr>
            <a:lvl7pPr marL="2864435" indent="-220341" defTabSz="930330" eaLnBrk="0" fontAlgn="base" hangingPunct="0">
              <a:spcBef>
                <a:spcPct val="0"/>
              </a:spcBef>
              <a:spcAft>
                <a:spcPct val="0"/>
              </a:spcAft>
              <a:defRPr sz="1100">
                <a:solidFill>
                  <a:srgbClr val="37559B"/>
                </a:solidFill>
                <a:latin typeface="Arial" charset="0"/>
                <a:ea typeface="MS PGothic" pitchFamily="34" charset="-128"/>
              </a:defRPr>
            </a:lvl7pPr>
            <a:lvl8pPr marL="3305117" indent="-220341" defTabSz="930330" eaLnBrk="0" fontAlgn="base" hangingPunct="0">
              <a:spcBef>
                <a:spcPct val="0"/>
              </a:spcBef>
              <a:spcAft>
                <a:spcPct val="0"/>
              </a:spcAft>
              <a:defRPr sz="1100">
                <a:solidFill>
                  <a:srgbClr val="37559B"/>
                </a:solidFill>
                <a:latin typeface="Arial" charset="0"/>
                <a:ea typeface="MS PGothic" pitchFamily="34" charset="-128"/>
              </a:defRPr>
            </a:lvl8pPr>
            <a:lvl9pPr marL="3745800" indent="-220341" defTabSz="930330" eaLnBrk="0" fontAlgn="base" hangingPunct="0">
              <a:spcBef>
                <a:spcPct val="0"/>
              </a:spcBef>
              <a:spcAft>
                <a:spcPct val="0"/>
              </a:spcAft>
              <a:defRPr sz="1100">
                <a:solidFill>
                  <a:srgbClr val="37559B"/>
                </a:solidFill>
                <a:latin typeface="Arial" charset="0"/>
                <a:ea typeface="MS PGothic" pitchFamily="34" charset="-128"/>
              </a:defRPr>
            </a:lvl9pPr>
          </a:lstStyle>
          <a:p>
            <a:fld id="{9CD2E737-D4DF-4CFF-9681-8A737640DA4D}" type="slidenum">
              <a:rPr lang="en-US" smtClean="0">
                <a:solidFill>
                  <a:prstClr val="black"/>
                </a:solidFill>
                <a:latin typeface="Times New Roman" pitchFamily="18" charset="0"/>
              </a:rPr>
              <a:pPr/>
              <a:t>26</a:t>
            </a:fld>
            <a:endParaRPr lang="en-US">
              <a:solidFill>
                <a:prstClr val="black"/>
              </a:solidFill>
              <a:latin typeface="Times New Roman" pitchFamily="18" charset="0"/>
            </a:endParaRPr>
          </a:p>
        </p:txBody>
      </p:sp>
      <p:sp>
        <p:nvSpPr>
          <p:cNvPr id="27651" name="Rectangle 2"/>
          <p:cNvSpPr>
            <a:spLocks noGrp="1" noRot="1" noChangeAspect="1" noChangeArrowheads="1" noTextEdit="1"/>
          </p:cNvSpPr>
          <p:nvPr>
            <p:ph type="sldImg"/>
          </p:nvPr>
        </p:nvSpPr>
        <p:spPr>
          <a:xfrm>
            <a:off x="406400" y="696913"/>
            <a:ext cx="6199188" cy="3487737"/>
          </a:xfrm>
          <a:ln/>
        </p:spPr>
      </p:sp>
      <p:sp>
        <p:nvSpPr>
          <p:cNvPr id="27652" name="Rectangle 3"/>
          <p:cNvSpPr>
            <a:spLocks noGrp="1" noChangeArrowheads="1"/>
          </p:cNvSpPr>
          <p:nvPr>
            <p:ph type="body" idx="1"/>
          </p:nvPr>
        </p:nvSpPr>
        <p:spPr>
          <a:xfrm>
            <a:off x="701345" y="4416099"/>
            <a:ext cx="5607712"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7300509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7DF7-9F2A-482C-9D49-3AD236FD1B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933DF6-D7D3-4CFE-9BBE-FAB724D48C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662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22AC-0A18-A53F-740C-31EA4478AA48}"/>
              </a:ext>
            </a:extLst>
          </p:cNvPr>
          <p:cNvSpPr>
            <a:spLocks noGrp="1"/>
          </p:cNvSpPr>
          <p:nvPr>
            <p:ph type="title" hasCustomPrompt="1"/>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1965B65-F324-FE99-35F9-1030ADCCB331}"/>
              </a:ext>
            </a:extLst>
          </p:cNvPr>
          <p:cNvSpPr>
            <a:spLocks noGrp="1"/>
          </p:cNvSpPr>
          <p:nvPr>
            <p:ph sz="half" idx="1"/>
          </p:nvPr>
        </p:nvSpPr>
        <p:spPr>
          <a:xfrm>
            <a:off x="838200" y="1825625"/>
            <a:ext cx="5181600" cy="38496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5265B0-ACFC-34BC-B334-1467A08C1DC6}"/>
              </a:ext>
            </a:extLst>
          </p:cNvPr>
          <p:cNvSpPr>
            <a:spLocks noGrp="1"/>
          </p:cNvSpPr>
          <p:nvPr>
            <p:ph sz="half" idx="2"/>
          </p:nvPr>
        </p:nvSpPr>
        <p:spPr>
          <a:xfrm>
            <a:off x="6172200" y="1825625"/>
            <a:ext cx="5181600" cy="38496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DE94B273-93B8-5BFF-A77F-24FFB6FBBD53}"/>
              </a:ext>
            </a:extLst>
          </p:cNvPr>
          <p:cNvSpPr/>
          <p:nvPr userDrawn="1"/>
        </p:nvSpPr>
        <p:spPr>
          <a:xfrm>
            <a:off x="838200" y="1401417"/>
            <a:ext cx="10515600" cy="7061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498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D7682-4732-498D-91DA-61501F5B58D4}"/>
              </a:ext>
            </a:extLst>
          </p:cNvPr>
          <p:cNvSpPr>
            <a:spLocks noGrp="1"/>
          </p:cNvSpPr>
          <p:nvPr>
            <p:ph type="title"/>
          </p:nvPr>
        </p:nvSpPr>
        <p:spPr>
          <a:xfrm>
            <a:off x="321733" y="192088"/>
            <a:ext cx="8940800" cy="6858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CE2D60D5-9456-4708-8C2D-C171B65A8D0F}"/>
              </a:ext>
            </a:extLst>
          </p:cNvPr>
          <p:cNvSpPr>
            <a:spLocks noGrp="1"/>
          </p:cNvSpPr>
          <p:nvPr>
            <p:ph type="tbl" idx="1"/>
          </p:nvPr>
        </p:nvSpPr>
        <p:spPr>
          <a:xfrm>
            <a:off x="914400" y="1981200"/>
            <a:ext cx="10363200" cy="4114800"/>
          </a:xfrm>
        </p:spPr>
        <p:txBody>
          <a:bodyPr/>
          <a:lstStyle/>
          <a:p>
            <a:endParaRPr lang="en-US"/>
          </a:p>
        </p:txBody>
      </p:sp>
    </p:spTree>
    <p:extLst>
      <p:ext uri="{BB962C8B-B14F-4D97-AF65-F5344CB8AC3E}">
        <p14:creationId xmlns:p14="http://schemas.microsoft.com/office/powerpoint/2010/main" val="3161851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Conten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E29C0DD-9FFB-6C84-3D60-FE65DEFDA9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05713" y="5856860"/>
            <a:ext cx="2127842" cy="621171"/>
          </a:xfrm>
          <a:prstGeom prst="rect">
            <a:avLst/>
          </a:prstGeom>
        </p:spPr>
      </p:pic>
      <p:sp>
        <p:nvSpPr>
          <p:cNvPr id="3" name="Rectangle 2">
            <a:extLst>
              <a:ext uri="{FF2B5EF4-FFF2-40B4-BE49-F238E27FC236}">
                <a16:creationId xmlns:a16="http://schemas.microsoft.com/office/drawing/2014/main" id="{21F86407-74A3-A055-FB35-74FBF4BD23D6}"/>
              </a:ext>
            </a:extLst>
          </p:cNvPr>
          <p:cNvSpPr/>
          <p:nvPr userDrawn="1"/>
        </p:nvSpPr>
        <p:spPr>
          <a:xfrm>
            <a:off x="502136" y="583011"/>
            <a:ext cx="105434" cy="537130"/>
          </a:xfrm>
          <a:prstGeom prst="rect">
            <a:avLst/>
          </a:prstGeom>
          <a:solidFill>
            <a:srgbClr val="C9DC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4BF4A6BD-3539-EE99-7F61-EFBAC468FD92}"/>
              </a:ext>
            </a:extLst>
          </p:cNvPr>
          <p:cNvCxnSpPr>
            <a:cxnSpLocks/>
          </p:cNvCxnSpPr>
          <p:nvPr userDrawn="1"/>
        </p:nvCxnSpPr>
        <p:spPr>
          <a:xfrm rot="2700000" flipV="1">
            <a:off x="12205671" y="-460587"/>
            <a:ext cx="3607495" cy="3607495"/>
          </a:xfrm>
          <a:prstGeom prst="line">
            <a:avLst/>
          </a:prstGeom>
          <a:ln w="1270000" cap="rnd">
            <a:solidFill>
              <a:srgbClr val="C9DC50">
                <a:alpha val="80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255A7CB-6419-8042-FD69-330D370C0675}"/>
              </a:ext>
            </a:extLst>
          </p:cNvPr>
          <p:cNvCxnSpPr>
            <a:cxnSpLocks/>
          </p:cNvCxnSpPr>
          <p:nvPr userDrawn="1"/>
        </p:nvCxnSpPr>
        <p:spPr>
          <a:xfrm rot="2700000" flipH="1">
            <a:off x="9491897" y="-1163753"/>
            <a:ext cx="2773547" cy="2773546"/>
          </a:xfrm>
          <a:prstGeom prst="line">
            <a:avLst/>
          </a:prstGeom>
          <a:ln w="2540000" cap="rnd">
            <a:solidFill>
              <a:srgbClr val="008CD1">
                <a:alpha val="90000"/>
              </a:srgbClr>
            </a:solidFill>
          </a:ln>
        </p:spPr>
        <p:style>
          <a:lnRef idx="1">
            <a:schemeClr val="accent1"/>
          </a:lnRef>
          <a:fillRef idx="0">
            <a:schemeClr val="accent1"/>
          </a:fillRef>
          <a:effectRef idx="0">
            <a:schemeClr val="accent1"/>
          </a:effectRef>
          <a:fontRef idx="minor">
            <a:schemeClr val="tx1"/>
          </a:fontRef>
        </p:style>
      </p:cxnSp>
      <p:sp>
        <p:nvSpPr>
          <p:cNvPr id="7" name="Text Placeholder 17">
            <a:extLst>
              <a:ext uri="{FF2B5EF4-FFF2-40B4-BE49-F238E27FC236}">
                <a16:creationId xmlns:a16="http://schemas.microsoft.com/office/drawing/2014/main" id="{C4ED5AB7-7415-C8C0-6BBF-4447445D87B9}"/>
              </a:ext>
            </a:extLst>
          </p:cNvPr>
          <p:cNvSpPr>
            <a:spLocks noGrp="1"/>
          </p:cNvSpPr>
          <p:nvPr>
            <p:ph type="body" sz="quarter" idx="10" hasCustomPrompt="1"/>
          </p:nvPr>
        </p:nvSpPr>
        <p:spPr>
          <a:xfrm>
            <a:off x="654064" y="545954"/>
            <a:ext cx="6645638" cy="668722"/>
          </a:xfrm>
          <a:prstGeom prst="rect">
            <a:avLst/>
          </a:prstGeom>
        </p:spPr>
        <p:txBody>
          <a:bodyPr/>
          <a:lstStyle>
            <a:lvl1pPr marL="0" indent="0">
              <a:buNone/>
              <a:defRPr sz="4000" b="0" i="0">
                <a:solidFill>
                  <a:srgbClr val="005A90"/>
                </a:solidFill>
                <a:latin typeface="Figtree ExtraBold" pitchFamily="2" charset="0"/>
              </a:defRPr>
            </a:lvl1pPr>
            <a:lvl2pPr marL="457200" indent="0">
              <a:buNone/>
              <a:defRPr b="0" i="0">
                <a:latin typeface="Figtree ExtraBold" pitchFamily="2" charset="0"/>
              </a:defRPr>
            </a:lvl2pPr>
            <a:lvl3pPr marL="914400" indent="0">
              <a:buNone/>
              <a:defRPr b="0" i="0">
                <a:latin typeface="Figtree ExtraBold" pitchFamily="2" charset="0"/>
              </a:defRPr>
            </a:lvl3pPr>
            <a:lvl4pPr marL="1371600" indent="0">
              <a:buNone/>
              <a:defRPr b="0" i="0">
                <a:latin typeface="Figtree ExtraBold" pitchFamily="2" charset="0"/>
              </a:defRPr>
            </a:lvl4pPr>
            <a:lvl5pPr marL="1828800" indent="0">
              <a:buNone/>
              <a:defRPr b="0" i="0">
                <a:latin typeface="Figtree ExtraBold" pitchFamily="2" charset="0"/>
              </a:defRPr>
            </a:lvl5pPr>
          </a:lstStyle>
          <a:p>
            <a:pPr lvl="0"/>
            <a:r>
              <a:rPr lang="en-US"/>
              <a:t>PPT Slide Title Here</a:t>
            </a:r>
          </a:p>
        </p:txBody>
      </p:sp>
      <p:sp>
        <p:nvSpPr>
          <p:cNvPr id="8" name="Text Placeholder 17">
            <a:extLst>
              <a:ext uri="{FF2B5EF4-FFF2-40B4-BE49-F238E27FC236}">
                <a16:creationId xmlns:a16="http://schemas.microsoft.com/office/drawing/2014/main" id="{F2B58F3C-3BCC-E8FF-0F24-6CBD974B1F80}"/>
              </a:ext>
            </a:extLst>
          </p:cNvPr>
          <p:cNvSpPr>
            <a:spLocks noGrp="1"/>
          </p:cNvSpPr>
          <p:nvPr>
            <p:ph type="body" sz="quarter" idx="11" hasCustomPrompt="1"/>
          </p:nvPr>
        </p:nvSpPr>
        <p:spPr>
          <a:xfrm>
            <a:off x="9290770" y="172787"/>
            <a:ext cx="2542785" cy="305013"/>
          </a:xfrm>
          <a:prstGeom prst="rect">
            <a:avLst/>
          </a:prstGeom>
        </p:spPr>
        <p:txBody>
          <a:bodyPr/>
          <a:lstStyle>
            <a:lvl1pPr marL="0" indent="0" algn="r">
              <a:buNone/>
              <a:defRPr sz="1800" b="0" i="0">
                <a:solidFill>
                  <a:schemeClr val="bg1"/>
                </a:solidFill>
                <a:latin typeface="Figtree" pitchFamily="2" charset="0"/>
              </a:defRPr>
            </a:lvl1pPr>
            <a:lvl2pPr marL="457200" indent="0">
              <a:buNone/>
              <a:defRPr b="0" i="0">
                <a:latin typeface="Figtree ExtraBold" pitchFamily="2" charset="0"/>
              </a:defRPr>
            </a:lvl2pPr>
            <a:lvl3pPr marL="914400" indent="0">
              <a:buNone/>
              <a:defRPr b="0" i="0">
                <a:latin typeface="Figtree ExtraBold" pitchFamily="2" charset="0"/>
              </a:defRPr>
            </a:lvl3pPr>
            <a:lvl4pPr marL="1371600" indent="0">
              <a:buNone/>
              <a:defRPr b="0" i="0">
                <a:latin typeface="Figtree ExtraBold" pitchFamily="2" charset="0"/>
              </a:defRPr>
            </a:lvl4pPr>
            <a:lvl5pPr marL="1828800" indent="0">
              <a:buNone/>
              <a:defRPr b="0" i="0">
                <a:latin typeface="Figtree ExtraBold" pitchFamily="2" charset="0"/>
              </a:defRPr>
            </a:lvl5pPr>
          </a:lstStyle>
          <a:p>
            <a:pPr lvl="0"/>
            <a:r>
              <a:rPr lang="en-US"/>
              <a:t>Section</a:t>
            </a:r>
          </a:p>
        </p:txBody>
      </p:sp>
      <p:sp>
        <p:nvSpPr>
          <p:cNvPr id="9" name="Text Placeholder 17">
            <a:extLst>
              <a:ext uri="{FF2B5EF4-FFF2-40B4-BE49-F238E27FC236}">
                <a16:creationId xmlns:a16="http://schemas.microsoft.com/office/drawing/2014/main" id="{B02F0490-9B11-0DA6-E5EC-C9478BAE50FE}"/>
              </a:ext>
            </a:extLst>
          </p:cNvPr>
          <p:cNvSpPr>
            <a:spLocks noGrp="1"/>
          </p:cNvSpPr>
          <p:nvPr>
            <p:ph type="body" sz="quarter" idx="12" hasCustomPrompt="1"/>
          </p:nvPr>
        </p:nvSpPr>
        <p:spPr>
          <a:xfrm>
            <a:off x="8382752" y="479863"/>
            <a:ext cx="3439163" cy="887573"/>
          </a:xfrm>
          <a:prstGeom prst="rect">
            <a:avLst/>
          </a:prstGeom>
        </p:spPr>
        <p:txBody>
          <a:bodyPr/>
          <a:lstStyle>
            <a:lvl1pPr marL="0" indent="0" algn="r">
              <a:lnSpc>
                <a:spcPts val="2860"/>
              </a:lnSpc>
              <a:buNone/>
              <a:defRPr sz="2800" b="1" i="0">
                <a:solidFill>
                  <a:schemeClr val="bg1"/>
                </a:solidFill>
                <a:latin typeface="Figtree" pitchFamily="2" charset="0"/>
              </a:defRPr>
            </a:lvl1pPr>
            <a:lvl2pPr marL="457200" indent="0">
              <a:buNone/>
              <a:defRPr b="0" i="0">
                <a:latin typeface="Figtree ExtraBold" pitchFamily="2" charset="0"/>
              </a:defRPr>
            </a:lvl2pPr>
            <a:lvl3pPr marL="914400" indent="0">
              <a:buNone/>
              <a:defRPr b="0" i="0">
                <a:latin typeface="Figtree ExtraBold" pitchFamily="2" charset="0"/>
              </a:defRPr>
            </a:lvl3pPr>
            <a:lvl4pPr marL="1371600" indent="0">
              <a:buNone/>
              <a:defRPr b="0" i="0">
                <a:latin typeface="Figtree ExtraBold" pitchFamily="2" charset="0"/>
              </a:defRPr>
            </a:lvl4pPr>
            <a:lvl5pPr marL="1828800" indent="0">
              <a:buNone/>
              <a:defRPr b="0" i="0">
                <a:latin typeface="Figtree ExtraBold" pitchFamily="2" charset="0"/>
              </a:defRPr>
            </a:lvl5pPr>
          </a:lstStyle>
          <a:p>
            <a:pPr lvl="0"/>
            <a:r>
              <a:rPr lang="en-US"/>
              <a:t>Title Here Can Be Multiple Lines</a:t>
            </a:r>
          </a:p>
        </p:txBody>
      </p:sp>
      <p:sp>
        <p:nvSpPr>
          <p:cNvPr id="10" name="Text Placeholder 17">
            <a:extLst>
              <a:ext uri="{FF2B5EF4-FFF2-40B4-BE49-F238E27FC236}">
                <a16:creationId xmlns:a16="http://schemas.microsoft.com/office/drawing/2014/main" id="{D9F3411C-5093-4DAB-42D2-4E0C8275BBC6}"/>
              </a:ext>
            </a:extLst>
          </p:cNvPr>
          <p:cNvSpPr>
            <a:spLocks noGrp="1"/>
          </p:cNvSpPr>
          <p:nvPr>
            <p:ph type="body" sz="quarter" idx="14" hasCustomPrompt="1"/>
          </p:nvPr>
        </p:nvSpPr>
        <p:spPr>
          <a:xfrm>
            <a:off x="654063" y="1966017"/>
            <a:ext cx="10145741" cy="3631593"/>
          </a:xfrm>
          <a:prstGeom prst="rect">
            <a:avLst/>
          </a:prstGeom>
        </p:spPr>
        <p:txBody>
          <a:bodyPr/>
          <a:lstStyle>
            <a:lvl1pPr marL="457200" indent="-457200">
              <a:lnSpc>
                <a:spcPts val="2840"/>
              </a:lnSpc>
              <a:buFont typeface="Arial" panose="020B0604020202020204" pitchFamily="34" charset="0"/>
              <a:buChar char="•"/>
              <a:defRPr sz="2800" b="0" i="0">
                <a:solidFill>
                  <a:schemeClr val="bg2">
                    <a:lumMod val="75000"/>
                  </a:schemeClr>
                </a:solidFill>
                <a:latin typeface="Figtree" pitchFamily="2" charset="0"/>
              </a:defRPr>
            </a:lvl1pPr>
            <a:lvl2pPr marL="457200" indent="0">
              <a:buNone/>
              <a:defRPr b="0" i="0">
                <a:latin typeface="Figtree ExtraBold" pitchFamily="2" charset="0"/>
              </a:defRPr>
            </a:lvl2pPr>
            <a:lvl3pPr marL="914400" indent="0">
              <a:buNone/>
              <a:defRPr b="0" i="0">
                <a:latin typeface="Figtree ExtraBold" pitchFamily="2" charset="0"/>
              </a:defRPr>
            </a:lvl3pPr>
            <a:lvl4pPr marL="1371600" indent="0">
              <a:buNone/>
              <a:defRPr b="0" i="0">
                <a:latin typeface="Figtree ExtraBold" pitchFamily="2" charset="0"/>
              </a:defRPr>
            </a:lvl4pPr>
            <a:lvl5pPr marL="1828800" indent="0">
              <a:buNone/>
              <a:defRPr b="0" i="0">
                <a:latin typeface="Figtree ExtraBold" pitchFamily="2" charset="0"/>
              </a:defRPr>
            </a:lvl5pPr>
          </a:lstStyle>
          <a:p>
            <a:pPr lvl="0"/>
            <a:r>
              <a:rPr lang="en-US"/>
              <a:t>Your bulleted text here</a:t>
            </a:r>
          </a:p>
        </p:txBody>
      </p:sp>
    </p:spTree>
    <p:extLst>
      <p:ext uri="{BB962C8B-B14F-4D97-AF65-F5344CB8AC3E}">
        <p14:creationId xmlns:p14="http://schemas.microsoft.com/office/powerpoint/2010/main" val="4274270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5/7/2024</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70" r:id="rId18"/>
    <p:sldLayoutId id="2147483672" r:id="rId19"/>
    <p:sldLayoutId id="2147483673" r:id="rId20"/>
    <p:sldLayoutId id="2147483674" r:id="rId21"/>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oleObject" Target="../embeddings/oleObject2.bin"/><Relationship Id="rId5" Type="http://schemas.openxmlformats.org/officeDocument/2006/relationships/image" Target="../media/image30.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3.bin"/><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8.xml"/><Relationship Id="rId5" Type="http://schemas.openxmlformats.org/officeDocument/2006/relationships/image" Target="../media/image38.jpeg"/><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3D2C-94C2-4865-80F9-ABBF27FF1EA6}"/>
              </a:ext>
            </a:extLst>
          </p:cNvPr>
          <p:cNvSpPr>
            <a:spLocks noGrp="1"/>
          </p:cNvSpPr>
          <p:nvPr>
            <p:ph type="title"/>
          </p:nvPr>
        </p:nvSpPr>
        <p:spPr>
          <a:xfrm>
            <a:off x="121921" y="-87986"/>
            <a:ext cx="11445866" cy="1596177"/>
          </a:xfrm>
        </p:spPr>
        <p:txBody>
          <a:bodyPr>
            <a:normAutofit/>
          </a:bodyPr>
          <a:lstStyle/>
          <a:p>
            <a:r>
              <a:rPr lang="en-US" sz="4000" b="1">
                <a:solidFill>
                  <a:srgbClr val="002060"/>
                </a:solidFill>
                <a:latin typeface="Arial" panose="020B0604020202020204" pitchFamily="34" charset="0"/>
                <a:cs typeface="Arial" panose="020B0604020202020204" pitchFamily="34" charset="0"/>
              </a:rPr>
              <a:t>Optimizing HVAC systems in the Healthcare environment</a:t>
            </a:r>
            <a:endParaRPr lang="en-US" sz="4000" b="1">
              <a:solidFill>
                <a:schemeClr val="bg2">
                  <a:lumMod val="50000"/>
                </a:schemeClr>
              </a:solidFill>
              <a:latin typeface="+mn-lt"/>
              <a:ea typeface="+mn-ea"/>
              <a:cs typeface="+mn-cs"/>
            </a:endParaRPr>
          </a:p>
        </p:txBody>
      </p:sp>
      <p:sp>
        <p:nvSpPr>
          <p:cNvPr id="6" name="Subtitle 2">
            <a:extLst>
              <a:ext uri="{FF2B5EF4-FFF2-40B4-BE49-F238E27FC236}">
                <a16:creationId xmlns:a16="http://schemas.microsoft.com/office/drawing/2014/main" id="{8E44BC0E-020F-4E2D-93BF-15AA7CC4A906}"/>
              </a:ext>
            </a:extLst>
          </p:cNvPr>
          <p:cNvSpPr txBox="1">
            <a:spLocks/>
          </p:cNvSpPr>
          <p:nvPr/>
        </p:nvSpPr>
        <p:spPr>
          <a:xfrm>
            <a:off x="2680514" y="1916896"/>
            <a:ext cx="9796454" cy="4720551"/>
          </a:xfrm>
          <a:prstGeom prst="rect">
            <a:avLst/>
          </a:prstGeom>
        </p:spPr>
        <p:txBody>
          <a:bodyPr>
            <a:normAutofit fontScale="92500" lnSpcReduction="1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2900" i="1">
                <a:latin typeface="Arial" panose="020B0604020202020204" pitchFamily="34" charset="0"/>
                <a:cs typeface="Arial" panose="020B0604020202020204" pitchFamily="34" charset="0"/>
              </a:rPr>
              <a:t>May 2, 2024</a:t>
            </a:r>
          </a:p>
          <a:p>
            <a:pPr marL="0" indent="0" algn="ctr">
              <a:spcBef>
                <a:spcPts val="600"/>
              </a:spcBef>
              <a:buNone/>
            </a:pPr>
            <a:endParaRPr lang="en-US" sz="2600" i="1">
              <a:latin typeface="Arial" panose="020B0604020202020204" pitchFamily="34" charset="0"/>
              <a:cs typeface="Arial" panose="020B0604020202020204" pitchFamily="34" charset="0"/>
            </a:endParaRPr>
          </a:p>
          <a:p>
            <a:pPr marL="0" indent="0" algn="ctr">
              <a:spcBef>
                <a:spcPts val="600"/>
              </a:spcBef>
              <a:buNone/>
            </a:pPr>
            <a:r>
              <a:rPr lang="en-US" sz="2800" b="1" i="1">
                <a:latin typeface="Arial" panose="020B0604020202020204" pitchFamily="34" charset="0"/>
                <a:cs typeface="Arial" panose="020B0604020202020204" pitchFamily="34" charset="0"/>
              </a:rPr>
              <a:t>Mark Modera</a:t>
            </a:r>
          </a:p>
          <a:p>
            <a:pPr marL="0" indent="0" algn="ctr">
              <a:spcBef>
                <a:spcPts val="600"/>
              </a:spcBef>
              <a:buNone/>
            </a:pPr>
            <a:r>
              <a:rPr lang="en-US" sz="2400" i="1">
                <a:latin typeface="Arial" panose="020B0604020202020204" pitchFamily="34" charset="0"/>
                <a:cs typeface="Arial" panose="020B0604020202020204" pitchFamily="34" charset="0"/>
              </a:rPr>
              <a:t>Professor Emeritus – UC Davis</a:t>
            </a:r>
          </a:p>
          <a:p>
            <a:pPr marL="0" indent="0" algn="ctr">
              <a:spcBef>
                <a:spcPts val="600"/>
              </a:spcBef>
              <a:buNone/>
            </a:pPr>
            <a:r>
              <a:rPr lang="en-US" sz="2400" i="1">
                <a:latin typeface="Arial" panose="020B0604020202020204" pitchFamily="34" charset="0"/>
                <a:cs typeface="Arial" panose="020B0604020202020204" pitchFamily="34" charset="0"/>
              </a:rPr>
              <a:t>CHIEF SCIENTIFIC ADVISOR – Aeroseal</a:t>
            </a:r>
          </a:p>
          <a:p>
            <a:pPr marL="0" indent="0" algn="ctr">
              <a:spcBef>
                <a:spcPts val="600"/>
              </a:spcBef>
              <a:buNone/>
            </a:pPr>
            <a:endParaRPr lang="en-US" sz="2400" i="1">
              <a:latin typeface="Arial" panose="020B0604020202020204" pitchFamily="34" charset="0"/>
              <a:cs typeface="Arial" panose="020B0604020202020204" pitchFamily="34" charset="0"/>
            </a:endParaRPr>
          </a:p>
          <a:p>
            <a:pPr marL="0" indent="0" algn="ctr">
              <a:spcBef>
                <a:spcPts val="600"/>
              </a:spcBef>
              <a:buNone/>
            </a:pPr>
            <a:endParaRPr lang="en-US" sz="2400" i="1">
              <a:latin typeface="Arial" panose="020B0604020202020204" pitchFamily="34" charset="0"/>
              <a:cs typeface="Arial" panose="020B0604020202020204" pitchFamily="34" charset="0"/>
            </a:endParaRPr>
          </a:p>
          <a:p>
            <a:pPr marL="0" indent="0" algn="ctr">
              <a:spcBef>
                <a:spcPts val="600"/>
              </a:spcBef>
              <a:buNone/>
            </a:pPr>
            <a:r>
              <a:rPr lang="en-US" sz="2600" b="1" i="1">
                <a:latin typeface="Arial" panose="020B0604020202020204" pitchFamily="34" charset="0"/>
                <a:cs typeface="Arial" panose="020B0604020202020204" pitchFamily="34" charset="0"/>
              </a:rPr>
              <a:t>Joe St. Pierre</a:t>
            </a:r>
          </a:p>
          <a:p>
            <a:pPr marL="0" indent="0" algn="ctr">
              <a:spcBef>
                <a:spcPts val="600"/>
              </a:spcBef>
              <a:buNone/>
            </a:pPr>
            <a:r>
              <a:rPr lang="en-US" sz="2400" i="1">
                <a:latin typeface="Arial" panose="020B0604020202020204" pitchFamily="34" charset="0"/>
                <a:cs typeface="Arial" panose="020B0604020202020204" pitchFamily="34" charset="0"/>
              </a:rPr>
              <a:t>Business Development Manager- Aeroseal</a:t>
            </a:r>
          </a:p>
          <a:p>
            <a:pPr marL="0" indent="0" algn="ctr">
              <a:spcBef>
                <a:spcPts val="600"/>
              </a:spcBef>
              <a:buNone/>
            </a:pPr>
            <a:r>
              <a:rPr lang="en-US" sz="2400" i="1">
                <a:latin typeface="Arial" panose="020B0604020202020204" pitchFamily="34" charset="0"/>
                <a:cs typeface="Arial" panose="020B0604020202020204" pitchFamily="34" charset="0"/>
              </a:rPr>
              <a:t> </a:t>
            </a:r>
          </a:p>
          <a:p>
            <a:pPr marL="0" indent="0" algn="ctr">
              <a:spcBef>
                <a:spcPts val="600"/>
              </a:spcBef>
              <a:buNone/>
            </a:pPr>
            <a:endParaRPr lang="en-US" sz="2600" i="1">
              <a:latin typeface="Arial" panose="020B0604020202020204" pitchFamily="34" charset="0"/>
              <a:cs typeface="Arial" panose="020B0604020202020204" pitchFamily="34" charset="0"/>
            </a:endParaRPr>
          </a:p>
          <a:p>
            <a:pPr marL="0" indent="0" algn="ctr">
              <a:buNone/>
            </a:pPr>
            <a:endParaRPr lang="en-US"/>
          </a:p>
        </p:txBody>
      </p:sp>
      <p:pic>
        <p:nvPicPr>
          <p:cNvPr id="8" name="Picture 7">
            <a:extLst>
              <a:ext uri="{FF2B5EF4-FFF2-40B4-BE49-F238E27FC236}">
                <a16:creationId xmlns:a16="http://schemas.microsoft.com/office/drawing/2014/main" id="{6FED2B44-0EF9-4E44-A072-78C28AB54D41}"/>
              </a:ext>
            </a:extLst>
          </p:cNvPr>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486704" y="3047186"/>
            <a:ext cx="2984860" cy="763627"/>
          </a:xfrm>
          <a:prstGeom prst="rect">
            <a:avLst/>
          </a:prstGeom>
          <a:noFill/>
          <a:ln w="9525">
            <a:noFill/>
            <a:miter lim="800000"/>
            <a:headEnd/>
            <a:tailEnd/>
          </a:ln>
        </p:spPr>
      </p:pic>
      <p:pic>
        <p:nvPicPr>
          <p:cNvPr id="4" name="Picture 3">
            <a:extLst>
              <a:ext uri="{FF2B5EF4-FFF2-40B4-BE49-F238E27FC236}">
                <a16:creationId xmlns:a16="http://schemas.microsoft.com/office/drawing/2014/main" id="{B1DD4D01-D417-7CF7-6601-9C230DB75E2A}"/>
              </a:ext>
            </a:extLst>
          </p:cNvPr>
          <p:cNvPicPr>
            <a:picLocks noChangeAspect="1"/>
          </p:cNvPicPr>
          <p:nvPr/>
        </p:nvPicPr>
        <p:blipFill>
          <a:blip r:embed="rId3"/>
          <a:stretch>
            <a:fillRect/>
          </a:stretch>
        </p:blipFill>
        <p:spPr>
          <a:xfrm>
            <a:off x="486704" y="5097382"/>
            <a:ext cx="2831312" cy="1174276"/>
          </a:xfrm>
          <a:prstGeom prst="rect">
            <a:avLst/>
          </a:prstGeom>
        </p:spPr>
      </p:pic>
    </p:spTree>
    <p:extLst>
      <p:ext uri="{BB962C8B-B14F-4D97-AF65-F5344CB8AC3E}">
        <p14:creationId xmlns:p14="http://schemas.microsoft.com/office/powerpoint/2010/main" val="1339147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A769-1A58-D2C2-0057-CB2A8750912A}"/>
              </a:ext>
            </a:extLst>
          </p:cNvPr>
          <p:cNvSpPr>
            <a:spLocks noGrp="1"/>
          </p:cNvSpPr>
          <p:nvPr>
            <p:ph type="title"/>
          </p:nvPr>
        </p:nvSpPr>
        <p:spPr>
          <a:xfrm>
            <a:off x="0" y="1"/>
            <a:ext cx="12192000" cy="1295400"/>
          </a:xfrm>
        </p:spPr>
        <p:txBody>
          <a:bodyPr>
            <a:normAutofit/>
          </a:bodyPr>
          <a:lstStyle/>
          <a:p>
            <a:pPr algn="ctr">
              <a:spcBef>
                <a:spcPts val="0"/>
              </a:spcBef>
            </a:pPr>
            <a:r>
              <a:rPr lang="en-US" b="1">
                <a:solidFill>
                  <a:srgbClr val="002060"/>
                </a:solidFill>
                <a:latin typeface="Arial" panose="020B0604020202020204" pitchFamily="34" charset="0"/>
                <a:cs typeface="Arial" panose="020B0604020202020204" pitchFamily="34" charset="0"/>
              </a:rPr>
              <a:t>Measuring Incoming Flow with CO</a:t>
            </a:r>
            <a:r>
              <a:rPr lang="en-US" b="1" baseline="-25000">
                <a:solidFill>
                  <a:srgbClr val="002060"/>
                </a:solidFill>
                <a:latin typeface="Arial" panose="020B0604020202020204" pitchFamily="34" charset="0"/>
                <a:cs typeface="Arial" panose="020B0604020202020204" pitchFamily="34" charset="0"/>
              </a:rPr>
              <a:t>2</a:t>
            </a:r>
          </a:p>
        </p:txBody>
      </p:sp>
      <p:sp>
        <p:nvSpPr>
          <p:cNvPr id="8" name="Title 1">
            <a:extLst>
              <a:ext uri="{FF2B5EF4-FFF2-40B4-BE49-F238E27FC236}">
                <a16:creationId xmlns:a16="http://schemas.microsoft.com/office/drawing/2014/main" id="{E0A04B63-A729-087A-FC5F-1AA57B79F276}"/>
              </a:ext>
            </a:extLst>
          </p:cNvPr>
          <p:cNvSpPr txBox="1">
            <a:spLocks/>
          </p:cNvSpPr>
          <p:nvPr/>
        </p:nvSpPr>
        <p:spPr>
          <a:xfrm>
            <a:off x="864000" y="318206"/>
            <a:ext cx="11328000" cy="4320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endParaRPr lang="en-US"/>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375018EE-D867-8C87-E1CD-E672F83CA8C6}"/>
                  </a:ext>
                </a:extLst>
              </p:cNvPr>
              <p:cNvSpPr txBox="1">
                <a:spLocks/>
              </p:cNvSpPr>
              <p:nvPr/>
            </p:nvSpPr>
            <p:spPr>
              <a:xfrm>
                <a:off x="-529163" y="1004206"/>
                <a:ext cx="12548443" cy="137667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914400" marR="0" lvl="2" indent="0" algn="l" defTabSz="914400" rtl="0" eaLnBrk="1" fontAlgn="auto" latinLnBrk="0" hangingPunct="1">
                  <a:lnSpc>
                    <a:spcPct val="120000"/>
                  </a:lnSpc>
                  <a:spcBef>
                    <a:spcPts val="1800"/>
                  </a:spcBef>
                  <a:spcAft>
                    <a:spcPts val="0"/>
                  </a:spcAft>
                  <a:buClr>
                    <a:prstClr val="black"/>
                  </a:buClr>
                  <a:buSzTx/>
                  <a:buFont typeface="Arial" panose="020B0604020202020204" pitchFamily="34" charset="0"/>
                  <a:buNone/>
                  <a:tabLst/>
                  <a:defRPr/>
                </a:pPr>
                <a:r>
                  <a:rPr kumimoji="0" lang="en-US" sz="3200" b="0" i="0" u="none" strike="noStrike" kern="1200" cap="all" spc="0" normalizeH="0" baseline="0" noProof="0">
                    <a:ln>
                      <a:noFill/>
                    </a:ln>
                    <a:solidFill>
                      <a:prstClr val="black"/>
                    </a:solidFill>
                    <a:effectLst/>
                    <a:uLnTx/>
                    <a:uFillTx/>
                    <a:ea typeface="+mn-ea"/>
                    <a:cs typeface="+mn-cs"/>
                  </a:rPr>
                  <a:t>Incoming</a:t>
                </a:r>
                <a:r>
                  <a:rPr kumimoji="0" lang="en-US" sz="3200" b="0" i="0" u="none" strike="noStrike" kern="1200" cap="all" spc="0" normalizeH="0" noProof="0">
                    <a:ln>
                      <a:noFill/>
                    </a:ln>
                    <a:solidFill>
                      <a:prstClr val="black"/>
                    </a:solidFill>
                    <a:effectLst/>
                    <a:uLnTx/>
                    <a:uFillTx/>
                    <a:ea typeface="+mn-ea"/>
                    <a:cs typeface="+mn-cs"/>
                  </a:rPr>
                  <a:t> </a:t>
                </a:r>
                <a:r>
                  <a:rPr kumimoji="0" lang="en-US" sz="3200" b="0" i="0" u="none" strike="noStrike" kern="1200" cap="all" spc="0" normalizeH="0" baseline="0" noProof="0">
                    <a:ln>
                      <a:noFill/>
                    </a:ln>
                    <a:solidFill>
                      <a:prstClr val="black"/>
                    </a:solidFill>
                    <a:effectLst/>
                    <a:uLnTx/>
                    <a:uFillTx/>
                    <a:ea typeface="+mn-ea"/>
                    <a:cs typeface="+mn-cs"/>
                  </a:rPr>
                  <a:t>Air Flow [scfm] = </a:t>
                </a:r>
                <a14:m>
                  <m:oMath xmlns:m="http://schemas.openxmlformats.org/officeDocument/2006/math">
                    <m:f>
                      <m:fPr>
                        <m:ctrlPr>
                          <a:rPr kumimoji="0" lang="en-US" sz="3200" b="0" i="1" u="none" strike="noStrike" kern="1200" cap="all" spc="0" normalizeH="0" baseline="0" noProof="0" smtClean="0">
                            <a:ln>
                              <a:noFill/>
                            </a:ln>
                            <a:solidFill>
                              <a:prstClr val="black"/>
                            </a:solidFill>
                            <a:effectLst/>
                            <a:uLnTx/>
                            <a:uFillTx/>
                            <a:latin typeface="Cambria Math" panose="02040503050406030204" pitchFamily="18" charset="0"/>
                            <a:ea typeface="+mn-ea"/>
                            <a:cs typeface="+mn-cs"/>
                          </a:rPr>
                        </m:ctrlPr>
                      </m:fPr>
                      <m:num>
                        <m:r>
                          <m:rPr>
                            <m:nor/>
                          </m:rPr>
                          <a:rPr kumimoji="0" lang="en-US" sz="3200" b="0" i="0" u="none" strike="noStrike" kern="1200" cap="all" spc="0" normalizeH="0" baseline="0" noProof="0" dirty="0" smtClean="0">
                            <a:ln>
                              <a:noFill/>
                            </a:ln>
                            <a:solidFill>
                              <a:prstClr val="black"/>
                            </a:solidFill>
                            <a:effectLst/>
                            <a:uLnTx/>
                            <a:uFillTx/>
                            <a:ea typeface="+mn-ea"/>
                            <a:cs typeface="+mn-cs"/>
                          </a:rPr>
                          <m:t>CO</m:t>
                        </m:r>
                        <m:r>
                          <m:rPr>
                            <m:nor/>
                          </m:rPr>
                          <a:rPr kumimoji="0" lang="en-US" sz="3200" b="0" i="0" u="none" strike="noStrike" kern="1200" cap="all" spc="0" normalizeH="0" baseline="-25000" noProof="0" dirty="0" smtClean="0">
                            <a:ln>
                              <a:noFill/>
                            </a:ln>
                            <a:solidFill>
                              <a:prstClr val="black"/>
                            </a:solidFill>
                            <a:effectLst/>
                            <a:uLnTx/>
                            <a:uFillTx/>
                            <a:ea typeface="+mn-ea"/>
                            <a:cs typeface="+mn-cs"/>
                          </a:rPr>
                          <m:t>2</m:t>
                        </m:r>
                        <m:r>
                          <m:rPr>
                            <m:nor/>
                          </m:rPr>
                          <a:rPr kumimoji="0" lang="en-US" sz="3200" b="0" i="0" u="none" strike="noStrike" kern="1200" cap="all" spc="0" normalizeH="0" baseline="0" noProof="0" dirty="0" smtClean="0">
                            <a:ln>
                              <a:noFill/>
                            </a:ln>
                            <a:solidFill>
                              <a:prstClr val="black"/>
                            </a:solidFill>
                            <a:effectLst/>
                            <a:uLnTx/>
                            <a:uFillTx/>
                            <a:ea typeface="+mn-ea"/>
                            <a:cs typeface="+mn-cs"/>
                          </a:rPr>
                          <m:t> </m:t>
                        </m:r>
                        <m:r>
                          <m:rPr>
                            <m:nor/>
                          </m:rPr>
                          <a:rPr kumimoji="0" lang="en-US" sz="3200" b="0" i="0" u="none" strike="noStrike" kern="1200" cap="all" spc="0" normalizeH="0" baseline="0" noProof="0" dirty="0">
                            <a:ln>
                              <a:noFill/>
                            </a:ln>
                            <a:solidFill>
                              <a:prstClr val="black"/>
                            </a:solidFill>
                            <a:effectLst/>
                            <a:uLnTx/>
                            <a:uFillTx/>
                            <a:ea typeface="+mn-ea"/>
                            <a:cs typeface="+mn-cs"/>
                          </a:rPr>
                          <m:t>Flow</m:t>
                        </m:r>
                        <m:r>
                          <m:rPr>
                            <m:nor/>
                          </m:rPr>
                          <a:rPr kumimoji="0" lang="en-US" sz="3200" b="0" i="0" u="none" strike="noStrike" kern="1200" cap="all" spc="0" normalizeH="0" baseline="0" noProof="0" dirty="0">
                            <a:ln>
                              <a:noFill/>
                            </a:ln>
                            <a:solidFill>
                              <a:prstClr val="black"/>
                            </a:solidFill>
                            <a:effectLst/>
                            <a:uLnTx/>
                            <a:uFillTx/>
                            <a:ea typeface="+mn-ea"/>
                            <a:cs typeface="+mn-cs"/>
                          </a:rPr>
                          <m:t> [</m:t>
                        </m:r>
                        <m:r>
                          <m:rPr>
                            <m:nor/>
                          </m:rPr>
                          <a:rPr kumimoji="0" lang="en-US" sz="3200" b="0" i="0" u="none" strike="noStrike" kern="1200" cap="all" spc="0" normalizeH="0" baseline="0" noProof="0" dirty="0">
                            <a:ln>
                              <a:noFill/>
                            </a:ln>
                            <a:solidFill>
                              <a:prstClr val="black"/>
                            </a:solidFill>
                            <a:effectLst/>
                            <a:uLnTx/>
                            <a:uFillTx/>
                            <a:ea typeface="+mn-ea"/>
                            <a:cs typeface="+mn-cs"/>
                          </a:rPr>
                          <m:t>scfm</m:t>
                        </m:r>
                        <m:r>
                          <m:rPr>
                            <m:nor/>
                          </m:rPr>
                          <a:rPr kumimoji="0" lang="en-US" sz="3200" b="0" i="0" u="none" strike="noStrike" kern="1200" cap="all" spc="0" normalizeH="0" baseline="0" noProof="0" dirty="0">
                            <a:ln>
                              <a:noFill/>
                            </a:ln>
                            <a:solidFill>
                              <a:prstClr val="black"/>
                            </a:solidFill>
                            <a:effectLst/>
                            <a:uLnTx/>
                            <a:uFillTx/>
                            <a:ea typeface="+mn-ea"/>
                            <a:cs typeface="+mn-cs"/>
                          </a:rPr>
                          <m:t>]</m:t>
                        </m:r>
                      </m:num>
                      <m:den>
                        <m:r>
                          <m:rPr>
                            <m:nor/>
                          </m:rPr>
                          <a:rPr lang="en-US" sz="3200" dirty="0">
                            <a:solidFill>
                              <a:prstClr val="black"/>
                            </a:solidFill>
                          </a:rPr>
                          <m:t>CO</m:t>
                        </m:r>
                        <m:r>
                          <m:rPr>
                            <m:nor/>
                          </m:rPr>
                          <a:rPr lang="en-US" sz="3200" baseline="-25000" dirty="0">
                            <a:solidFill>
                              <a:prstClr val="black"/>
                            </a:solidFill>
                          </a:rPr>
                          <m:t>2</m:t>
                        </m:r>
                        <m:r>
                          <m:rPr>
                            <m:nor/>
                          </m:rPr>
                          <a:rPr lang="en-US" sz="3200" b="0" i="0" baseline="-25000" dirty="0" smtClean="0">
                            <a:solidFill>
                              <a:prstClr val="black"/>
                            </a:solidFill>
                          </a:rPr>
                          <m:t> </m:t>
                        </m:r>
                        <m:r>
                          <m:rPr>
                            <m:nor/>
                          </m:rPr>
                          <a:rPr kumimoji="0" lang="en-US" sz="3200" b="0" i="0" u="none" strike="noStrike" kern="1200" cap="all" spc="0" normalizeH="0" baseline="0" noProof="0" dirty="0">
                            <a:ln>
                              <a:noFill/>
                            </a:ln>
                            <a:solidFill>
                              <a:prstClr val="black"/>
                            </a:solidFill>
                            <a:effectLst/>
                            <a:uLnTx/>
                            <a:uFillTx/>
                            <a:ea typeface="+mn-ea"/>
                            <a:cs typeface="+mn-cs"/>
                          </a:rPr>
                          <m:t>concentration</m:t>
                        </m:r>
                        <m:r>
                          <m:rPr>
                            <m:nor/>
                          </m:rPr>
                          <a:rPr kumimoji="0" lang="en-US" sz="3200" b="0" i="0" u="none" strike="noStrike" kern="1200" cap="all" spc="0" normalizeH="0" baseline="0" noProof="0" dirty="0" smtClean="0">
                            <a:ln>
                              <a:noFill/>
                            </a:ln>
                            <a:solidFill>
                              <a:prstClr val="black"/>
                            </a:solidFill>
                            <a:effectLst/>
                            <a:uLnTx/>
                            <a:uFillTx/>
                            <a:ea typeface="+mn-ea"/>
                            <a:cs typeface="+mn-cs"/>
                          </a:rPr>
                          <m:t> </m:t>
                        </m:r>
                        <m:r>
                          <m:rPr>
                            <m:nor/>
                          </m:rPr>
                          <a:rPr kumimoji="0" lang="en-US" sz="3200" b="0" i="0" u="none" strike="noStrike" kern="1200" cap="all" spc="0" normalizeH="0" baseline="0" noProof="0" dirty="0" smtClean="0">
                            <a:ln>
                              <a:noFill/>
                            </a:ln>
                            <a:solidFill>
                              <a:prstClr val="black"/>
                            </a:solidFill>
                            <a:effectLst/>
                            <a:uLnTx/>
                            <a:uFillTx/>
                            <a:ea typeface="+mn-ea"/>
                            <a:cs typeface="+mn-cs"/>
                          </a:rPr>
                          <m:t>CHANGE</m:t>
                        </m:r>
                        <m:r>
                          <m:rPr>
                            <m:nor/>
                          </m:rPr>
                          <a:rPr kumimoji="0" lang="en-US" sz="3200" b="0" i="0" u="none" strike="noStrike" kern="1200" cap="all" spc="0" normalizeH="0" baseline="0" noProof="0" dirty="0">
                            <a:ln>
                              <a:noFill/>
                            </a:ln>
                            <a:solidFill>
                              <a:prstClr val="black"/>
                            </a:solidFill>
                            <a:effectLst/>
                            <a:uLnTx/>
                            <a:uFillTx/>
                            <a:ea typeface="+mn-ea"/>
                            <a:cs typeface="+mn-cs"/>
                          </a:rPr>
                          <m:t> [−]</m:t>
                        </m:r>
                      </m:den>
                    </m:f>
                  </m:oMath>
                </a14:m>
                <a:endParaRPr kumimoji="0" lang="en-US" sz="3200" b="0" i="0" u="none" strike="noStrike" kern="1200" cap="all" spc="0" normalizeH="0" baseline="0" noProof="0">
                  <a:ln>
                    <a:noFill/>
                  </a:ln>
                  <a:solidFill>
                    <a:prstClr val="black"/>
                  </a:solidFill>
                  <a:effectLst/>
                  <a:uLnTx/>
                  <a:uFillTx/>
                  <a:ea typeface="+mn-ea"/>
                  <a:cs typeface="+mn-cs"/>
                </a:endParaRPr>
              </a:p>
              <a:p>
                <a:pPr marL="1143000" marR="0" lvl="2" indent="-228600" algn="l" defTabSz="914400" rtl="0" eaLnBrk="1" fontAlgn="auto" latinLnBrk="0" hangingPunct="1">
                  <a:lnSpc>
                    <a:spcPct val="120000"/>
                  </a:lnSpc>
                  <a:spcBef>
                    <a:spcPts val="500"/>
                  </a:spcBef>
                  <a:spcAft>
                    <a:spcPts val="0"/>
                  </a:spcAft>
                  <a:buClr>
                    <a:prstClr val="black"/>
                  </a:buClr>
                  <a:buSzTx/>
                  <a:buFont typeface="Arial" panose="020B0604020202020204" pitchFamily="34" charset="0"/>
                  <a:buChar char="•"/>
                  <a:tabLst/>
                  <a:defRPr/>
                </a:pPr>
                <a:endParaRPr kumimoji="0" lang="en-US" sz="1200" b="0" i="0" u="none" strike="noStrike" kern="1200" cap="all" spc="0" normalizeH="0" baseline="0" noProof="0">
                  <a:ln>
                    <a:noFill/>
                  </a:ln>
                  <a:solidFill>
                    <a:prstClr val="black"/>
                  </a:solidFill>
                  <a:effectLst/>
                  <a:uLnTx/>
                  <a:uFillTx/>
                  <a:ea typeface="+mn-ea"/>
                  <a:cs typeface="+mn-cs"/>
                </a:endParaRPr>
              </a:p>
              <a:p>
                <a:pPr marL="914400" marR="0" lvl="2" indent="0" algn="l" defTabSz="914400" rtl="0" eaLnBrk="1" fontAlgn="auto" latinLnBrk="0" hangingPunct="1">
                  <a:lnSpc>
                    <a:spcPct val="120000"/>
                  </a:lnSpc>
                  <a:spcBef>
                    <a:spcPts val="500"/>
                  </a:spcBef>
                  <a:spcAft>
                    <a:spcPts val="0"/>
                  </a:spcAft>
                  <a:buClr>
                    <a:prstClr val="black"/>
                  </a:buClr>
                  <a:buSzTx/>
                  <a:buNone/>
                  <a:tabLst/>
                  <a:defRPr/>
                </a:pPr>
                <a:endParaRPr lang="en-US" sz="1200" noProof="0">
                  <a:solidFill>
                    <a:prstClr val="black"/>
                  </a:solidFill>
                </a:endParaRPr>
              </a:p>
            </p:txBody>
          </p:sp>
        </mc:Choice>
        <mc:Fallback xmlns="">
          <p:sp>
            <p:nvSpPr>
              <p:cNvPr id="9" name="Content Placeholder 2">
                <a:extLst>
                  <a:ext uri="{FF2B5EF4-FFF2-40B4-BE49-F238E27FC236}">
                    <a16:creationId xmlns:a16="http://schemas.microsoft.com/office/drawing/2014/main" id="{375018EE-D867-8C87-E1CD-E672F83CA8C6}"/>
                  </a:ext>
                </a:extLst>
              </p:cNvPr>
              <p:cNvSpPr txBox="1">
                <a:spLocks noRot="1" noChangeAspect="1" noMove="1" noResize="1" noEditPoints="1" noAdjustHandles="1" noChangeArrowheads="1" noChangeShapeType="1" noTextEdit="1"/>
              </p:cNvSpPr>
              <p:nvPr/>
            </p:nvSpPr>
            <p:spPr>
              <a:xfrm>
                <a:off x="-529163" y="1004206"/>
                <a:ext cx="12548443" cy="1376679"/>
              </a:xfrm>
              <a:prstGeom prst="rect">
                <a:avLst/>
              </a:prstGeom>
              <a:blipFill>
                <a:blip r:embed="rId2"/>
                <a:stretch>
                  <a:fillRect/>
                </a:stretch>
              </a:blipFill>
            </p:spPr>
            <p:txBody>
              <a:bodyPr/>
              <a:lstStyle/>
              <a:p>
                <a:r>
                  <a:rPr lang="en-US">
                    <a:noFill/>
                  </a:rPr>
                  <a:t> </a:t>
                </a:r>
              </a:p>
            </p:txBody>
          </p:sp>
        </mc:Fallback>
      </mc:AlternateContent>
      <p:graphicFrame>
        <p:nvGraphicFramePr>
          <p:cNvPr id="3" name="Chart 2">
            <a:extLst>
              <a:ext uri="{FF2B5EF4-FFF2-40B4-BE49-F238E27FC236}">
                <a16:creationId xmlns:a16="http://schemas.microsoft.com/office/drawing/2014/main" id="{6FA9AFB8-D749-EE5F-7FDD-86033C1E17F3}"/>
              </a:ext>
            </a:extLst>
          </p:cNvPr>
          <p:cNvGraphicFramePr>
            <a:graphicFrameLocks/>
          </p:cNvGraphicFramePr>
          <p:nvPr>
            <p:extLst>
              <p:ext uri="{D42A27DB-BD31-4B8C-83A1-F6EECF244321}">
                <p14:modId xmlns:p14="http://schemas.microsoft.com/office/powerpoint/2010/main" val="2078084532"/>
              </p:ext>
            </p:extLst>
          </p:nvPr>
        </p:nvGraphicFramePr>
        <p:xfrm>
          <a:off x="1188720" y="2926080"/>
          <a:ext cx="9979297" cy="35037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613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A769-1A58-D2C2-0057-CB2A8750912A}"/>
              </a:ext>
            </a:extLst>
          </p:cNvPr>
          <p:cNvSpPr>
            <a:spLocks noGrp="1"/>
          </p:cNvSpPr>
          <p:nvPr>
            <p:ph type="title"/>
          </p:nvPr>
        </p:nvSpPr>
        <p:spPr>
          <a:xfrm>
            <a:off x="0" y="1"/>
            <a:ext cx="12192000" cy="1295400"/>
          </a:xfrm>
        </p:spPr>
        <p:txBody>
          <a:bodyPr>
            <a:normAutofit/>
          </a:bodyPr>
          <a:lstStyle/>
          <a:p>
            <a:pPr algn="ctr">
              <a:spcBef>
                <a:spcPts val="0"/>
              </a:spcBef>
            </a:pPr>
            <a:r>
              <a:rPr lang="en-US" b="1">
                <a:solidFill>
                  <a:srgbClr val="002060"/>
                </a:solidFill>
                <a:latin typeface="Arial" panose="020B0604020202020204" pitchFamily="34" charset="0"/>
                <a:cs typeface="Arial" panose="020B0604020202020204" pitchFamily="34" charset="0"/>
              </a:rPr>
              <a:t>Measuring Diffuser Flows</a:t>
            </a:r>
          </a:p>
        </p:txBody>
      </p:sp>
      <p:sp>
        <p:nvSpPr>
          <p:cNvPr id="8" name="Title 1">
            <a:extLst>
              <a:ext uri="{FF2B5EF4-FFF2-40B4-BE49-F238E27FC236}">
                <a16:creationId xmlns:a16="http://schemas.microsoft.com/office/drawing/2014/main" id="{E0A04B63-A729-087A-FC5F-1AA57B79F276}"/>
              </a:ext>
            </a:extLst>
          </p:cNvPr>
          <p:cNvSpPr txBox="1">
            <a:spLocks/>
          </p:cNvSpPr>
          <p:nvPr/>
        </p:nvSpPr>
        <p:spPr>
          <a:xfrm>
            <a:off x="864000" y="318206"/>
            <a:ext cx="11328000" cy="4320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375018EE-D867-8C87-E1CD-E672F83CA8C6}"/>
              </a:ext>
            </a:extLst>
          </p:cNvPr>
          <p:cNvSpPr txBox="1">
            <a:spLocks/>
          </p:cNvSpPr>
          <p:nvPr/>
        </p:nvSpPr>
        <p:spPr>
          <a:xfrm>
            <a:off x="-239485" y="1613606"/>
            <a:ext cx="12279085" cy="444836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914400" lvl="2" indent="0" algn="ctr">
              <a:buClr>
                <a:prstClr val="black"/>
              </a:buClr>
              <a:buNone/>
              <a:defRPr/>
            </a:pPr>
            <a:endParaRPr kumimoji="0" lang="en-US" sz="3200" b="0" i="0" u="none" strike="noStrike" kern="1200" cap="all" spc="0" normalizeH="0" baseline="0" noProof="0">
              <a:ln>
                <a:noFill/>
              </a:ln>
              <a:solidFill>
                <a:prstClr val="black"/>
              </a:solidFill>
              <a:effectLst/>
              <a:uLnTx/>
              <a:uFillTx/>
              <a:ea typeface="+mn-ea"/>
              <a:cs typeface="+mn-cs"/>
            </a:endParaRPr>
          </a:p>
        </p:txBody>
      </p:sp>
      <p:pic>
        <p:nvPicPr>
          <p:cNvPr id="5" name="Picture 4">
            <a:extLst>
              <a:ext uri="{FF2B5EF4-FFF2-40B4-BE49-F238E27FC236}">
                <a16:creationId xmlns:a16="http://schemas.microsoft.com/office/drawing/2014/main" id="{DB171C2D-9F36-9C67-F78A-193C7EF1D9CA}"/>
              </a:ext>
            </a:extLst>
          </p:cNvPr>
          <p:cNvPicPr>
            <a:picLocks noChangeAspect="1"/>
          </p:cNvPicPr>
          <p:nvPr/>
        </p:nvPicPr>
        <p:blipFill rotWithShape="1">
          <a:blip r:embed="rId2"/>
          <a:srcRect l="25742" t="18855" r="35503" b="27812"/>
          <a:stretch/>
        </p:blipFill>
        <p:spPr>
          <a:xfrm rot="5400000">
            <a:off x="372736" y="1686837"/>
            <a:ext cx="3582554" cy="3697595"/>
          </a:xfrm>
          <a:prstGeom prst="rect">
            <a:avLst/>
          </a:prstGeom>
        </p:spPr>
      </p:pic>
      <p:sp>
        <p:nvSpPr>
          <p:cNvPr id="6" name="Arrow: Right 5">
            <a:extLst>
              <a:ext uri="{FF2B5EF4-FFF2-40B4-BE49-F238E27FC236}">
                <a16:creationId xmlns:a16="http://schemas.microsoft.com/office/drawing/2014/main" id="{BA0A0B45-08A8-B2B0-BD6D-C5AF04F5B9CC}"/>
              </a:ext>
            </a:extLst>
          </p:cNvPr>
          <p:cNvSpPr/>
          <p:nvPr/>
        </p:nvSpPr>
        <p:spPr>
          <a:xfrm>
            <a:off x="4345823" y="3492228"/>
            <a:ext cx="706436" cy="44478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B94DC67-B516-D5BE-2F05-D15034BC4B1A}"/>
              </a:ext>
            </a:extLst>
          </p:cNvPr>
          <p:cNvPicPr>
            <a:picLocks noChangeAspect="1"/>
          </p:cNvPicPr>
          <p:nvPr/>
        </p:nvPicPr>
        <p:blipFill>
          <a:blip r:embed="rId3"/>
          <a:stretch>
            <a:fillRect/>
          </a:stretch>
        </p:blipFill>
        <p:spPr>
          <a:xfrm>
            <a:off x="5497033" y="1628351"/>
            <a:ext cx="6736043" cy="5255197"/>
          </a:xfrm>
          <a:prstGeom prst="rect">
            <a:avLst/>
          </a:prstGeom>
        </p:spPr>
      </p:pic>
      <p:sp>
        <p:nvSpPr>
          <p:cNvPr id="14" name="Oval 13">
            <a:extLst>
              <a:ext uri="{FF2B5EF4-FFF2-40B4-BE49-F238E27FC236}">
                <a16:creationId xmlns:a16="http://schemas.microsoft.com/office/drawing/2014/main" id="{2F6E66BE-E412-86F5-09DF-4E2261ADB6E6}"/>
              </a:ext>
            </a:extLst>
          </p:cNvPr>
          <p:cNvSpPr/>
          <p:nvPr/>
        </p:nvSpPr>
        <p:spPr>
          <a:xfrm>
            <a:off x="7220404" y="6380172"/>
            <a:ext cx="473125" cy="404037"/>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C91B7E8-A651-3176-F560-057904B8AAA0}"/>
              </a:ext>
            </a:extLst>
          </p:cNvPr>
          <p:cNvSpPr/>
          <p:nvPr/>
        </p:nvSpPr>
        <p:spPr>
          <a:xfrm>
            <a:off x="6463776" y="6337775"/>
            <a:ext cx="473125" cy="404037"/>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09E8914-FE69-83C1-4BC8-E19E268E8A1F}"/>
              </a:ext>
            </a:extLst>
          </p:cNvPr>
          <p:cNvSpPr/>
          <p:nvPr/>
        </p:nvSpPr>
        <p:spPr>
          <a:xfrm>
            <a:off x="6983842" y="3376622"/>
            <a:ext cx="473125" cy="404037"/>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A8138E7-603C-C8A4-8FD8-AB7D6632BBE7}"/>
              </a:ext>
            </a:extLst>
          </p:cNvPr>
          <p:cNvSpPr/>
          <p:nvPr/>
        </p:nvSpPr>
        <p:spPr>
          <a:xfrm>
            <a:off x="9092633" y="3791317"/>
            <a:ext cx="473125" cy="404037"/>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3CA0385-2297-927A-EAAB-781BE19F1AB4}"/>
              </a:ext>
            </a:extLst>
          </p:cNvPr>
          <p:cNvSpPr/>
          <p:nvPr/>
        </p:nvSpPr>
        <p:spPr>
          <a:xfrm>
            <a:off x="10765489" y="6337775"/>
            <a:ext cx="473125" cy="404037"/>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99D2347-6137-DE22-0EBF-59987F733F0B}"/>
              </a:ext>
            </a:extLst>
          </p:cNvPr>
          <p:cNvSpPr/>
          <p:nvPr/>
        </p:nvSpPr>
        <p:spPr>
          <a:xfrm>
            <a:off x="10631119" y="1744356"/>
            <a:ext cx="473125" cy="37439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BCF8D50E-BBEB-2A8D-36D6-18BFB2B72DFF}"/>
              </a:ext>
            </a:extLst>
          </p:cNvPr>
          <p:cNvSpPr/>
          <p:nvPr/>
        </p:nvSpPr>
        <p:spPr>
          <a:xfrm>
            <a:off x="11497341" y="3714620"/>
            <a:ext cx="326455" cy="69111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C202FA3-98E1-39B9-2D6F-A867EA7C8C68}"/>
              </a:ext>
            </a:extLst>
          </p:cNvPr>
          <p:cNvSpPr txBox="1"/>
          <p:nvPr/>
        </p:nvSpPr>
        <p:spPr>
          <a:xfrm>
            <a:off x="578984" y="5339109"/>
            <a:ext cx="3433827" cy="461665"/>
          </a:xfrm>
          <a:prstGeom prst="rect">
            <a:avLst/>
          </a:prstGeom>
          <a:noFill/>
        </p:spPr>
        <p:txBody>
          <a:bodyPr wrap="square" rtlCol="0">
            <a:spAutoFit/>
          </a:bodyPr>
          <a:lstStyle/>
          <a:p>
            <a:r>
              <a:rPr lang="en-US" sz="2400"/>
              <a:t>Fan-Powered Flow Hood</a:t>
            </a:r>
          </a:p>
        </p:txBody>
      </p:sp>
    </p:spTree>
    <p:extLst>
      <p:ext uri="{BB962C8B-B14F-4D97-AF65-F5344CB8AC3E}">
        <p14:creationId xmlns:p14="http://schemas.microsoft.com/office/powerpoint/2010/main" val="315273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A769-1A58-D2C2-0057-CB2A8750912A}"/>
              </a:ext>
            </a:extLst>
          </p:cNvPr>
          <p:cNvSpPr>
            <a:spLocks noGrp="1"/>
          </p:cNvSpPr>
          <p:nvPr>
            <p:ph type="title"/>
          </p:nvPr>
        </p:nvSpPr>
        <p:spPr>
          <a:xfrm>
            <a:off x="0" y="1"/>
            <a:ext cx="12192000" cy="1295400"/>
          </a:xfrm>
        </p:spPr>
        <p:txBody>
          <a:bodyPr>
            <a:normAutofit/>
          </a:bodyPr>
          <a:lstStyle/>
          <a:p>
            <a:pPr>
              <a:spcBef>
                <a:spcPts val="0"/>
              </a:spcBef>
            </a:pPr>
            <a:r>
              <a:rPr lang="en-US" b="1">
                <a:solidFill>
                  <a:srgbClr val="002060"/>
                </a:solidFill>
                <a:latin typeface="Arial" panose="020B0604020202020204" pitchFamily="34" charset="0"/>
                <a:cs typeface="Arial" panose="020B0604020202020204" pitchFamily="34" charset="0"/>
              </a:rPr>
              <a:t>Quantifying Measurement Uncertainty </a:t>
            </a:r>
            <a:br>
              <a:rPr lang="en-US" b="1">
                <a:solidFill>
                  <a:srgbClr val="002060"/>
                </a:solidFill>
                <a:latin typeface="Arial" panose="020B0604020202020204" pitchFamily="34" charset="0"/>
                <a:cs typeface="Arial" panose="020B0604020202020204" pitchFamily="34" charset="0"/>
              </a:rPr>
            </a:br>
            <a:r>
              <a:rPr lang="en-US" b="1">
                <a:solidFill>
                  <a:srgbClr val="002060"/>
                </a:solidFill>
                <a:latin typeface="Arial" panose="020B0604020202020204" pitchFamily="34" charset="0"/>
                <a:cs typeface="Arial" panose="020B0604020202020204" pitchFamily="34" charset="0"/>
              </a:rPr>
              <a:t>– ASHRAE Standard 215</a:t>
            </a:r>
          </a:p>
        </p:txBody>
      </p:sp>
      <p:sp>
        <p:nvSpPr>
          <p:cNvPr id="8" name="Title 1">
            <a:extLst>
              <a:ext uri="{FF2B5EF4-FFF2-40B4-BE49-F238E27FC236}">
                <a16:creationId xmlns:a16="http://schemas.microsoft.com/office/drawing/2014/main" id="{E0A04B63-A729-087A-FC5F-1AA57B79F276}"/>
              </a:ext>
            </a:extLst>
          </p:cNvPr>
          <p:cNvSpPr txBox="1">
            <a:spLocks/>
          </p:cNvSpPr>
          <p:nvPr/>
        </p:nvSpPr>
        <p:spPr>
          <a:xfrm>
            <a:off x="864000" y="318206"/>
            <a:ext cx="11328000" cy="4320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endParaRPr lang="en-US"/>
          </a:p>
        </p:txBody>
      </p:sp>
      <p:graphicFrame>
        <p:nvGraphicFramePr>
          <p:cNvPr id="10" name="Table 9">
            <a:extLst>
              <a:ext uri="{FF2B5EF4-FFF2-40B4-BE49-F238E27FC236}">
                <a16:creationId xmlns:a16="http://schemas.microsoft.com/office/drawing/2014/main" id="{F0BC8015-160C-5EEB-2B0E-B839FB6B8A8B}"/>
              </a:ext>
            </a:extLst>
          </p:cNvPr>
          <p:cNvGraphicFramePr>
            <a:graphicFrameLocks noGrp="1"/>
          </p:cNvGraphicFramePr>
          <p:nvPr/>
        </p:nvGraphicFramePr>
        <p:xfrm>
          <a:off x="519517" y="1553387"/>
          <a:ext cx="5828119" cy="2012950"/>
        </p:xfrm>
        <a:graphic>
          <a:graphicData uri="http://schemas.openxmlformats.org/drawingml/2006/table">
            <a:tbl>
              <a:tblPr/>
              <a:tblGrid>
                <a:gridCol w="2956844">
                  <a:extLst>
                    <a:ext uri="{9D8B030D-6E8A-4147-A177-3AD203B41FA5}">
                      <a16:colId xmlns:a16="http://schemas.microsoft.com/office/drawing/2014/main" val="2255270007"/>
                    </a:ext>
                  </a:extLst>
                </a:gridCol>
                <a:gridCol w="779617">
                  <a:extLst>
                    <a:ext uri="{9D8B030D-6E8A-4147-A177-3AD203B41FA5}">
                      <a16:colId xmlns:a16="http://schemas.microsoft.com/office/drawing/2014/main" val="666621977"/>
                    </a:ext>
                  </a:extLst>
                </a:gridCol>
                <a:gridCol w="1045829">
                  <a:extLst>
                    <a:ext uri="{9D8B030D-6E8A-4147-A177-3AD203B41FA5}">
                      <a16:colId xmlns:a16="http://schemas.microsoft.com/office/drawing/2014/main" val="3683247462"/>
                    </a:ext>
                  </a:extLst>
                </a:gridCol>
                <a:gridCol w="1045829">
                  <a:extLst>
                    <a:ext uri="{9D8B030D-6E8A-4147-A177-3AD203B41FA5}">
                      <a16:colId xmlns:a16="http://schemas.microsoft.com/office/drawing/2014/main" val="2018010709"/>
                    </a:ext>
                  </a:extLst>
                </a:gridCol>
              </a:tblGrid>
              <a:tr h="234950">
                <a:tc gridSpan="2">
                  <a:txBody>
                    <a:bodyPr/>
                    <a:lstStyle/>
                    <a:p>
                      <a:pPr algn="ctr" fontAlgn="b"/>
                      <a:r>
                        <a:rPr lang="en-US" sz="1800" b="1" i="0" u="none" strike="noStrike">
                          <a:effectLst/>
                          <a:latin typeface="Calibri" panose="020F0502020204030204" pitchFamily="34" charset="0"/>
                        </a:rPr>
                        <a:t>Incoming Flow Uncertainty Analysis</a:t>
                      </a:r>
                    </a:p>
                  </a:txBody>
                  <a:tcPr marL="6350" marR="6350" marT="6350" marB="0" anchor="b">
                    <a:lnL>
                      <a:noFill/>
                    </a:lnL>
                    <a:lnR>
                      <a:noFill/>
                    </a:lnR>
                    <a:lnT>
                      <a:noFill/>
                    </a:lnT>
                    <a:lnB>
                      <a:noFill/>
                    </a:lnB>
                    <a:noFill/>
                  </a:tcPr>
                </a:tc>
                <a:tc hMerge="1">
                  <a:txBody>
                    <a:bodyPr/>
                    <a:lstStyle/>
                    <a:p>
                      <a:endParaRPr lang="en-US"/>
                    </a:p>
                  </a:txBody>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1093134847"/>
                  </a:ext>
                </a:extLst>
              </a:tr>
              <a:tr h="266700">
                <a:tc>
                  <a:txBody>
                    <a:bodyPr/>
                    <a:lstStyle/>
                    <a:p>
                      <a:pPr algn="l" fontAlgn="b"/>
                      <a:r>
                        <a:rPr lang="en-US" sz="1800" b="0" i="0" u="none" strike="noStrike">
                          <a:effectLst/>
                          <a:latin typeface="Calibri" panose="020F0502020204030204" pitchFamily="34" charset="0"/>
                        </a:rPr>
                        <a:t>Alicat (tracer gas flow)</a:t>
                      </a:r>
                    </a:p>
                  </a:txBody>
                  <a:tcPr marL="6350" marR="6350" marT="6350" marB="0" anchor="b">
                    <a:lnL>
                      <a:noFill/>
                    </a:lnL>
                    <a:lnR>
                      <a:noFill/>
                    </a:lnR>
                    <a:lnT>
                      <a:noFill/>
                    </a:lnT>
                    <a:lnB>
                      <a:noFill/>
                    </a:lnB>
                    <a:noFill/>
                  </a:tcPr>
                </a:tc>
                <a:tc>
                  <a:txBody>
                    <a:bodyPr/>
                    <a:lstStyle/>
                    <a:p>
                      <a:pPr algn="r" fontAlgn="b"/>
                      <a:r>
                        <a:rPr lang="en-US" sz="2000" b="0" i="0" u="none" strike="noStrike">
                          <a:effectLst/>
                          <a:highlight>
                            <a:srgbClr val="FFFF00"/>
                          </a:highlight>
                          <a:latin typeface="Calibri" panose="020F0502020204030204" pitchFamily="34" charset="0"/>
                        </a:rPr>
                        <a:t>2.0%</a:t>
                      </a:r>
                    </a:p>
                  </a:txBody>
                  <a:tcPr marL="6350" marR="6350" marT="6350" marB="0" anchor="b">
                    <a:lnL>
                      <a:noFill/>
                    </a:lnL>
                    <a:lnR>
                      <a:noFill/>
                    </a:lnR>
                    <a:lnT>
                      <a:noFill/>
                    </a:lnT>
                    <a:lnB>
                      <a:noFill/>
                    </a:lnB>
                    <a:solidFill>
                      <a:srgbClr val="FFFF00"/>
                    </a:solid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4252358427"/>
                  </a:ext>
                </a:extLst>
              </a:tr>
              <a:tr h="266700">
                <a:tc>
                  <a:txBody>
                    <a:bodyPr/>
                    <a:lstStyle/>
                    <a:p>
                      <a:pPr algn="l" fontAlgn="b"/>
                      <a:r>
                        <a:rPr lang="en-US" sz="1800" b="0" i="0" u="none" strike="noStrike">
                          <a:effectLst/>
                          <a:latin typeface="Calibri" panose="020F0502020204030204" pitchFamily="34" charset="0"/>
                        </a:rPr>
                        <a:t>Tracer gas conc differential (sensors)</a:t>
                      </a:r>
                    </a:p>
                  </a:txBody>
                  <a:tcPr marL="6350" marR="6350" marT="6350" marB="0" anchor="b">
                    <a:lnL>
                      <a:noFill/>
                    </a:lnL>
                    <a:lnR>
                      <a:noFill/>
                    </a:lnR>
                    <a:lnT>
                      <a:noFill/>
                    </a:lnT>
                    <a:lnB>
                      <a:noFill/>
                    </a:lnB>
                    <a:noFill/>
                  </a:tcPr>
                </a:tc>
                <a:tc>
                  <a:txBody>
                    <a:bodyPr/>
                    <a:lstStyle/>
                    <a:p>
                      <a:pPr algn="r" fontAlgn="b"/>
                      <a:r>
                        <a:rPr lang="en-US" sz="2000" b="0" i="0" u="none" strike="noStrike">
                          <a:effectLst/>
                          <a:highlight>
                            <a:srgbClr val="FFFF00"/>
                          </a:highlight>
                          <a:latin typeface="Calibri" panose="020F0502020204030204" pitchFamily="34" charset="0"/>
                        </a:rPr>
                        <a:t>2.0%</a:t>
                      </a:r>
                    </a:p>
                  </a:txBody>
                  <a:tcPr marL="6350" marR="6350" marT="6350" marB="0" anchor="b">
                    <a:lnL>
                      <a:noFill/>
                    </a:lnL>
                    <a:lnR>
                      <a:noFill/>
                    </a:lnR>
                    <a:lnT>
                      <a:noFill/>
                    </a:lnT>
                    <a:lnB>
                      <a:noFill/>
                    </a:lnB>
                    <a:solidFill>
                      <a:srgbClr val="FFFF00"/>
                    </a:solid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1307882269"/>
                  </a:ext>
                </a:extLst>
              </a:tr>
              <a:tr h="273050">
                <a:tc>
                  <a:txBody>
                    <a:bodyPr/>
                    <a:lstStyle/>
                    <a:p>
                      <a:pPr algn="l" fontAlgn="b"/>
                      <a:r>
                        <a:rPr lang="en-US" sz="1800" b="0" i="0" u="none" strike="noStrike">
                          <a:effectLst/>
                          <a:latin typeface="Calibri" panose="020F0502020204030204" pitchFamily="34" charset="0"/>
                        </a:rPr>
                        <a:t>Mixing errors (CO</a:t>
                      </a:r>
                      <a:r>
                        <a:rPr lang="en-US" sz="1800" b="0" i="0" u="none" strike="noStrike" baseline="-25000">
                          <a:effectLst/>
                          <a:latin typeface="Calibri" panose="020F0502020204030204" pitchFamily="34" charset="0"/>
                        </a:rPr>
                        <a:t>2</a:t>
                      </a:r>
                      <a:r>
                        <a:rPr lang="en-US" sz="1800" b="0" i="0" u="none" strike="noStrike">
                          <a:effectLst/>
                          <a:latin typeface="Calibri" panose="020F0502020204030204" pitchFamily="34" charset="0"/>
                        </a:rPr>
                        <a:t> difference variations)</a:t>
                      </a:r>
                    </a:p>
                  </a:txBody>
                  <a:tcPr marL="6350" marR="6350" marT="6350" marB="0" anchor="b">
                    <a:lnL>
                      <a:noFill/>
                    </a:lnL>
                    <a:lnR>
                      <a:noFill/>
                    </a:lnR>
                    <a:lnT>
                      <a:noFill/>
                    </a:lnT>
                    <a:lnB>
                      <a:noFill/>
                    </a:lnB>
                    <a:noFill/>
                  </a:tcPr>
                </a:tc>
                <a:tc>
                  <a:txBody>
                    <a:bodyPr/>
                    <a:lstStyle/>
                    <a:p>
                      <a:pPr algn="r" fontAlgn="b"/>
                      <a:r>
                        <a:rPr lang="en-US" sz="2000" b="0" i="0" u="none" strike="noStrike">
                          <a:solidFill>
                            <a:srgbClr val="FF0000"/>
                          </a:solidFill>
                          <a:effectLst/>
                          <a:latin typeface="Calibri" panose="020F0502020204030204" pitchFamily="34" charset="0"/>
                        </a:rPr>
                        <a:t>2.3%</a:t>
                      </a:r>
                    </a:p>
                  </a:txBody>
                  <a:tcPr marL="6350" marR="6350" marT="6350" marB="0" anchor="b">
                    <a:lnL>
                      <a:noFill/>
                    </a:lnL>
                    <a:lnR>
                      <a:noFill/>
                    </a:lnR>
                    <a:lnT>
                      <a:noFill/>
                    </a:lnT>
                    <a:lnB>
                      <a:noFill/>
                    </a:lnB>
                    <a:noFill/>
                  </a:tcPr>
                </a:tc>
                <a:tc gridSpan="2">
                  <a:txBody>
                    <a:bodyPr/>
                    <a:lstStyle/>
                    <a:p>
                      <a:pPr algn="l" fontAlgn="b"/>
                      <a:r>
                        <a:rPr lang="en-US" sz="1800" b="0" i="0" u="none" strike="noStrike">
                          <a:effectLst/>
                          <a:latin typeface="Calibri" panose="020F0502020204030204" pitchFamily="34" charset="0"/>
                        </a:rPr>
                        <a:t>application specific</a:t>
                      </a:r>
                    </a:p>
                  </a:txBody>
                  <a:tcPr marL="6350" marR="6350" marT="6350" marB="0" anchor="b">
                    <a:lnL>
                      <a:noFill/>
                    </a:lnL>
                    <a:lnR>
                      <a:noFill/>
                    </a:lnR>
                    <a:lnT>
                      <a:noFill/>
                    </a:lnT>
                    <a:lnB>
                      <a:noFill/>
                    </a:lnB>
                    <a:noFill/>
                  </a:tcPr>
                </a:tc>
                <a:tc hMerge="1">
                  <a:txBody>
                    <a:bodyPr/>
                    <a:lstStyle/>
                    <a:p>
                      <a:endParaRPr lang="en-US"/>
                    </a:p>
                  </a:txBody>
                  <a:tcPr/>
                </a:tc>
                <a:extLst>
                  <a:ext uri="{0D108BD9-81ED-4DB2-BD59-A6C34878D82A}">
                    <a16:rowId xmlns:a16="http://schemas.microsoft.com/office/drawing/2014/main" val="3711705099"/>
                  </a:ext>
                </a:extLst>
              </a:tr>
              <a:tr h="266700">
                <a:tc>
                  <a:txBody>
                    <a:bodyPr/>
                    <a:lstStyle/>
                    <a:p>
                      <a:pPr algn="l" fontAlgn="b"/>
                      <a:r>
                        <a:rPr lang="en-US" sz="1800" b="0" i="0" u="none" strike="noStrike">
                          <a:effectLst/>
                          <a:latin typeface="Calibri" panose="020F0502020204030204" pitchFamily="34" charset="0"/>
                        </a:rPr>
                        <a:t>Uncertainty in incoming flow</a:t>
                      </a:r>
                    </a:p>
                  </a:txBody>
                  <a:tcPr marL="6350" marR="6350" marT="6350" marB="0" anchor="b">
                    <a:lnL>
                      <a:noFill/>
                    </a:lnL>
                    <a:lnR>
                      <a:noFill/>
                    </a:lnR>
                    <a:lnT>
                      <a:noFill/>
                    </a:lnT>
                    <a:lnB>
                      <a:noFill/>
                    </a:lnB>
                    <a:noFill/>
                  </a:tcPr>
                </a:tc>
                <a:tc>
                  <a:txBody>
                    <a:bodyPr/>
                    <a:lstStyle/>
                    <a:p>
                      <a:pPr algn="r" fontAlgn="b"/>
                      <a:r>
                        <a:rPr lang="en-US" sz="2000" b="1" i="0" u="none" strike="noStrike">
                          <a:effectLst/>
                          <a:latin typeface="Calibri" panose="020F0502020204030204" pitchFamily="34" charset="0"/>
                        </a:rPr>
                        <a:t>3.7%</a:t>
                      </a: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859536191"/>
                  </a:ext>
                </a:extLst>
              </a:tr>
            </a:tbl>
          </a:graphicData>
        </a:graphic>
      </p:graphicFrame>
      <p:graphicFrame>
        <p:nvGraphicFramePr>
          <p:cNvPr id="12" name="Table 11">
            <a:extLst>
              <a:ext uri="{FF2B5EF4-FFF2-40B4-BE49-F238E27FC236}">
                <a16:creationId xmlns:a16="http://schemas.microsoft.com/office/drawing/2014/main" id="{7F01AD8B-9CF1-6718-878B-8E9897A2A53C}"/>
              </a:ext>
            </a:extLst>
          </p:cNvPr>
          <p:cNvGraphicFramePr>
            <a:graphicFrameLocks noGrp="1"/>
          </p:cNvGraphicFramePr>
          <p:nvPr/>
        </p:nvGraphicFramePr>
        <p:xfrm>
          <a:off x="6422066" y="1613605"/>
          <a:ext cx="5250418" cy="3074716"/>
        </p:xfrm>
        <a:graphic>
          <a:graphicData uri="http://schemas.openxmlformats.org/drawingml/2006/table">
            <a:tbl>
              <a:tblPr/>
              <a:tblGrid>
                <a:gridCol w="1056688">
                  <a:extLst>
                    <a:ext uri="{9D8B030D-6E8A-4147-A177-3AD203B41FA5}">
                      <a16:colId xmlns:a16="http://schemas.microsoft.com/office/drawing/2014/main" val="3229390822"/>
                    </a:ext>
                  </a:extLst>
                </a:gridCol>
                <a:gridCol w="1056688">
                  <a:extLst>
                    <a:ext uri="{9D8B030D-6E8A-4147-A177-3AD203B41FA5}">
                      <a16:colId xmlns:a16="http://schemas.microsoft.com/office/drawing/2014/main" val="3191787559"/>
                    </a:ext>
                  </a:extLst>
                </a:gridCol>
                <a:gridCol w="1056688">
                  <a:extLst>
                    <a:ext uri="{9D8B030D-6E8A-4147-A177-3AD203B41FA5}">
                      <a16:colId xmlns:a16="http://schemas.microsoft.com/office/drawing/2014/main" val="216473473"/>
                    </a:ext>
                  </a:extLst>
                </a:gridCol>
                <a:gridCol w="1056688">
                  <a:extLst>
                    <a:ext uri="{9D8B030D-6E8A-4147-A177-3AD203B41FA5}">
                      <a16:colId xmlns:a16="http://schemas.microsoft.com/office/drawing/2014/main" val="3512671524"/>
                    </a:ext>
                  </a:extLst>
                </a:gridCol>
                <a:gridCol w="1023666">
                  <a:extLst>
                    <a:ext uri="{9D8B030D-6E8A-4147-A177-3AD203B41FA5}">
                      <a16:colId xmlns:a16="http://schemas.microsoft.com/office/drawing/2014/main" val="3548901027"/>
                    </a:ext>
                  </a:extLst>
                </a:gridCol>
              </a:tblGrid>
              <a:tr h="274165">
                <a:tc gridSpan="5">
                  <a:txBody>
                    <a:bodyPr/>
                    <a:lstStyle/>
                    <a:p>
                      <a:pPr algn="ctr" fontAlgn="b"/>
                      <a:r>
                        <a:rPr lang="en-US" sz="1800" b="1" i="0" u="none" strike="noStrike">
                          <a:solidFill>
                            <a:srgbClr val="FF0000"/>
                          </a:solidFill>
                          <a:effectLst/>
                          <a:highlight>
                            <a:srgbClr val="D9E1F2"/>
                          </a:highlight>
                          <a:latin typeface="Calibri" panose="020F0502020204030204" pitchFamily="34" charset="0"/>
                        </a:rPr>
                        <a:t>EXAMPLE from UC Davis Building Test</a:t>
                      </a:r>
                    </a:p>
                  </a:txBody>
                  <a:tcPr marL="6350" marR="6350" marT="6350" marB="0" anchor="b">
                    <a:lnL>
                      <a:noFill/>
                    </a:lnL>
                    <a:lnR>
                      <a:noFill/>
                    </a:lnR>
                    <a:lnT>
                      <a:noFill/>
                    </a:lnT>
                    <a:lnB>
                      <a:noFill/>
                    </a:lnB>
                    <a:solidFill>
                      <a:srgbClr val="D9E1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1451379"/>
                  </a:ext>
                </a:extLst>
              </a:tr>
              <a:tr h="280693">
                <a:tc gridSpan="5">
                  <a:txBody>
                    <a:bodyPr/>
                    <a:lstStyle/>
                    <a:p>
                      <a:pPr algn="ctr" fontAlgn="b"/>
                      <a:r>
                        <a:rPr lang="en-US" sz="1800" b="0" i="0" u="none" strike="noStrike">
                          <a:solidFill>
                            <a:srgbClr val="000000"/>
                          </a:solidFill>
                          <a:effectLst/>
                          <a:highlight>
                            <a:srgbClr val="D9E1F2"/>
                          </a:highlight>
                          <a:latin typeface="Calibri" panose="020F0502020204030204" pitchFamily="34" charset="0"/>
                        </a:rPr>
                        <a:t>CO</a:t>
                      </a:r>
                      <a:r>
                        <a:rPr lang="en-US" sz="1800" b="0" i="0" u="none" strike="noStrike" baseline="-25000">
                          <a:solidFill>
                            <a:srgbClr val="000000"/>
                          </a:solidFill>
                          <a:effectLst/>
                          <a:highlight>
                            <a:srgbClr val="D9E1F2"/>
                          </a:highlight>
                          <a:latin typeface="Calibri" panose="020F0502020204030204" pitchFamily="34" charset="0"/>
                        </a:rPr>
                        <a:t>2</a:t>
                      </a:r>
                      <a:r>
                        <a:rPr lang="en-US" sz="1800" b="0" i="0" u="none" strike="noStrike">
                          <a:solidFill>
                            <a:srgbClr val="000000"/>
                          </a:solidFill>
                          <a:effectLst/>
                          <a:highlight>
                            <a:srgbClr val="D9E1F2"/>
                          </a:highlight>
                          <a:latin typeface="Calibri" panose="020F0502020204030204" pitchFamily="34" charset="0"/>
                        </a:rPr>
                        <a:t> Concentration [ppm]</a:t>
                      </a:r>
                    </a:p>
                  </a:txBody>
                  <a:tcPr marL="6350" marR="6350" marT="6350" marB="0" anchor="b">
                    <a:lnL>
                      <a:noFill/>
                    </a:lnL>
                    <a:lnR>
                      <a:noFill/>
                    </a:lnR>
                    <a:lnT>
                      <a:noFill/>
                    </a:lnT>
                    <a:lnB>
                      <a:noFill/>
                    </a:lnB>
                    <a:solidFill>
                      <a:srgbClr val="D9E1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12813476"/>
                  </a:ext>
                </a:extLst>
              </a:tr>
              <a:tr h="280693">
                <a:tc>
                  <a:txBody>
                    <a:bodyPr/>
                    <a:lstStyle/>
                    <a:p>
                      <a:pPr algn="ctr" fontAlgn="b"/>
                      <a:r>
                        <a:rPr lang="en-US" sz="1800" b="0" i="0" u="none" strike="noStrike">
                          <a:solidFill>
                            <a:srgbClr val="000000"/>
                          </a:solidFill>
                          <a:effectLst/>
                          <a:latin typeface="Calibri" panose="020F0502020204030204" pitchFamily="34" charset="0"/>
                        </a:rPr>
                        <a:t>middle</a:t>
                      </a:r>
                    </a:p>
                  </a:txBody>
                  <a:tcPr marL="6350" marR="6350" marT="6350" marB="0" anchor="b">
                    <a:lnL>
                      <a:noFill/>
                    </a:lnL>
                    <a:lnR>
                      <a:noFill/>
                    </a:lnR>
                    <a:lnT>
                      <a:noFill/>
                    </a:lnT>
                    <a:lnB>
                      <a:noFill/>
                    </a:lnB>
                    <a:noFill/>
                  </a:tcPr>
                </a:tc>
                <a:tc>
                  <a:txBody>
                    <a:bodyPr/>
                    <a:lstStyle/>
                    <a:p>
                      <a:pPr algn="ctr" fontAlgn="b"/>
                      <a:r>
                        <a:rPr lang="en-US" sz="1800" b="0" i="0" u="none" strike="noStrike">
                          <a:solidFill>
                            <a:srgbClr val="000000"/>
                          </a:solidFill>
                          <a:effectLst/>
                          <a:latin typeface="Calibri" panose="020F0502020204030204" pitchFamily="34" charset="0"/>
                        </a:rPr>
                        <a:t>SW</a:t>
                      </a:r>
                    </a:p>
                  </a:txBody>
                  <a:tcPr marL="6350" marR="6350" marT="6350" marB="0" anchor="b">
                    <a:lnL>
                      <a:noFill/>
                    </a:lnL>
                    <a:lnR>
                      <a:noFill/>
                    </a:lnR>
                    <a:lnT>
                      <a:noFill/>
                    </a:lnT>
                    <a:lnB>
                      <a:noFill/>
                    </a:lnB>
                    <a:noFill/>
                  </a:tcPr>
                </a:tc>
                <a:tc>
                  <a:txBody>
                    <a:bodyPr/>
                    <a:lstStyle/>
                    <a:p>
                      <a:pPr algn="ctr" fontAlgn="b"/>
                      <a:r>
                        <a:rPr lang="en-US" sz="1800" b="0" i="0" u="none" strike="noStrike">
                          <a:solidFill>
                            <a:srgbClr val="000000"/>
                          </a:solidFill>
                          <a:effectLst/>
                          <a:latin typeface="Calibri" panose="020F0502020204030204" pitchFamily="34" charset="0"/>
                        </a:rPr>
                        <a:t>NE</a:t>
                      </a:r>
                    </a:p>
                  </a:txBody>
                  <a:tcPr marL="6350" marR="6350" marT="6350" marB="0" anchor="b">
                    <a:lnL>
                      <a:noFill/>
                    </a:lnL>
                    <a:lnR>
                      <a:noFill/>
                    </a:lnR>
                    <a:lnT>
                      <a:noFill/>
                    </a:lnT>
                    <a:lnB>
                      <a:noFill/>
                    </a:lnB>
                    <a:noFill/>
                  </a:tcPr>
                </a:tc>
                <a:tc>
                  <a:txBody>
                    <a:bodyPr/>
                    <a:lstStyle/>
                    <a:p>
                      <a:pPr algn="ctr" fontAlgn="b"/>
                      <a:r>
                        <a:rPr lang="en-US" sz="1800" b="0" i="0" u="none" strike="noStrike">
                          <a:solidFill>
                            <a:srgbClr val="000000"/>
                          </a:solidFill>
                          <a:effectLst/>
                          <a:latin typeface="Calibri" panose="020F0502020204030204" pitchFamily="34" charset="0"/>
                        </a:rPr>
                        <a:t>NW</a:t>
                      </a:r>
                    </a:p>
                  </a:txBody>
                  <a:tcPr marL="6350" marR="6350" marT="6350" marB="0" anchor="b">
                    <a:lnL>
                      <a:noFill/>
                    </a:lnL>
                    <a:lnR>
                      <a:noFill/>
                    </a:lnR>
                    <a:lnT>
                      <a:noFill/>
                    </a:lnT>
                    <a:lnB>
                      <a:noFill/>
                    </a:lnB>
                    <a:noFill/>
                  </a:tcPr>
                </a:tc>
                <a:tc>
                  <a:txBody>
                    <a:bodyPr/>
                    <a:lstStyle/>
                    <a:p>
                      <a:pPr algn="r" fontAlgn="b"/>
                      <a:r>
                        <a:rPr lang="en-US" sz="1800" b="0" i="0" u="none" strike="noStrike">
                          <a:solidFill>
                            <a:srgbClr val="000000"/>
                          </a:solidFill>
                          <a:effectLst/>
                          <a:latin typeface="Calibri" panose="020F0502020204030204" pitchFamily="34" charset="0"/>
                        </a:rPr>
                        <a:t>Avg</a:t>
                      </a:r>
                    </a:p>
                  </a:txBody>
                  <a:tcPr marL="6350" marR="6350" marT="6350" marB="0" anchor="b">
                    <a:lnL>
                      <a:noFill/>
                    </a:lnL>
                    <a:lnR>
                      <a:noFill/>
                    </a:lnR>
                    <a:lnT>
                      <a:noFill/>
                    </a:lnT>
                    <a:lnB>
                      <a:noFill/>
                    </a:lnB>
                    <a:noFill/>
                  </a:tcPr>
                </a:tc>
                <a:extLst>
                  <a:ext uri="{0D108BD9-81ED-4DB2-BD59-A6C34878D82A}">
                    <a16:rowId xmlns:a16="http://schemas.microsoft.com/office/drawing/2014/main" val="3430141009"/>
                  </a:ext>
                </a:extLst>
              </a:tr>
              <a:tr h="274165">
                <a:tc>
                  <a:txBody>
                    <a:bodyPr/>
                    <a:lstStyle/>
                    <a:p>
                      <a:pPr algn="r" fontAlgn="b"/>
                      <a:r>
                        <a:rPr lang="en-US" sz="1800" b="0" i="0" u="none" strike="noStrike">
                          <a:solidFill>
                            <a:srgbClr val="000000"/>
                          </a:solidFill>
                          <a:effectLst/>
                          <a:latin typeface="Calibri" panose="020F0502020204030204" pitchFamily="34" charset="0"/>
                        </a:rPr>
                        <a:t>3300</a:t>
                      </a:r>
                    </a:p>
                  </a:txBody>
                  <a:tcPr marL="6350" marR="6350" marT="6350" marB="0" anchor="b">
                    <a:lnL>
                      <a:noFill/>
                    </a:lnL>
                    <a:lnR>
                      <a:noFill/>
                    </a:lnR>
                    <a:lnT>
                      <a:noFill/>
                    </a:lnT>
                    <a:lnB>
                      <a:noFill/>
                    </a:lnB>
                    <a:noFill/>
                  </a:tcPr>
                </a:tc>
                <a:tc>
                  <a:txBody>
                    <a:bodyPr/>
                    <a:lstStyle/>
                    <a:p>
                      <a:pPr algn="r" fontAlgn="b"/>
                      <a:r>
                        <a:rPr lang="en-US" sz="1800" b="0" i="0" u="none" strike="noStrike">
                          <a:solidFill>
                            <a:srgbClr val="000000"/>
                          </a:solidFill>
                          <a:effectLst/>
                          <a:latin typeface="Calibri" panose="020F0502020204030204" pitchFamily="34" charset="0"/>
                        </a:rPr>
                        <a:t>3340</a:t>
                      </a:r>
                    </a:p>
                  </a:txBody>
                  <a:tcPr marL="6350" marR="6350" marT="6350" marB="0" anchor="b">
                    <a:lnL>
                      <a:noFill/>
                    </a:lnL>
                    <a:lnR>
                      <a:noFill/>
                    </a:lnR>
                    <a:lnT>
                      <a:noFill/>
                    </a:lnT>
                    <a:lnB>
                      <a:noFill/>
                    </a:lnB>
                    <a:noFill/>
                  </a:tcPr>
                </a:tc>
                <a:tc>
                  <a:txBody>
                    <a:bodyPr/>
                    <a:lstStyle/>
                    <a:p>
                      <a:pPr algn="r" fontAlgn="b"/>
                      <a:r>
                        <a:rPr lang="en-US" sz="1800" b="0" i="0" u="none" strike="noStrike">
                          <a:effectLst/>
                          <a:latin typeface="Calibri" panose="020F0502020204030204" pitchFamily="34" charset="0"/>
                        </a:rPr>
                        <a:t>3250</a:t>
                      </a:r>
                    </a:p>
                  </a:txBody>
                  <a:tcPr marL="6350" marR="6350" marT="6350" marB="0" anchor="b">
                    <a:lnL>
                      <a:noFill/>
                    </a:lnL>
                    <a:lnR>
                      <a:noFill/>
                    </a:lnR>
                    <a:lnT>
                      <a:noFill/>
                    </a:lnT>
                    <a:lnB>
                      <a:noFill/>
                    </a:lnB>
                    <a:noFill/>
                  </a:tcPr>
                </a:tc>
                <a:tc>
                  <a:txBody>
                    <a:bodyPr/>
                    <a:lstStyle/>
                    <a:p>
                      <a:pPr algn="r" fontAlgn="b"/>
                      <a:r>
                        <a:rPr lang="en-US" sz="1800" b="0" i="0" u="none" strike="noStrike">
                          <a:solidFill>
                            <a:srgbClr val="000000"/>
                          </a:solidFill>
                          <a:effectLst/>
                          <a:latin typeface="Calibri" panose="020F0502020204030204" pitchFamily="34" charset="0"/>
                        </a:rPr>
                        <a:t>3560</a:t>
                      </a:r>
                    </a:p>
                  </a:txBody>
                  <a:tcPr marL="6350" marR="6350" marT="6350" marB="0" anchor="b">
                    <a:lnL>
                      <a:noFill/>
                    </a:lnL>
                    <a:lnR>
                      <a:noFill/>
                    </a:lnR>
                    <a:lnT>
                      <a:noFill/>
                    </a:lnT>
                    <a:lnB>
                      <a:noFill/>
                    </a:lnB>
                    <a:noFill/>
                  </a:tcPr>
                </a:tc>
                <a:tc>
                  <a:txBody>
                    <a:bodyPr/>
                    <a:lstStyle/>
                    <a:p>
                      <a:pPr algn="r" fontAlgn="b"/>
                      <a:r>
                        <a:rPr lang="en-US" sz="1800" b="0" i="0" u="none" strike="noStrike">
                          <a:solidFill>
                            <a:srgbClr val="000000"/>
                          </a:solidFill>
                          <a:effectLst/>
                          <a:latin typeface="Calibri" panose="020F0502020204030204" pitchFamily="34" charset="0"/>
                        </a:rPr>
                        <a:t>3363</a:t>
                      </a:r>
                    </a:p>
                  </a:txBody>
                  <a:tcPr marL="6350" marR="6350" marT="6350" marB="0" anchor="b">
                    <a:lnL>
                      <a:noFill/>
                    </a:lnL>
                    <a:lnR>
                      <a:noFill/>
                    </a:lnR>
                    <a:lnT>
                      <a:noFill/>
                    </a:lnT>
                    <a:lnB>
                      <a:noFill/>
                    </a:lnB>
                    <a:noFill/>
                  </a:tcPr>
                </a:tc>
                <a:extLst>
                  <a:ext uri="{0D108BD9-81ED-4DB2-BD59-A6C34878D82A}">
                    <a16:rowId xmlns:a16="http://schemas.microsoft.com/office/drawing/2014/main" val="3223950641"/>
                  </a:ext>
                </a:extLst>
              </a:tr>
              <a:tr h="267637">
                <a:tc>
                  <a:txBody>
                    <a:bodyPr/>
                    <a:lstStyle/>
                    <a:p>
                      <a:pPr algn="r" fontAlgn="b"/>
                      <a:r>
                        <a:rPr lang="en-US" sz="1800" b="0" i="0" u="none" strike="noStrike">
                          <a:solidFill>
                            <a:srgbClr val="000000"/>
                          </a:solidFill>
                          <a:effectLst/>
                          <a:latin typeface="Calibri" panose="020F0502020204030204" pitchFamily="34" charset="0"/>
                        </a:rPr>
                        <a:t>400</a:t>
                      </a:r>
                    </a:p>
                  </a:txBody>
                  <a:tcPr marL="6350" marR="6350" marT="6350" marB="0" anchor="b">
                    <a:lnL>
                      <a:noFill/>
                    </a:lnL>
                    <a:lnR>
                      <a:noFill/>
                    </a:lnR>
                    <a:lnT>
                      <a:noFill/>
                    </a:lnT>
                    <a:lnB>
                      <a:noFill/>
                    </a:lnB>
                    <a:noFill/>
                  </a:tcPr>
                </a:tc>
                <a:tc>
                  <a:txBody>
                    <a:bodyPr/>
                    <a:lstStyle/>
                    <a:p>
                      <a:pPr algn="r" fontAlgn="b"/>
                      <a:r>
                        <a:rPr lang="en-US" sz="1800" b="0" i="0" u="none" strike="noStrike">
                          <a:solidFill>
                            <a:srgbClr val="000000"/>
                          </a:solidFill>
                          <a:effectLst/>
                          <a:latin typeface="Calibri" panose="020F0502020204030204" pitchFamily="34" charset="0"/>
                        </a:rPr>
                        <a:t>400</a:t>
                      </a:r>
                    </a:p>
                  </a:txBody>
                  <a:tcPr marL="6350" marR="6350" marT="6350" marB="0" anchor="b">
                    <a:lnL>
                      <a:noFill/>
                    </a:lnL>
                    <a:lnR>
                      <a:noFill/>
                    </a:lnR>
                    <a:lnT>
                      <a:noFill/>
                    </a:lnT>
                    <a:lnB>
                      <a:noFill/>
                    </a:lnB>
                    <a:noFill/>
                  </a:tcPr>
                </a:tc>
                <a:tc>
                  <a:txBody>
                    <a:bodyPr/>
                    <a:lstStyle/>
                    <a:p>
                      <a:pPr algn="r" fontAlgn="b"/>
                      <a:r>
                        <a:rPr lang="en-US" sz="1800" b="0" i="0" u="none" strike="noStrike">
                          <a:solidFill>
                            <a:srgbClr val="000000"/>
                          </a:solidFill>
                          <a:effectLst/>
                          <a:latin typeface="Calibri" panose="020F0502020204030204" pitchFamily="34" charset="0"/>
                        </a:rPr>
                        <a:t>400</a:t>
                      </a:r>
                    </a:p>
                  </a:txBody>
                  <a:tcPr marL="6350" marR="6350" marT="6350" marB="0" anchor="b">
                    <a:lnL>
                      <a:noFill/>
                    </a:lnL>
                    <a:lnR>
                      <a:noFill/>
                    </a:lnR>
                    <a:lnT>
                      <a:noFill/>
                    </a:lnT>
                    <a:lnB>
                      <a:noFill/>
                    </a:lnB>
                    <a:noFill/>
                  </a:tcPr>
                </a:tc>
                <a:tc>
                  <a:txBody>
                    <a:bodyPr/>
                    <a:lstStyle/>
                    <a:p>
                      <a:pPr algn="r" fontAlgn="b"/>
                      <a:r>
                        <a:rPr lang="en-US" sz="1800" b="0" i="0" u="none" strike="noStrike">
                          <a:solidFill>
                            <a:srgbClr val="000000"/>
                          </a:solidFill>
                          <a:effectLst/>
                          <a:latin typeface="Calibri" panose="020F0502020204030204" pitchFamily="34" charset="0"/>
                        </a:rPr>
                        <a:t>400</a:t>
                      </a:r>
                    </a:p>
                  </a:txBody>
                  <a:tcPr marL="6350" marR="6350" marT="6350" marB="0" anchor="b">
                    <a:lnL>
                      <a:noFill/>
                    </a:lnL>
                    <a:lnR>
                      <a:noFill/>
                    </a:lnR>
                    <a:lnT>
                      <a:noFill/>
                    </a:lnT>
                    <a:lnB>
                      <a:noFill/>
                    </a:lnB>
                    <a:noFill/>
                  </a:tcPr>
                </a:tc>
                <a:tc>
                  <a:txBody>
                    <a:bodyPr/>
                    <a:lstStyle/>
                    <a:p>
                      <a:pPr algn="r" fontAlgn="b"/>
                      <a:r>
                        <a:rPr lang="en-US" sz="1800" b="0" i="0" u="none" strike="noStrike">
                          <a:solidFill>
                            <a:srgbClr val="000000"/>
                          </a:solidFill>
                          <a:effectLst/>
                          <a:latin typeface="Calibri" panose="020F0502020204030204" pitchFamily="34" charset="0"/>
                        </a:rPr>
                        <a:t>400</a:t>
                      </a:r>
                    </a:p>
                  </a:txBody>
                  <a:tcPr marL="6350" marR="6350" marT="6350" marB="0" anchor="b">
                    <a:lnL>
                      <a:noFill/>
                    </a:lnL>
                    <a:lnR>
                      <a:noFill/>
                    </a:lnR>
                    <a:lnT>
                      <a:noFill/>
                    </a:lnT>
                    <a:lnB>
                      <a:noFill/>
                    </a:lnB>
                    <a:noFill/>
                  </a:tcPr>
                </a:tc>
                <a:extLst>
                  <a:ext uri="{0D108BD9-81ED-4DB2-BD59-A6C34878D82A}">
                    <a16:rowId xmlns:a16="http://schemas.microsoft.com/office/drawing/2014/main" val="1909424677"/>
                  </a:ext>
                </a:extLst>
              </a:tr>
              <a:tr h="267637">
                <a:tc>
                  <a:txBody>
                    <a:bodyPr/>
                    <a:lstStyle/>
                    <a:p>
                      <a:pPr algn="r" fontAlgn="b"/>
                      <a:r>
                        <a:rPr lang="en-US" sz="1800" b="0" i="0" u="none" strike="noStrike">
                          <a:solidFill>
                            <a:srgbClr val="000000"/>
                          </a:solidFill>
                          <a:effectLst/>
                          <a:latin typeface="Calibri" panose="020F0502020204030204" pitchFamily="34" charset="0"/>
                        </a:rPr>
                        <a:t>2900</a:t>
                      </a:r>
                    </a:p>
                  </a:txBody>
                  <a:tcPr marL="6350" marR="6350" marT="6350" marB="0" anchor="b">
                    <a:lnL>
                      <a:noFill/>
                    </a:lnL>
                    <a:lnR>
                      <a:noFill/>
                    </a:lnR>
                    <a:lnT>
                      <a:noFill/>
                    </a:lnT>
                    <a:lnB>
                      <a:noFill/>
                    </a:lnB>
                    <a:noFill/>
                  </a:tcPr>
                </a:tc>
                <a:tc>
                  <a:txBody>
                    <a:bodyPr/>
                    <a:lstStyle/>
                    <a:p>
                      <a:pPr algn="r" fontAlgn="b"/>
                      <a:r>
                        <a:rPr lang="en-US" sz="1800" b="0" i="0" u="none" strike="noStrike">
                          <a:solidFill>
                            <a:srgbClr val="000000"/>
                          </a:solidFill>
                          <a:effectLst/>
                          <a:latin typeface="Calibri" panose="020F0502020204030204" pitchFamily="34" charset="0"/>
                        </a:rPr>
                        <a:t>2940</a:t>
                      </a:r>
                    </a:p>
                  </a:txBody>
                  <a:tcPr marL="6350" marR="6350" marT="6350" marB="0" anchor="b">
                    <a:lnL>
                      <a:noFill/>
                    </a:lnL>
                    <a:lnR>
                      <a:noFill/>
                    </a:lnR>
                    <a:lnT>
                      <a:noFill/>
                    </a:lnT>
                    <a:lnB>
                      <a:noFill/>
                    </a:lnB>
                    <a:noFill/>
                  </a:tcPr>
                </a:tc>
                <a:tc>
                  <a:txBody>
                    <a:bodyPr/>
                    <a:lstStyle/>
                    <a:p>
                      <a:pPr algn="r" fontAlgn="b"/>
                      <a:r>
                        <a:rPr lang="en-US" sz="1800" b="0" i="0" u="none" strike="noStrike">
                          <a:solidFill>
                            <a:srgbClr val="000000"/>
                          </a:solidFill>
                          <a:effectLst/>
                          <a:latin typeface="Calibri" panose="020F0502020204030204" pitchFamily="34" charset="0"/>
                        </a:rPr>
                        <a:t>2850</a:t>
                      </a:r>
                    </a:p>
                  </a:txBody>
                  <a:tcPr marL="6350" marR="6350" marT="6350" marB="0" anchor="b">
                    <a:lnL>
                      <a:noFill/>
                    </a:lnL>
                    <a:lnR>
                      <a:noFill/>
                    </a:lnR>
                    <a:lnT>
                      <a:noFill/>
                    </a:lnT>
                    <a:lnB>
                      <a:noFill/>
                    </a:lnB>
                    <a:noFill/>
                  </a:tcPr>
                </a:tc>
                <a:tc>
                  <a:txBody>
                    <a:bodyPr/>
                    <a:lstStyle/>
                    <a:p>
                      <a:pPr algn="r" fontAlgn="b"/>
                      <a:r>
                        <a:rPr lang="en-US" sz="1800" b="0" i="0" u="none" strike="noStrike">
                          <a:solidFill>
                            <a:srgbClr val="000000"/>
                          </a:solidFill>
                          <a:effectLst/>
                          <a:latin typeface="Calibri" panose="020F0502020204030204" pitchFamily="34" charset="0"/>
                        </a:rPr>
                        <a:t>3160</a:t>
                      </a:r>
                    </a:p>
                  </a:txBody>
                  <a:tcPr marL="6350" marR="6350" marT="6350" marB="0" anchor="b">
                    <a:lnL>
                      <a:noFill/>
                    </a:lnL>
                    <a:lnR>
                      <a:noFill/>
                    </a:lnR>
                    <a:lnT>
                      <a:noFill/>
                    </a:lnT>
                    <a:lnB>
                      <a:noFill/>
                    </a:lnB>
                    <a:noFill/>
                  </a:tcPr>
                </a:tc>
                <a:tc>
                  <a:txBody>
                    <a:bodyPr/>
                    <a:lstStyle/>
                    <a:p>
                      <a:pPr algn="r" fontAlgn="b"/>
                      <a:r>
                        <a:rPr lang="en-US" sz="1800" b="0" i="0" u="none" strike="noStrike">
                          <a:solidFill>
                            <a:srgbClr val="000000"/>
                          </a:solidFill>
                          <a:effectLst/>
                          <a:latin typeface="Calibri" panose="020F0502020204030204" pitchFamily="34" charset="0"/>
                        </a:rPr>
                        <a:t>2962.5</a:t>
                      </a:r>
                    </a:p>
                  </a:txBody>
                  <a:tcPr marL="6350" marR="6350" marT="6350" marB="0" anchor="b">
                    <a:lnL>
                      <a:noFill/>
                    </a:lnL>
                    <a:lnR>
                      <a:noFill/>
                    </a:lnR>
                    <a:lnT>
                      <a:noFill/>
                    </a:lnT>
                    <a:lnB>
                      <a:noFill/>
                    </a:lnB>
                    <a:noFill/>
                  </a:tcPr>
                </a:tc>
                <a:extLst>
                  <a:ext uri="{0D108BD9-81ED-4DB2-BD59-A6C34878D82A}">
                    <a16:rowId xmlns:a16="http://schemas.microsoft.com/office/drawing/2014/main" val="4269263460"/>
                  </a:ext>
                </a:extLst>
              </a:tr>
              <a:tr h="274165">
                <a:tc>
                  <a:txBody>
                    <a:bodyPr/>
                    <a:lstStyle/>
                    <a:p>
                      <a:pPr algn="l" fontAlgn="b"/>
                      <a:endParaRPr lang="en-US" sz="18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US" sz="1800" b="0" i="0" u="none" strike="noStrike">
                          <a:solidFill>
                            <a:srgbClr val="000000"/>
                          </a:solidFill>
                          <a:effectLst/>
                          <a:latin typeface="Calibri" panose="020F0502020204030204" pitchFamily="34" charset="0"/>
                        </a:rPr>
                        <a:t>std dev</a:t>
                      </a:r>
                    </a:p>
                  </a:txBody>
                  <a:tcPr marL="6350" marR="6350" marT="6350" marB="0" anchor="b">
                    <a:lnL>
                      <a:noFill/>
                    </a:lnL>
                    <a:lnR>
                      <a:noFill/>
                    </a:lnR>
                    <a:lnT>
                      <a:noFill/>
                    </a:lnT>
                    <a:lnB>
                      <a:noFill/>
                    </a:lnB>
                    <a:noFill/>
                  </a:tcPr>
                </a:tc>
                <a:tc>
                  <a:txBody>
                    <a:bodyPr/>
                    <a:lstStyle/>
                    <a:p>
                      <a:pPr algn="r" fontAlgn="b"/>
                      <a:r>
                        <a:rPr lang="en-US" sz="1800" b="0" i="0" u="none" strike="noStrike">
                          <a:solidFill>
                            <a:srgbClr val="000000"/>
                          </a:solidFill>
                          <a:effectLst/>
                          <a:latin typeface="Calibri" panose="020F0502020204030204" pitchFamily="34" charset="0"/>
                        </a:rPr>
                        <a:t>137</a:t>
                      </a:r>
                    </a:p>
                  </a:txBody>
                  <a:tcPr marL="6350" marR="6350" marT="6350" marB="0" anchor="b">
                    <a:lnL>
                      <a:noFill/>
                    </a:lnL>
                    <a:lnR>
                      <a:noFill/>
                    </a:lnR>
                    <a:lnT>
                      <a:noFill/>
                    </a:lnT>
                    <a:lnB>
                      <a:noFill/>
                    </a:lnB>
                    <a:noFill/>
                  </a:tcPr>
                </a:tc>
                <a:extLst>
                  <a:ext uri="{0D108BD9-81ED-4DB2-BD59-A6C34878D82A}">
                    <a16:rowId xmlns:a16="http://schemas.microsoft.com/office/drawing/2014/main" val="2548088324"/>
                  </a:ext>
                </a:extLst>
              </a:tr>
              <a:tr h="445192">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8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r" fontAlgn="b"/>
                      <a:r>
                        <a:rPr lang="en-US" sz="1800" b="0" i="0" u="none" strike="noStrike">
                          <a:solidFill>
                            <a:srgbClr val="000000"/>
                          </a:solidFill>
                          <a:effectLst/>
                          <a:latin typeface="Calibri" panose="020F0502020204030204" pitchFamily="34" charset="0"/>
                        </a:rPr>
                        <a:t>std err in mean</a:t>
                      </a:r>
                    </a:p>
                  </a:txBody>
                  <a:tcPr marL="6350" marR="6350" marT="6350" marB="0" anchor="b">
                    <a:lnL>
                      <a:noFill/>
                    </a:lnL>
                    <a:lnR>
                      <a:noFill/>
                    </a:lnR>
                    <a:lnT>
                      <a:noFill/>
                    </a:lnT>
                    <a:lnB>
                      <a:noFill/>
                    </a:lnB>
                    <a:noFill/>
                  </a:tcPr>
                </a:tc>
                <a:tc>
                  <a:txBody>
                    <a:bodyPr/>
                    <a:lstStyle/>
                    <a:p>
                      <a:pPr algn="r" fontAlgn="b"/>
                      <a:r>
                        <a:rPr lang="en-US" sz="1800" b="0" i="0" u="none" strike="noStrike">
                          <a:solidFill>
                            <a:srgbClr val="000000"/>
                          </a:solidFill>
                          <a:effectLst/>
                          <a:latin typeface="Calibri" panose="020F0502020204030204" pitchFamily="34" charset="0"/>
                        </a:rPr>
                        <a:t>68</a:t>
                      </a:r>
                    </a:p>
                  </a:txBody>
                  <a:tcPr marL="6350" marR="6350" marT="6350" marB="0" anchor="b">
                    <a:lnL>
                      <a:noFill/>
                    </a:lnL>
                    <a:lnR>
                      <a:noFill/>
                    </a:lnR>
                    <a:lnT>
                      <a:noFill/>
                    </a:lnT>
                    <a:lnB>
                      <a:noFill/>
                    </a:lnB>
                    <a:noFill/>
                  </a:tcPr>
                </a:tc>
                <a:extLst>
                  <a:ext uri="{0D108BD9-81ED-4DB2-BD59-A6C34878D82A}">
                    <a16:rowId xmlns:a16="http://schemas.microsoft.com/office/drawing/2014/main" val="2582813613"/>
                  </a:ext>
                </a:extLst>
              </a:tr>
              <a:tr h="445192">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r>
                        <a:rPr lang="en-US" sz="1800" b="0" i="0" u="none" strike="noStrike">
                          <a:solidFill>
                            <a:srgbClr val="000000"/>
                          </a:solidFill>
                          <a:effectLst/>
                          <a:highlight>
                            <a:srgbClr val="D9E1F2"/>
                          </a:highlight>
                          <a:latin typeface="Calibri" panose="020F0502020204030204" pitchFamily="34" charset="0"/>
                        </a:rPr>
                        <a:t> </a:t>
                      </a:r>
                    </a:p>
                  </a:txBody>
                  <a:tcPr marL="6350" marR="6350" marT="6350" marB="0" anchor="b">
                    <a:lnL>
                      <a:noFill/>
                    </a:lnL>
                    <a:lnR>
                      <a:noFill/>
                    </a:lnR>
                    <a:lnT>
                      <a:noFill/>
                    </a:lnT>
                    <a:lnB>
                      <a:noFill/>
                    </a:lnB>
                    <a:solidFill>
                      <a:srgbClr val="D9E1F2"/>
                    </a:solidFill>
                  </a:tcPr>
                </a:tc>
                <a:tc>
                  <a:txBody>
                    <a:bodyPr/>
                    <a:lstStyle/>
                    <a:p>
                      <a:pPr algn="r" fontAlgn="b"/>
                      <a:r>
                        <a:rPr lang="en-US" sz="1800" b="0" i="0" u="none" strike="noStrike">
                          <a:solidFill>
                            <a:srgbClr val="000000"/>
                          </a:solidFill>
                          <a:effectLst/>
                          <a:highlight>
                            <a:srgbClr val="D9E1F2"/>
                          </a:highlight>
                          <a:latin typeface="Calibri" panose="020F0502020204030204" pitchFamily="34" charset="0"/>
                        </a:rPr>
                        <a:t>std err in mean</a:t>
                      </a:r>
                    </a:p>
                  </a:txBody>
                  <a:tcPr marL="6350" marR="6350" marT="6350" marB="0" anchor="b">
                    <a:lnL>
                      <a:noFill/>
                    </a:lnL>
                    <a:lnR>
                      <a:noFill/>
                    </a:lnR>
                    <a:lnT>
                      <a:noFill/>
                    </a:lnT>
                    <a:lnB>
                      <a:noFill/>
                    </a:lnB>
                    <a:solidFill>
                      <a:srgbClr val="D9E1F2"/>
                    </a:solidFill>
                  </a:tcPr>
                </a:tc>
                <a:tc>
                  <a:txBody>
                    <a:bodyPr/>
                    <a:lstStyle/>
                    <a:p>
                      <a:pPr algn="r" fontAlgn="b"/>
                      <a:r>
                        <a:rPr lang="en-US" sz="1800" b="0" i="0" u="none" strike="noStrike">
                          <a:solidFill>
                            <a:srgbClr val="FF0000"/>
                          </a:solidFill>
                          <a:effectLst/>
                          <a:highlight>
                            <a:srgbClr val="D9E1F2"/>
                          </a:highlight>
                          <a:latin typeface="Calibri" panose="020F0502020204030204" pitchFamily="34" charset="0"/>
                        </a:rPr>
                        <a:t>2.3%</a:t>
                      </a:r>
                    </a:p>
                  </a:txBody>
                  <a:tcPr marL="6350" marR="6350" marT="6350" marB="0" anchor="b">
                    <a:lnL>
                      <a:noFill/>
                    </a:lnL>
                    <a:lnR>
                      <a:noFill/>
                    </a:lnR>
                    <a:lnT>
                      <a:noFill/>
                    </a:lnT>
                    <a:lnB>
                      <a:noFill/>
                    </a:lnB>
                    <a:solidFill>
                      <a:srgbClr val="D9E1F2"/>
                    </a:solidFill>
                  </a:tcPr>
                </a:tc>
                <a:extLst>
                  <a:ext uri="{0D108BD9-81ED-4DB2-BD59-A6C34878D82A}">
                    <a16:rowId xmlns:a16="http://schemas.microsoft.com/office/drawing/2014/main" val="1268384668"/>
                  </a:ext>
                </a:extLst>
              </a:tr>
            </a:tbl>
          </a:graphicData>
        </a:graphic>
      </p:graphicFrame>
      <p:graphicFrame>
        <p:nvGraphicFramePr>
          <p:cNvPr id="13" name="Table 12">
            <a:extLst>
              <a:ext uri="{FF2B5EF4-FFF2-40B4-BE49-F238E27FC236}">
                <a16:creationId xmlns:a16="http://schemas.microsoft.com/office/drawing/2014/main" id="{738B3BBF-E763-509F-A302-3E46A34F188C}"/>
              </a:ext>
            </a:extLst>
          </p:cNvPr>
          <p:cNvGraphicFramePr>
            <a:graphicFrameLocks noGrp="1"/>
          </p:cNvGraphicFramePr>
          <p:nvPr/>
        </p:nvGraphicFramePr>
        <p:xfrm>
          <a:off x="492935" y="3824323"/>
          <a:ext cx="7311362" cy="2721614"/>
        </p:xfrm>
        <a:graphic>
          <a:graphicData uri="http://schemas.openxmlformats.org/drawingml/2006/table">
            <a:tbl>
              <a:tblPr/>
              <a:tblGrid>
                <a:gridCol w="3144997">
                  <a:extLst>
                    <a:ext uri="{9D8B030D-6E8A-4147-A177-3AD203B41FA5}">
                      <a16:colId xmlns:a16="http://schemas.microsoft.com/office/drawing/2014/main" val="990202824"/>
                    </a:ext>
                  </a:extLst>
                </a:gridCol>
                <a:gridCol w="829228">
                  <a:extLst>
                    <a:ext uri="{9D8B030D-6E8A-4147-A177-3AD203B41FA5}">
                      <a16:colId xmlns:a16="http://schemas.microsoft.com/office/drawing/2014/main" val="1379441884"/>
                    </a:ext>
                  </a:extLst>
                </a:gridCol>
                <a:gridCol w="1112379">
                  <a:extLst>
                    <a:ext uri="{9D8B030D-6E8A-4147-A177-3AD203B41FA5}">
                      <a16:colId xmlns:a16="http://schemas.microsoft.com/office/drawing/2014/main" val="1095421117"/>
                    </a:ext>
                  </a:extLst>
                </a:gridCol>
                <a:gridCol w="1112379">
                  <a:extLst>
                    <a:ext uri="{9D8B030D-6E8A-4147-A177-3AD203B41FA5}">
                      <a16:colId xmlns:a16="http://schemas.microsoft.com/office/drawing/2014/main" val="1516107225"/>
                    </a:ext>
                  </a:extLst>
                </a:gridCol>
                <a:gridCol w="1112379">
                  <a:extLst>
                    <a:ext uri="{9D8B030D-6E8A-4147-A177-3AD203B41FA5}">
                      <a16:colId xmlns:a16="http://schemas.microsoft.com/office/drawing/2014/main" val="3705057158"/>
                    </a:ext>
                  </a:extLst>
                </a:gridCol>
              </a:tblGrid>
              <a:tr h="285078">
                <a:tc gridSpan="2">
                  <a:txBody>
                    <a:bodyPr/>
                    <a:lstStyle/>
                    <a:p>
                      <a:pPr algn="ctr" fontAlgn="b"/>
                      <a:r>
                        <a:rPr lang="en-US" sz="1800" b="1" i="0" u="none" strike="noStrike">
                          <a:effectLst/>
                          <a:latin typeface="Calibri" panose="020F0502020204030204" pitchFamily="34" charset="0"/>
                        </a:rPr>
                        <a:t>Diffuser Flow Uncertainty Analysis</a:t>
                      </a:r>
                    </a:p>
                  </a:txBody>
                  <a:tcPr marL="6350" marR="6350" marT="6350" marB="0" anchor="b">
                    <a:lnL>
                      <a:noFill/>
                    </a:lnL>
                    <a:lnR>
                      <a:noFill/>
                    </a:lnR>
                    <a:lnT>
                      <a:noFill/>
                    </a:lnT>
                    <a:lnB>
                      <a:noFill/>
                    </a:lnB>
                    <a:noFill/>
                  </a:tcPr>
                </a:tc>
                <a:tc hMerge="1">
                  <a:txBody>
                    <a:bodyPr/>
                    <a:lstStyle/>
                    <a:p>
                      <a:endParaRPr lang="en-US"/>
                    </a:p>
                  </a:txBody>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32130788"/>
                  </a:ext>
                </a:extLst>
              </a:tr>
              <a:tr h="474202">
                <a:tc>
                  <a:txBody>
                    <a:bodyPr/>
                    <a:lstStyle/>
                    <a:p>
                      <a:pPr algn="l" fontAlgn="b"/>
                      <a:r>
                        <a:rPr lang="en-US" sz="1800" b="0" i="0" u="none" strike="noStrike">
                          <a:effectLst/>
                          <a:latin typeface="Calibri" panose="020F0502020204030204" pitchFamily="34" charset="0"/>
                        </a:rPr>
                        <a:t>Powered Hood Flow (individual grille)</a:t>
                      </a:r>
                    </a:p>
                  </a:txBody>
                  <a:tcPr marL="6350" marR="6350" marT="6350" marB="0" anchor="b">
                    <a:lnL>
                      <a:noFill/>
                    </a:lnL>
                    <a:lnR>
                      <a:noFill/>
                    </a:lnR>
                    <a:lnT>
                      <a:noFill/>
                    </a:lnT>
                    <a:lnB>
                      <a:noFill/>
                    </a:lnB>
                    <a:noFill/>
                  </a:tcPr>
                </a:tc>
                <a:tc>
                  <a:txBody>
                    <a:bodyPr/>
                    <a:lstStyle/>
                    <a:p>
                      <a:pPr algn="r" fontAlgn="b"/>
                      <a:r>
                        <a:rPr lang="en-US" sz="2000" b="0" i="0" u="none" strike="noStrike">
                          <a:effectLst/>
                          <a:latin typeface="Calibri" panose="020F0502020204030204" pitchFamily="34" charset="0"/>
                        </a:rPr>
                        <a:t>2%</a:t>
                      </a: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1551093033"/>
                  </a:ext>
                </a:extLst>
              </a:tr>
              <a:tr h="292031">
                <a:tc>
                  <a:txBody>
                    <a:bodyPr/>
                    <a:lstStyle/>
                    <a:p>
                      <a:pPr algn="l" fontAlgn="b"/>
                      <a:r>
                        <a:rPr lang="en-US" sz="1800" b="0" i="0" u="none" strike="noStrike">
                          <a:effectLst/>
                          <a:latin typeface="Calibri" panose="020F0502020204030204" pitchFamily="34" charset="0"/>
                        </a:rPr>
                        <a:t>Altitude and Temp Correction</a:t>
                      </a:r>
                    </a:p>
                  </a:txBody>
                  <a:tcPr marL="6350" marR="6350" marT="6350" marB="0" anchor="b">
                    <a:lnL>
                      <a:noFill/>
                    </a:lnL>
                    <a:lnR>
                      <a:noFill/>
                    </a:lnR>
                    <a:lnT>
                      <a:noFill/>
                    </a:lnT>
                    <a:lnB>
                      <a:noFill/>
                    </a:lnB>
                    <a:noFill/>
                  </a:tcPr>
                </a:tc>
                <a:tc>
                  <a:txBody>
                    <a:bodyPr/>
                    <a:lstStyle/>
                    <a:p>
                      <a:pPr algn="r" fontAlgn="b"/>
                      <a:r>
                        <a:rPr lang="en-US" sz="2000" b="0" i="0" u="none" strike="noStrike">
                          <a:effectLst/>
                          <a:latin typeface="Calibri" panose="020F0502020204030204" pitchFamily="34" charset="0"/>
                        </a:rPr>
                        <a:t>2%</a:t>
                      </a: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870425242"/>
                  </a:ext>
                </a:extLst>
              </a:tr>
              <a:tr h="292031">
                <a:tc>
                  <a:txBody>
                    <a:bodyPr/>
                    <a:lstStyle/>
                    <a:p>
                      <a:pPr algn="l" fontAlgn="b"/>
                      <a:r>
                        <a:rPr lang="en-US" sz="1800" b="0" i="0" u="none" strike="noStrike">
                          <a:effectLst/>
                          <a:latin typeface="Calibri" panose="020F0502020204030204" pitchFamily="34" charset="0"/>
                        </a:rPr>
                        <a:t>Number of diffusers</a:t>
                      </a:r>
                    </a:p>
                  </a:txBody>
                  <a:tcPr marL="6350" marR="6350" marT="6350" marB="0" anchor="b">
                    <a:lnL>
                      <a:noFill/>
                    </a:lnL>
                    <a:lnR>
                      <a:noFill/>
                    </a:lnR>
                    <a:lnT>
                      <a:noFill/>
                    </a:lnT>
                    <a:lnB>
                      <a:noFill/>
                    </a:lnB>
                    <a:noFill/>
                  </a:tcPr>
                </a:tc>
                <a:tc>
                  <a:txBody>
                    <a:bodyPr/>
                    <a:lstStyle/>
                    <a:p>
                      <a:pPr algn="r" fontAlgn="b"/>
                      <a:r>
                        <a:rPr lang="en-US" sz="2000" b="0" i="0" u="none" strike="noStrike">
                          <a:effectLst/>
                          <a:latin typeface="Calibri" panose="020F0502020204030204" pitchFamily="34" charset="0"/>
                        </a:rPr>
                        <a:t>4</a:t>
                      </a: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358193433"/>
                  </a:ext>
                </a:extLst>
              </a:tr>
              <a:tr h="292031">
                <a:tc>
                  <a:txBody>
                    <a:bodyPr/>
                    <a:lstStyle/>
                    <a:p>
                      <a:pPr algn="l" fontAlgn="b"/>
                      <a:r>
                        <a:rPr lang="en-US" sz="1800" b="0" i="0" u="none" strike="noStrike">
                          <a:effectLst/>
                          <a:latin typeface="Calibri" panose="020F0502020204030204" pitchFamily="34" charset="0"/>
                        </a:rPr>
                        <a:t>Uncertainty total Diffuser flow</a:t>
                      </a:r>
                    </a:p>
                  </a:txBody>
                  <a:tcPr marL="6350" marR="6350" marT="6350" marB="0" anchor="b">
                    <a:lnL>
                      <a:noFill/>
                    </a:lnL>
                    <a:lnR>
                      <a:noFill/>
                    </a:lnR>
                    <a:lnT>
                      <a:noFill/>
                    </a:lnT>
                    <a:lnB>
                      <a:noFill/>
                    </a:lnB>
                    <a:noFill/>
                  </a:tcPr>
                </a:tc>
                <a:tc>
                  <a:txBody>
                    <a:bodyPr/>
                    <a:lstStyle/>
                    <a:p>
                      <a:pPr algn="r" fontAlgn="b"/>
                      <a:r>
                        <a:rPr lang="en-US" sz="2000" b="1" i="0" u="none" strike="noStrike">
                          <a:effectLst/>
                          <a:latin typeface="Calibri" panose="020F0502020204030204" pitchFamily="34" charset="0"/>
                        </a:rPr>
                        <a:t>1.4%</a:t>
                      </a: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1843876440"/>
                  </a:ext>
                </a:extLst>
              </a:tr>
              <a:tr h="386756">
                <a:tc>
                  <a:txBody>
                    <a:bodyPr/>
                    <a:lstStyle/>
                    <a:p>
                      <a:pPr algn="l" fontAlgn="b"/>
                      <a:r>
                        <a:rPr lang="en-US" sz="1800" b="0" i="0" u="none" strike="noStrike">
                          <a:effectLst/>
                          <a:latin typeface="Calibri" panose="020F0502020204030204" pitchFamily="34" charset="0"/>
                        </a:rPr>
                        <a:t>Calculated leakage flow</a:t>
                      </a:r>
                    </a:p>
                  </a:txBody>
                  <a:tcPr marL="6350" marR="6350" marT="6350" marB="0" anchor="b">
                    <a:lnL>
                      <a:noFill/>
                    </a:lnL>
                    <a:lnR>
                      <a:noFill/>
                    </a:lnR>
                    <a:lnT>
                      <a:noFill/>
                    </a:lnT>
                    <a:lnB>
                      <a:noFill/>
                    </a:lnB>
                    <a:noFill/>
                  </a:tcPr>
                </a:tc>
                <a:tc>
                  <a:txBody>
                    <a:bodyPr/>
                    <a:lstStyle/>
                    <a:p>
                      <a:pPr algn="ctr" fontAlgn="b"/>
                      <a:r>
                        <a:rPr lang="en-US" sz="2000" b="1" i="0" u="none" strike="noStrike">
                          <a:effectLst/>
                          <a:highlight>
                            <a:srgbClr val="FFFF00"/>
                          </a:highlight>
                          <a:latin typeface="Calibri" panose="020F0502020204030204" pitchFamily="34" charset="0"/>
                        </a:rPr>
                        <a:t>20%</a:t>
                      </a:r>
                    </a:p>
                  </a:txBody>
                  <a:tcPr marL="6350" marR="6350" marT="6350" marB="0" anchor="b">
                    <a:lnL>
                      <a:noFill/>
                    </a:lnL>
                    <a:lnR>
                      <a:noFill/>
                    </a:lnR>
                    <a:lnT>
                      <a:noFill/>
                    </a:lnT>
                    <a:lnB>
                      <a:noFill/>
                    </a:lnB>
                    <a:solidFill>
                      <a:srgbClr val="FFFF00"/>
                    </a:solid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tc>
                  <a:txBody>
                    <a:bodyPr/>
                    <a:lstStyle/>
                    <a:p>
                      <a:pPr algn="l" fontAlgn="b"/>
                      <a:endParaRPr lang="en-US" sz="1400" b="0" i="0" u="none" strike="noStrike">
                        <a:effectLst/>
                        <a:latin typeface="Calibri" panose="020F050202020403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4064356938"/>
                  </a:ext>
                </a:extLst>
              </a:tr>
              <a:tr h="257265">
                <a:tc rowSpan="2">
                  <a:txBody>
                    <a:bodyPr/>
                    <a:lstStyle/>
                    <a:p>
                      <a:pPr algn="ctr" fontAlgn="ctr"/>
                      <a:r>
                        <a:rPr lang="en-US" sz="1800" b="1" i="0" u="none" strike="noStrike">
                          <a:effectLst/>
                          <a:highlight>
                            <a:srgbClr val="C6E0B4"/>
                          </a:highlight>
                          <a:latin typeface="Calibri" panose="020F0502020204030204" pitchFamily="34" charset="0"/>
                        </a:rPr>
                        <a:t>Total uncertainty in leakage flow</a:t>
                      </a:r>
                    </a:p>
                  </a:txBody>
                  <a:tcPr marL="6350" marR="6350" marT="6350" marB="0" anchor="ctr">
                    <a:lnL>
                      <a:noFill/>
                    </a:lnL>
                    <a:lnR>
                      <a:noFill/>
                    </a:lnR>
                    <a:lnT>
                      <a:noFill/>
                    </a:lnT>
                    <a:lnB>
                      <a:noFill/>
                    </a:lnB>
                    <a:solidFill>
                      <a:srgbClr val="C6E0B4"/>
                    </a:solidFill>
                  </a:tcPr>
                </a:tc>
                <a:tc>
                  <a:txBody>
                    <a:bodyPr/>
                    <a:lstStyle/>
                    <a:p>
                      <a:pPr algn="ctr" fontAlgn="b"/>
                      <a:r>
                        <a:rPr lang="en-US" sz="1800" b="1" i="0" u="none" strike="noStrike">
                          <a:effectLst/>
                          <a:highlight>
                            <a:srgbClr val="C6E0B4"/>
                          </a:highlight>
                          <a:latin typeface="Calibri" panose="020F0502020204030204" pitchFamily="34" charset="0"/>
                        </a:rPr>
                        <a:t>3.9%</a:t>
                      </a:r>
                    </a:p>
                  </a:txBody>
                  <a:tcPr marL="6350" marR="6350" marT="6350" marB="0" anchor="b">
                    <a:lnL>
                      <a:noFill/>
                    </a:lnL>
                    <a:lnR>
                      <a:noFill/>
                    </a:lnR>
                    <a:lnT>
                      <a:noFill/>
                    </a:lnT>
                    <a:lnB>
                      <a:noFill/>
                    </a:lnB>
                    <a:solidFill>
                      <a:srgbClr val="C6E0B4"/>
                    </a:solidFill>
                  </a:tcPr>
                </a:tc>
                <a:tc gridSpan="3">
                  <a:txBody>
                    <a:bodyPr/>
                    <a:lstStyle/>
                    <a:p>
                      <a:pPr algn="l" fontAlgn="b"/>
                      <a:r>
                        <a:rPr lang="en-US" sz="1800" b="1" i="0" u="none" strike="noStrike">
                          <a:effectLst/>
                          <a:highlight>
                            <a:srgbClr val="C6E0B4"/>
                          </a:highlight>
                          <a:latin typeface="Calibri" panose="020F0502020204030204" pitchFamily="34" charset="0"/>
                        </a:rPr>
                        <a:t>absolute uncertainty</a:t>
                      </a:r>
                    </a:p>
                  </a:txBody>
                  <a:tcPr marL="6350" marR="6350" marT="6350" marB="0" anchor="b">
                    <a:lnL>
                      <a:noFill/>
                    </a:lnL>
                    <a:lnR>
                      <a:noFill/>
                    </a:lnR>
                    <a:lnT>
                      <a:noFill/>
                    </a:lnT>
                    <a:lnB>
                      <a:noFill/>
                    </a:lnB>
                    <a:solidFill>
                      <a:srgbClr val="C6E0B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68110999"/>
                  </a:ext>
                </a:extLst>
              </a:tr>
              <a:tr h="257265">
                <a:tc vMerge="1">
                  <a:txBody>
                    <a:bodyPr/>
                    <a:lstStyle/>
                    <a:p>
                      <a:endParaRPr lang="en-US"/>
                    </a:p>
                  </a:txBody>
                  <a:tcPr/>
                </a:tc>
                <a:tc>
                  <a:txBody>
                    <a:bodyPr/>
                    <a:lstStyle/>
                    <a:p>
                      <a:pPr algn="ctr" fontAlgn="b"/>
                      <a:r>
                        <a:rPr lang="en-US" sz="1800" b="1" i="0" u="none" strike="noStrike">
                          <a:effectLst/>
                          <a:highlight>
                            <a:srgbClr val="C6E0B4"/>
                          </a:highlight>
                          <a:latin typeface="Calibri" panose="020F0502020204030204" pitchFamily="34" charset="0"/>
                        </a:rPr>
                        <a:t>20%</a:t>
                      </a:r>
                    </a:p>
                  </a:txBody>
                  <a:tcPr marL="6350" marR="6350" marT="6350" marB="0" anchor="b">
                    <a:lnL>
                      <a:noFill/>
                    </a:lnL>
                    <a:lnR>
                      <a:noFill/>
                    </a:lnR>
                    <a:lnT>
                      <a:noFill/>
                    </a:lnT>
                    <a:lnB>
                      <a:noFill/>
                    </a:lnB>
                    <a:solidFill>
                      <a:srgbClr val="C6E0B4"/>
                    </a:solidFill>
                  </a:tcPr>
                </a:tc>
                <a:tc gridSpan="3">
                  <a:txBody>
                    <a:bodyPr/>
                    <a:lstStyle/>
                    <a:p>
                      <a:pPr algn="l" fontAlgn="b"/>
                      <a:r>
                        <a:rPr lang="en-US" sz="1800" b="1" i="0" u="none" strike="noStrike">
                          <a:effectLst/>
                          <a:highlight>
                            <a:srgbClr val="C6E0B4"/>
                          </a:highlight>
                          <a:latin typeface="Calibri" panose="020F0502020204030204" pitchFamily="34" charset="0"/>
                        </a:rPr>
                        <a:t>relative uncertainty</a:t>
                      </a:r>
                    </a:p>
                  </a:txBody>
                  <a:tcPr marL="6350" marR="6350" marT="6350" marB="0" anchor="b">
                    <a:lnL>
                      <a:noFill/>
                    </a:lnL>
                    <a:lnR>
                      <a:noFill/>
                    </a:lnR>
                    <a:lnT>
                      <a:noFill/>
                    </a:lnT>
                    <a:lnB>
                      <a:noFill/>
                    </a:lnB>
                    <a:solidFill>
                      <a:srgbClr val="C6E0B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4140197"/>
                  </a:ext>
                </a:extLst>
              </a:tr>
            </a:tbl>
          </a:graphicData>
        </a:graphic>
      </p:graphicFrame>
    </p:spTree>
    <p:extLst>
      <p:ext uri="{BB962C8B-B14F-4D97-AF65-F5344CB8AC3E}">
        <p14:creationId xmlns:p14="http://schemas.microsoft.com/office/powerpoint/2010/main" val="83326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A769-1A58-D2C2-0057-CB2A8750912A}"/>
              </a:ext>
            </a:extLst>
          </p:cNvPr>
          <p:cNvSpPr>
            <a:spLocks noGrp="1"/>
          </p:cNvSpPr>
          <p:nvPr>
            <p:ph type="title"/>
          </p:nvPr>
        </p:nvSpPr>
        <p:spPr>
          <a:xfrm>
            <a:off x="0" y="1"/>
            <a:ext cx="12192000" cy="1295400"/>
          </a:xfrm>
        </p:spPr>
        <p:txBody>
          <a:bodyPr>
            <a:normAutofit/>
          </a:bodyPr>
          <a:lstStyle/>
          <a:p>
            <a:pPr algn="ctr">
              <a:spcBef>
                <a:spcPts val="0"/>
              </a:spcBef>
            </a:pPr>
            <a:r>
              <a:rPr lang="en-US" b="1">
                <a:solidFill>
                  <a:srgbClr val="002060"/>
                </a:solidFill>
                <a:latin typeface="Arial" panose="020B0604020202020204" pitchFamily="34" charset="0"/>
                <a:cs typeface="Arial" panose="020B0604020202020204" pitchFamily="34" charset="0"/>
              </a:rPr>
              <a:t>Tracer-System Case Study – </a:t>
            </a:r>
            <a:br>
              <a:rPr lang="en-US" b="1">
                <a:solidFill>
                  <a:srgbClr val="002060"/>
                </a:solidFill>
                <a:latin typeface="Arial" panose="020B0604020202020204" pitchFamily="34" charset="0"/>
                <a:cs typeface="Arial" panose="020B0604020202020204" pitchFamily="34" charset="0"/>
              </a:rPr>
            </a:br>
            <a:r>
              <a:rPr lang="en-US" b="1">
                <a:solidFill>
                  <a:srgbClr val="002060"/>
                </a:solidFill>
                <a:latin typeface="Arial" panose="020B0604020202020204" pitchFamily="34" charset="0"/>
                <a:cs typeface="Arial" panose="020B0604020202020204" pitchFamily="34" charset="0"/>
              </a:rPr>
              <a:t>Sealing Verification in a Grocery Store</a:t>
            </a:r>
          </a:p>
        </p:txBody>
      </p:sp>
      <p:sp>
        <p:nvSpPr>
          <p:cNvPr id="8" name="Title 1">
            <a:extLst>
              <a:ext uri="{FF2B5EF4-FFF2-40B4-BE49-F238E27FC236}">
                <a16:creationId xmlns:a16="http://schemas.microsoft.com/office/drawing/2014/main" id="{E0A04B63-A729-087A-FC5F-1AA57B79F276}"/>
              </a:ext>
            </a:extLst>
          </p:cNvPr>
          <p:cNvSpPr txBox="1">
            <a:spLocks/>
          </p:cNvSpPr>
          <p:nvPr/>
        </p:nvSpPr>
        <p:spPr>
          <a:xfrm>
            <a:off x="864000" y="318206"/>
            <a:ext cx="11328000" cy="4320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endParaRPr lang="en-US"/>
          </a:p>
        </p:txBody>
      </p:sp>
      <p:pic>
        <p:nvPicPr>
          <p:cNvPr id="3" name="Picture 2">
            <a:extLst>
              <a:ext uri="{FF2B5EF4-FFF2-40B4-BE49-F238E27FC236}">
                <a16:creationId xmlns:a16="http://schemas.microsoft.com/office/drawing/2014/main" id="{D7C9E747-9EB0-D3C2-1897-D51F8CE95F09}"/>
              </a:ext>
            </a:extLst>
          </p:cNvPr>
          <p:cNvPicPr>
            <a:picLocks noChangeAspect="1"/>
          </p:cNvPicPr>
          <p:nvPr/>
        </p:nvPicPr>
        <p:blipFill rotWithShape="1">
          <a:blip r:embed="rId3"/>
          <a:srcRect t="5343" r="60287" b="23917"/>
          <a:stretch/>
        </p:blipFill>
        <p:spPr>
          <a:xfrm>
            <a:off x="6830" y="1573398"/>
            <a:ext cx="4524207" cy="3374560"/>
          </a:xfrm>
          <a:prstGeom prst="rect">
            <a:avLst/>
          </a:prstGeom>
        </p:spPr>
      </p:pic>
      <p:pic>
        <p:nvPicPr>
          <p:cNvPr id="4" name="Picture 3">
            <a:extLst>
              <a:ext uri="{FF2B5EF4-FFF2-40B4-BE49-F238E27FC236}">
                <a16:creationId xmlns:a16="http://schemas.microsoft.com/office/drawing/2014/main" id="{C39AE0B0-FBF2-8CC3-B444-358DA01AAA34}"/>
              </a:ext>
            </a:extLst>
          </p:cNvPr>
          <p:cNvPicPr>
            <a:picLocks noChangeAspect="1"/>
          </p:cNvPicPr>
          <p:nvPr/>
        </p:nvPicPr>
        <p:blipFill rotWithShape="1">
          <a:blip r:embed="rId4"/>
          <a:srcRect l="92967" t="75176"/>
          <a:stretch/>
        </p:blipFill>
        <p:spPr>
          <a:xfrm>
            <a:off x="2440405" y="5173690"/>
            <a:ext cx="830907" cy="1236419"/>
          </a:xfrm>
          <a:prstGeom prst="rect">
            <a:avLst/>
          </a:prstGeom>
        </p:spPr>
      </p:pic>
      <p:sp>
        <p:nvSpPr>
          <p:cNvPr id="5" name="TextBox 4">
            <a:extLst>
              <a:ext uri="{FF2B5EF4-FFF2-40B4-BE49-F238E27FC236}">
                <a16:creationId xmlns:a16="http://schemas.microsoft.com/office/drawing/2014/main" id="{2D13685A-CFB7-95E7-59EB-2140A847FCEF}"/>
              </a:ext>
            </a:extLst>
          </p:cNvPr>
          <p:cNvSpPr txBox="1"/>
          <p:nvPr/>
        </p:nvSpPr>
        <p:spPr>
          <a:xfrm>
            <a:off x="300545" y="5154191"/>
            <a:ext cx="2051462" cy="1200329"/>
          </a:xfrm>
          <a:prstGeom prst="rect">
            <a:avLst/>
          </a:prstGeom>
          <a:noFill/>
        </p:spPr>
        <p:txBody>
          <a:bodyPr wrap="square" rtlCol="0">
            <a:spAutoFit/>
          </a:bodyPr>
          <a:lstStyle/>
          <a:p>
            <a:pPr algn="r"/>
            <a:r>
              <a:rPr lang="en-US"/>
              <a:t>Flow [cfm]</a:t>
            </a:r>
          </a:p>
          <a:p>
            <a:pPr algn="r"/>
            <a:endParaRPr lang="en-US"/>
          </a:p>
          <a:p>
            <a:pPr algn="r"/>
            <a:r>
              <a:rPr lang="en-US"/>
              <a:t>Leakage Flow [cfm]</a:t>
            </a:r>
          </a:p>
          <a:p>
            <a:pPr algn="r"/>
            <a:r>
              <a:rPr lang="en-US"/>
              <a:t>Leakage %</a:t>
            </a:r>
          </a:p>
        </p:txBody>
      </p:sp>
      <p:pic>
        <p:nvPicPr>
          <p:cNvPr id="7" name="Picture 6">
            <a:extLst>
              <a:ext uri="{FF2B5EF4-FFF2-40B4-BE49-F238E27FC236}">
                <a16:creationId xmlns:a16="http://schemas.microsoft.com/office/drawing/2014/main" id="{258E2F72-326D-8688-FC2B-1AF7926181DD}"/>
              </a:ext>
            </a:extLst>
          </p:cNvPr>
          <p:cNvPicPr>
            <a:picLocks noChangeAspect="1"/>
          </p:cNvPicPr>
          <p:nvPr/>
        </p:nvPicPr>
        <p:blipFill>
          <a:blip r:embed="rId5"/>
          <a:stretch>
            <a:fillRect/>
          </a:stretch>
        </p:blipFill>
        <p:spPr>
          <a:xfrm>
            <a:off x="4720189" y="2155765"/>
            <a:ext cx="2751621" cy="3417336"/>
          </a:xfrm>
          <a:prstGeom prst="rect">
            <a:avLst/>
          </a:prstGeom>
        </p:spPr>
      </p:pic>
      <p:pic>
        <p:nvPicPr>
          <p:cNvPr id="9" name="Picture 8">
            <a:extLst>
              <a:ext uri="{FF2B5EF4-FFF2-40B4-BE49-F238E27FC236}">
                <a16:creationId xmlns:a16="http://schemas.microsoft.com/office/drawing/2014/main" id="{B1155183-A99E-D0D5-60D5-5A93CFF8B210}"/>
              </a:ext>
            </a:extLst>
          </p:cNvPr>
          <p:cNvPicPr>
            <a:picLocks noChangeAspect="1"/>
          </p:cNvPicPr>
          <p:nvPr/>
        </p:nvPicPr>
        <p:blipFill rotWithShape="1">
          <a:blip r:embed="rId6"/>
          <a:srcRect r="61005" b="25726"/>
          <a:stretch/>
        </p:blipFill>
        <p:spPr>
          <a:xfrm>
            <a:off x="7660965" y="1430691"/>
            <a:ext cx="4470094" cy="3598510"/>
          </a:xfrm>
          <a:prstGeom prst="rect">
            <a:avLst/>
          </a:prstGeom>
        </p:spPr>
      </p:pic>
      <p:pic>
        <p:nvPicPr>
          <p:cNvPr id="11" name="Picture 10">
            <a:extLst>
              <a:ext uri="{FF2B5EF4-FFF2-40B4-BE49-F238E27FC236}">
                <a16:creationId xmlns:a16="http://schemas.microsoft.com/office/drawing/2014/main" id="{A7F9CE0F-A365-DE26-5CAF-8817428049C0}"/>
              </a:ext>
            </a:extLst>
          </p:cNvPr>
          <p:cNvPicPr>
            <a:picLocks noChangeAspect="1"/>
          </p:cNvPicPr>
          <p:nvPr/>
        </p:nvPicPr>
        <p:blipFill rotWithShape="1">
          <a:blip r:embed="rId7"/>
          <a:srcRect l="61843"/>
          <a:stretch/>
        </p:blipFill>
        <p:spPr>
          <a:xfrm>
            <a:off x="10292316" y="5198282"/>
            <a:ext cx="795574" cy="1249788"/>
          </a:xfrm>
          <a:prstGeom prst="rect">
            <a:avLst/>
          </a:prstGeom>
        </p:spPr>
      </p:pic>
      <p:sp>
        <p:nvSpPr>
          <p:cNvPr id="14" name="TextBox 13">
            <a:extLst>
              <a:ext uri="{FF2B5EF4-FFF2-40B4-BE49-F238E27FC236}">
                <a16:creationId xmlns:a16="http://schemas.microsoft.com/office/drawing/2014/main" id="{1B73CE06-6F58-B795-7CE8-45B32309E824}"/>
              </a:ext>
            </a:extLst>
          </p:cNvPr>
          <p:cNvSpPr txBox="1"/>
          <p:nvPr/>
        </p:nvSpPr>
        <p:spPr>
          <a:xfrm>
            <a:off x="8162475" y="5191734"/>
            <a:ext cx="2051462" cy="1200329"/>
          </a:xfrm>
          <a:prstGeom prst="rect">
            <a:avLst/>
          </a:prstGeom>
          <a:noFill/>
        </p:spPr>
        <p:txBody>
          <a:bodyPr wrap="square" rtlCol="0">
            <a:spAutoFit/>
          </a:bodyPr>
          <a:lstStyle/>
          <a:p>
            <a:pPr algn="r"/>
            <a:r>
              <a:rPr lang="en-US"/>
              <a:t>Flow [cfm]</a:t>
            </a:r>
          </a:p>
          <a:p>
            <a:pPr algn="r"/>
            <a:endParaRPr lang="en-US"/>
          </a:p>
          <a:p>
            <a:pPr algn="r"/>
            <a:r>
              <a:rPr lang="en-US"/>
              <a:t>Leakage Flow [cfm]</a:t>
            </a:r>
          </a:p>
          <a:p>
            <a:pPr algn="r"/>
            <a:r>
              <a:rPr lang="en-US"/>
              <a:t>Leakage %</a:t>
            </a:r>
          </a:p>
        </p:txBody>
      </p:sp>
    </p:spTree>
    <p:extLst>
      <p:ext uri="{BB962C8B-B14F-4D97-AF65-F5344CB8AC3E}">
        <p14:creationId xmlns:p14="http://schemas.microsoft.com/office/powerpoint/2010/main" val="4285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9AFAD-7585-CD11-D80A-C7C420FFF863}"/>
              </a:ext>
            </a:extLst>
          </p:cNvPr>
          <p:cNvSpPr>
            <a:spLocks noGrp="1"/>
          </p:cNvSpPr>
          <p:nvPr>
            <p:ph type="title"/>
          </p:nvPr>
        </p:nvSpPr>
        <p:spPr>
          <a:xfrm>
            <a:off x="502388" y="88679"/>
            <a:ext cx="11187223" cy="1325563"/>
          </a:xfrm>
        </p:spPr>
        <p:txBody>
          <a:bodyPr/>
          <a:lstStyle/>
          <a:p>
            <a:r>
              <a:rPr lang="en-US" b="1">
                <a:solidFill>
                  <a:srgbClr val="002060"/>
                </a:solidFill>
                <a:latin typeface="Arial" panose="020B0604020202020204" pitchFamily="34" charset="0"/>
                <a:cs typeface="Arial" panose="020B0604020202020204" pitchFamily="34" charset="0"/>
              </a:rPr>
              <a:t>ASHRAE Standard 215 – Sample Results</a:t>
            </a:r>
          </a:p>
        </p:txBody>
      </p:sp>
      <p:graphicFrame>
        <p:nvGraphicFramePr>
          <p:cNvPr id="9" name="Table 8">
            <a:extLst>
              <a:ext uri="{FF2B5EF4-FFF2-40B4-BE49-F238E27FC236}">
                <a16:creationId xmlns:a16="http://schemas.microsoft.com/office/drawing/2014/main" id="{B3C2ECB1-3A53-44EE-9CFD-15052EF7FDDE}"/>
              </a:ext>
            </a:extLst>
          </p:cNvPr>
          <p:cNvGraphicFramePr>
            <a:graphicFrameLocks noGrp="1"/>
          </p:cNvGraphicFramePr>
          <p:nvPr>
            <p:extLst>
              <p:ext uri="{D42A27DB-BD31-4B8C-83A1-F6EECF244321}">
                <p14:modId xmlns:p14="http://schemas.microsoft.com/office/powerpoint/2010/main" val="746140683"/>
              </p:ext>
            </p:extLst>
          </p:nvPr>
        </p:nvGraphicFramePr>
        <p:xfrm>
          <a:off x="328899" y="1862474"/>
          <a:ext cx="11534199" cy="4264163"/>
        </p:xfrm>
        <a:graphic>
          <a:graphicData uri="http://schemas.openxmlformats.org/drawingml/2006/table">
            <a:tbl>
              <a:tblPr/>
              <a:tblGrid>
                <a:gridCol w="2961704">
                  <a:extLst>
                    <a:ext uri="{9D8B030D-6E8A-4147-A177-3AD203B41FA5}">
                      <a16:colId xmlns:a16="http://schemas.microsoft.com/office/drawing/2014/main" val="1058565948"/>
                    </a:ext>
                  </a:extLst>
                </a:gridCol>
                <a:gridCol w="1346321">
                  <a:extLst>
                    <a:ext uri="{9D8B030D-6E8A-4147-A177-3AD203B41FA5}">
                      <a16:colId xmlns:a16="http://schemas.microsoft.com/office/drawing/2014/main" val="2362110814"/>
                    </a:ext>
                  </a:extLst>
                </a:gridCol>
                <a:gridCol w="1318845">
                  <a:extLst>
                    <a:ext uri="{9D8B030D-6E8A-4147-A177-3AD203B41FA5}">
                      <a16:colId xmlns:a16="http://schemas.microsoft.com/office/drawing/2014/main" val="3104873635"/>
                    </a:ext>
                  </a:extLst>
                </a:gridCol>
                <a:gridCol w="1950793">
                  <a:extLst>
                    <a:ext uri="{9D8B030D-6E8A-4147-A177-3AD203B41FA5}">
                      <a16:colId xmlns:a16="http://schemas.microsoft.com/office/drawing/2014/main" val="2074819084"/>
                    </a:ext>
                  </a:extLst>
                </a:gridCol>
                <a:gridCol w="1346321">
                  <a:extLst>
                    <a:ext uri="{9D8B030D-6E8A-4147-A177-3AD203B41FA5}">
                      <a16:colId xmlns:a16="http://schemas.microsoft.com/office/drawing/2014/main" val="806368573"/>
                    </a:ext>
                  </a:extLst>
                </a:gridCol>
                <a:gridCol w="1208942">
                  <a:extLst>
                    <a:ext uri="{9D8B030D-6E8A-4147-A177-3AD203B41FA5}">
                      <a16:colId xmlns:a16="http://schemas.microsoft.com/office/drawing/2014/main" val="1969715904"/>
                    </a:ext>
                  </a:extLst>
                </a:gridCol>
                <a:gridCol w="1401273">
                  <a:extLst>
                    <a:ext uri="{9D8B030D-6E8A-4147-A177-3AD203B41FA5}">
                      <a16:colId xmlns:a16="http://schemas.microsoft.com/office/drawing/2014/main" val="305687412"/>
                    </a:ext>
                  </a:extLst>
                </a:gridCol>
              </a:tblGrid>
              <a:tr h="705633">
                <a:tc>
                  <a:txBody>
                    <a:bodyPr/>
                    <a:lstStyle/>
                    <a:p>
                      <a:pPr algn="l" fontAlgn="ctr"/>
                      <a:r>
                        <a:rPr lang="en-US" sz="2200" b="1" i="0" u="none" strike="noStrike">
                          <a:solidFill>
                            <a:srgbClr val="000000"/>
                          </a:solidFill>
                          <a:effectLst/>
                          <a:latin typeface="Calibri" panose="020F0502020204030204" pitchFamily="34" charset="0"/>
                        </a:rPr>
                        <a:t>Location (State, City)</a:t>
                      </a:r>
                    </a:p>
                  </a:txBody>
                  <a:tcPr marL="6350" marR="6350" marT="6350" marB="0" anchor="ctr">
                    <a:lnL>
                      <a:noFill/>
                    </a:lnL>
                    <a:lnR>
                      <a:noFill/>
                    </a:lnR>
                    <a:lnT>
                      <a:noFill/>
                    </a:lnT>
                    <a:lnB>
                      <a:noFill/>
                    </a:lnB>
                    <a:solidFill>
                      <a:srgbClr val="D9E1F2"/>
                    </a:solidFill>
                  </a:tcPr>
                </a:tc>
                <a:tc>
                  <a:txBody>
                    <a:bodyPr/>
                    <a:lstStyle/>
                    <a:p>
                      <a:pPr algn="ctr" fontAlgn="b"/>
                      <a:r>
                        <a:rPr lang="en-US" sz="2200" b="1" i="0" u="none" strike="noStrike">
                          <a:solidFill>
                            <a:srgbClr val="000000"/>
                          </a:solidFill>
                          <a:effectLst/>
                          <a:latin typeface="Calibri" panose="020F0502020204030204" pitchFamily="34" charset="0"/>
                        </a:rPr>
                        <a:t>Duct Flow</a:t>
                      </a:r>
                    </a:p>
                  </a:txBody>
                  <a:tcPr marL="6350" marR="6350" marT="6350" marB="0" anchor="b">
                    <a:lnL>
                      <a:noFill/>
                    </a:lnL>
                    <a:lnR>
                      <a:noFill/>
                    </a:lnR>
                    <a:lnT>
                      <a:noFill/>
                    </a:lnT>
                    <a:lnB>
                      <a:noFill/>
                    </a:lnB>
                    <a:solidFill>
                      <a:srgbClr val="D9E1F2"/>
                    </a:solidFill>
                  </a:tcPr>
                </a:tc>
                <a:tc>
                  <a:txBody>
                    <a:bodyPr/>
                    <a:lstStyle/>
                    <a:p>
                      <a:pPr algn="ctr" fontAlgn="b"/>
                      <a:r>
                        <a:rPr lang="en-US" sz="2200" b="1" i="0" u="none" strike="noStrike">
                          <a:solidFill>
                            <a:srgbClr val="000000"/>
                          </a:solidFill>
                          <a:effectLst/>
                          <a:latin typeface="Calibri" panose="020F0502020204030204" pitchFamily="34" charset="0"/>
                        </a:rPr>
                        <a:t>Leakage %</a:t>
                      </a:r>
                    </a:p>
                  </a:txBody>
                  <a:tcPr marL="6350" marR="6350" marT="6350" marB="0" anchor="b">
                    <a:lnL>
                      <a:noFill/>
                    </a:lnL>
                    <a:lnR>
                      <a:noFill/>
                    </a:lnR>
                    <a:lnT>
                      <a:noFill/>
                    </a:lnT>
                    <a:lnB>
                      <a:noFill/>
                    </a:lnB>
                    <a:solidFill>
                      <a:srgbClr val="D9E1F2"/>
                    </a:solidFill>
                  </a:tcPr>
                </a:tc>
                <a:tc>
                  <a:txBody>
                    <a:bodyPr/>
                    <a:lstStyle/>
                    <a:p>
                      <a:pPr algn="ctr" fontAlgn="b"/>
                      <a:r>
                        <a:rPr lang="en-US" sz="2200" b="1" i="0" u="none" strike="noStrike">
                          <a:solidFill>
                            <a:srgbClr val="000000"/>
                          </a:solidFill>
                          <a:effectLst/>
                          <a:latin typeface="Calibri" panose="020F0502020204030204" pitchFamily="34" charset="0"/>
                        </a:rPr>
                        <a:t>Building Type </a:t>
                      </a:r>
                    </a:p>
                  </a:txBody>
                  <a:tcPr marL="6350" marR="6350" marT="6350" marB="0" anchor="b">
                    <a:lnL>
                      <a:noFill/>
                    </a:lnL>
                    <a:lnR>
                      <a:noFill/>
                    </a:lnR>
                    <a:lnT>
                      <a:noFill/>
                    </a:lnT>
                    <a:lnB>
                      <a:noFill/>
                    </a:lnB>
                    <a:solidFill>
                      <a:srgbClr val="D9E1F2"/>
                    </a:solidFill>
                  </a:tcPr>
                </a:tc>
                <a:tc>
                  <a:txBody>
                    <a:bodyPr/>
                    <a:lstStyle/>
                    <a:p>
                      <a:pPr algn="ctr" fontAlgn="b"/>
                      <a:r>
                        <a:rPr lang="en-US" sz="2200" b="1" i="0" u="none" strike="noStrike">
                          <a:solidFill>
                            <a:srgbClr val="000000"/>
                          </a:solidFill>
                          <a:effectLst/>
                          <a:latin typeface="Calibri" panose="020F0502020204030204" pitchFamily="34" charset="0"/>
                        </a:rPr>
                        <a:t>VAV vs CAV</a:t>
                      </a:r>
                    </a:p>
                  </a:txBody>
                  <a:tcPr marL="6350" marR="6350" marT="6350" marB="0" anchor="b">
                    <a:lnL>
                      <a:noFill/>
                    </a:lnL>
                    <a:lnR>
                      <a:noFill/>
                    </a:lnR>
                    <a:lnT>
                      <a:noFill/>
                    </a:lnT>
                    <a:lnB>
                      <a:noFill/>
                    </a:lnB>
                    <a:solidFill>
                      <a:srgbClr val="D9E1F2"/>
                    </a:solidFill>
                  </a:tcPr>
                </a:tc>
                <a:tc>
                  <a:txBody>
                    <a:bodyPr/>
                    <a:lstStyle/>
                    <a:p>
                      <a:pPr algn="ctr" fontAlgn="b"/>
                      <a:r>
                        <a:rPr lang="en-US" sz="2200" b="1" i="0" u="none" strike="noStrike">
                          <a:solidFill>
                            <a:srgbClr val="000000"/>
                          </a:solidFill>
                          <a:effectLst/>
                          <a:latin typeface="Calibri" panose="020F0502020204030204" pitchFamily="34" charset="0"/>
                        </a:rPr>
                        <a:t>Diffuser Type </a:t>
                      </a:r>
                    </a:p>
                  </a:txBody>
                  <a:tcPr marL="6350" marR="6350" marT="6350" marB="0" anchor="b">
                    <a:lnL>
                      <a:noFill/>
                    </a:lnL>
                    <a:lnR>
                      <a:noFill/>
                    </a:lnR>
                    <a:lnT>
                      <a:noFill/>
                    </a:lnT>
                    <a:lnB>
                      <a:noFill/>
                    </a:lnB>
                    <a:solidFill>
                      <a:srgbClr val="D9E1F2"/>
                    </a:solidFill>
                  </a:tcPr>
                </a:tc>
                <a:tc>
                  <a:txBody>
                    <a:bodyPr/>
                    <a:lstStyle/>
                    <a:p>
                      <a:pPr algn="ctr" fontAlgn="b"/>
                      <a:r>
                        <a:rPr lang="en-US" sz="2200" b="1" i="0" u="none" strike="noStrike">
                          <a:solidFill>
                            <a:srgbClr val="000000"/>
                          </a:solidFill>
                          <a:effectLst/>
                          <a:latin typeface="Calibri" panose="020F0502020204030204" pitchFamily="34" charset="0"/>
                        </a:rPr>
                        <a:t>% Upstream </a:t>
                      </a:r>
                    </a:p>
                  </a:txBody>
                  <a:tcPr marL="6350" marR="6350" marT="6350" marB="0" anchor="b">
                    <a:lnL>
                      <a:noFill/>
                    </a:lnL>
                    <a:lnR>
                      <a:noFill/>
                    </a:lnR>
                    <a:lnT>
                      <a:noFill/>
                    </a:lnT>
                    <a:lnB>
                      <a:noFill/>
                    </a:lnB>
                    <a:solidFill>
                      <a:srgbClr val="D9E1F2"/>
                    </a:solidFill>
                  </a:tcPr>
                </a:tc>
                <a:extLst>
                  <a:ext uri="{0D108BD9-81ED-4DB2-BD59-A6C34878D82A}">
                    <a16:rowId xmlns:a16="http://schemas.microsoft.com/office/drawing/2014/main" val="212921094"/>
                  </a:ext>
                </a:extLst>
              </a:tr>
              <a:tr h="355853">
                <a:tc>
                  <a:txBody>
                    <a:bodyPr/>
                    <a:lstStyle/>
                    <a:p>
                      <a:pPr algn="l" fontAlgn="b"/>
                      <a:r>
                        <a:rPr lang="en-US" sz="2200" b="0" i="0" u="none" strike="noStrike">
                          <a:solidFill>
                            <a:srgbClr val="000000"/>
                          </a:solidFill>
                          <a:effectLst/>
                          <a:latin typeface="Calibri" panose="020F0502020204030204" pitchFamily="34" charset="0"/>
                        </a:rPr>
                        <a:t>PA, Sunbury </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4622</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25%</a:t>
                      </a:r>
                    </a:p>
                  </a:txBody>
                  <a:tcPr marL="6350" marR="6350" marT="6350" marB="0" anchor="b">
                    <a:lnL>
                      <a:noFill/>
                    </a:lnL>
                    <a:lnR>
                      <a:noFill/>
                    </a:lnR>
                    <a:lnT>
                      <a:noFill/>
                    </a:lnT>
                    <a:lnB>
                      <a:noFill/>
                    </a:lnB>
                  </a:tcPr>
                </a:tc>
                <a:tc>
                  <a:txBody>
                    <a:bodyPr/>
                    <a:lstStyle/>
                    <a:p>
                      <a:pPr algn="r" fontAlgn="b"/>
                      <a:r>
                        <a:rPr lang="en-US" sz="2200" b="0" i="0" u="none" strike="noStrike">
                          <a:solidFill>
                            <a:srgbClr val="000000"/>
                          </a:solidFill>
                          <a:effectLst/>
                          <a:latin typeface="Calibri" panose="020F0502020204030204" pitchFamily="34" charset="0"/>
                        </a:rPr>
                        <a:t>Grocery Store</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CAV</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Linear </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N/A</a:t>
                      </a:r>
                    </a:p>
                  </a:txBody>
                  <a:tcPr marL="6350" marR="6350" marT="6350" marB="0" anchor="b">
                    <a:lnL>
                      <a:noFill/>
                    </a:lnL>
                    <a:lnR>
                      <a:noFill/>
                    </a:lnR>
                    <a:lnT>
                      <a:noFill/>
                    </a:lnT>
                    <a:lnB>
                      <a:noFill/>
                    </a:lnB>
                  </a:tcPr>
                </a:tc>
                <a:extLst>
                  <a:ext uri="{0D108BD9-81ED-4DB2-BD59-A6C34878D82A}">
                    <a16:rowId xmlns:a16="http://schemas.microsoft.com/office/drawing/2014/main" val="3481326696"/>
                  </a:ext>
                </a:extLst>
              </a:tr>
              <a:tr h="355853">
                <a:tc>
                  <a:txBody>
                    <a:bodyPr/>
                    <a:lstStyle/>
                    <a:p>
                      <a:pPr algn="l" fontAlgn="b"/>
                      <a:r>
                        <a:rPr lang="en-US" sz="2200" b="0" i="0" u="none" strike="noStrike">
                          <a:solidFill>
                            <a:srgbClr val="000000"/>
                          </a:solidFill>
                          <a:effectLst/>
                          <a:latin typeface="Calibri" panose="020F0502020204030204" pitchFamily="34" charset="0"/>
                        </a:rPr>
                        <a:t>OH, Dayton</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2394</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22%</a:t>
                      </a:r>
                    </a:p>
                  </a:txBody>
                  <a:tcPr marL="6350" marR="6350" marT="6350" marB="0" anchor="b">
                    <a:lnL>
                      <a:noFill/>
                    </a:lnL>
                    <a:lnR>
                      <a:noFill/>
                    </a:lnR>
                    <a:lnT>
                      <a:noFill/>
                    </a:lnT>
                    <a:lnB>
                      <a:noFill/>
                    </a:lnB>
                  </a:tcPr>
                </a:tc>
                <a:tc>
                  <a:txBody>
                    <a:bodyPr/>
                    <a:lstStyle/>
                    <a:p>
                      <a:pPr algn="r" fontAlgn="b"/>
                      <a:r>
                        <a:rPr lang="en-US" sz="2200" b="0" i="0" u="none" strike="noStrike">
                          <a:solidFill>
                            <a:srgbClr val="000000"/>
                          </a:solidFill>
                          <a:effectLst/>
                          <a:latin typeface="Calibri" panose="020F0502020204030204" pitchFamily="34" charset="0"/>
                        </a:rPr>
                        <a:t>Office</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CAV</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2'-2'</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N/A</a:t>
                      </a:r>
                    </a:p>
                  </a:txBody>
                  <a:tcPr marL="6350" marR="6350" marT="6350" marB="0" anchor="b">
                    <a:lnL>
                      <a:noFill/>
                    </a:lnL>
                    <a:lnR>
                      <a:noFill/>
                    </a:lnR>
                    <a:lnT>
                      <a:noFill/>
                    </a:lnT>
                    <a:lnB>
                      <a:noFill/>
                    </a:lnB>
                  </a:tcPr>
                </a:tc>
                <a:extLst>
                  <a:ext uri="{0D108BD9-81ED-4DB2-BD59-A6C34878D82A}">
                    <a16:rowId xmlns:a16="http://schemas.microsoft.com/office/drawing/2014/main" val="8348305"/>
                  </a:ext>
                </a:extLst>
              </a:tr>
              <a:tr h="355853">
                <a:tc>
                  <a:txBody>
                    <a:bodyPr/>
                    <a:lstStyle/>
                    <a:p>
                      <a:pPr algn="l" fontAlgn="b"/>
                      <a:r>
                        <a:rPr lang="en-US" sz="2200" b="0" i="0" u="none" strike="noStrike">
                          <a:solidFill>
                            <a:srgbClr val="000000"/>
                          </a:solidFill>
                          <a:effectLst/>
                          <a:latin typeface="Calibri" panose="020F0502020204030204" pitchFamily="34" charset="0"/>
                        </a:rPr>
                        <a:t>SC, Greensville </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2433</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9%</a:t>
                      </a:r>
                    </a:p>
                  </a:txBody>
                  <a:tcPr marL="6350" marR="6350" marT="6350" marB="0" anchor="b">
                    <a:lnL>
                      <a:noFill/>
                    </a:lnL>
                    <a:lnR>
                      <a:noFill/>
                    </a:lnR>
                    <a:lnT>
                      <a:noFill/>
                    </a:lnT>
                    <a:lnB>
                      <a:noFill/>
                    </a:lnB>
                  </a:tcPr>
                </a:tc>
                <a:tc>
                  <a:txBody>
                    <a:bodyPr/>
                    <a:lstStyle/>
                    <a:p>
                      <a:pPr algn="r" fontAlgn="b"/>
                      <a:r>
                        <a:rPr lang="en-US" sz="2200" b="0" i="0" u="none" strike="noStrike">
                          <a:solidFill>
                            <a:srgbClr val="000000"/>
                          </a:solidFill>
                          <a:effectLst/>
                          <a:latin typeface="Calibri" panose="020F0502020204030204" pitchFamily="34" charset="0"/>
                        </a:rPr>
                        <a:t>Dining Hall </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CAV</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2'-2'</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N/A</a:t>
                      </a:r>
                    </a:p>
                  </a:txBody>
                  <a:tcPr marL="6350" marR="6350" marT="6350" marB="0" anchor="b">
                    <a:lnL>
                      <a:noFill/>
                    </a:lnL>
                    <a:lnR>
                      <a:noFill/>
                    </a:lnR>
                    <a:lnT>
                      <a:noFill/>
                    </a:lnT>
                    <a:lnB>
                      <a:noFill/>
                    </a:lnB>
                  </a:tcPr>
                </a:tc>
                <a:extLst>
                  <a:ext uri="{0D108BD9-81ED-4DB2-BD59-A6C34878D82A}">
                    <a16:rowId xmlns:a16="http://schemas.microsoft.com/office/drawing/2014/main" val="2908865853"/>
                  </a:ext>
                </a:extLst>
              </a:tr>
              <a:tr h="355853">
                <a:tc>
                  <a:txBody>
                    <a:bodyPr/>
                    <a:lstStyle/>
                    <a:p>
                      <a:pPr algn="l" fontAlgn="b"/>
                      <a:r>
                        <a:rPr lang="en-US" sz="2200" b="0" i="0" u="none" strike="noStrike">
                          <a:solidFill>
                            <a:srgbClr val="000000"/>
                          </a:solidFill>
                          <a:effectLst/>
                          <a:latin typeface="Calibri" panose="020F0502020204030204" pitchFamily="34" charset="0"/>
                        </a:rPr>
                        <a:t>KY, Madisonville</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3062</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1%</a:t>
                      </a:r>
                    </a:p>
                  </a:txBody>
                  <a:tcPr marL="6350" marR="6350" marT="6350" marB="0" anchor="b">
                    <a:lnL>
                      <a:noFill/>
                    </a:lnL>
                    <a:lnR>
                      <a:noFill/>
                    </a:lnR>
                    <a:lnT>
                      <a:noFill/>
                    </a:lnT>
                    <a:lnB>
                      <a:noFill/>
                    </a:lnB>
                  </a:tcPr>
                </a:tc>
                <a:tc>
                  <a:txBody>
                    <a:bodyPr/>
                    <a:lstStyle/>
                    <a:p>
                      <a:pPr algn="r" fontAlgn="b"/>
                      <a:r>
                        <a:rPr lang="en-US" sz="2200" b="0" i="0" u="none" strike="noStrike">
                          <a:solidFill>
                            <a:srgbClr val="000000"/>
                          </a:solidFill>
                          <a:effectLst/>
                          <a:latin typeface="Calibri" panose="020F0502020204030204" pitchFamily="34" charset="0"/>
                        </a:rPr>
                        <a:t>Jail</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CAV</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2'-2'</a:t>
                      </a:r>
                    </a:p>
                  </a:txBody>
                  <a:tcPr marL="6350" marR="6350" marT="6350" marB="0" anchor="b">
                    <a:lnL>
                      <a:noFill/>
                    </a:lnL>
                    <a:lnR>
                      <a:noFill/>
                    </a:lnR>
                    <a:lnT>
                      <a:noFill/>
                    </a:lnT>
                    <a:lnB>
                      <a:noFill/>
                    </a:lnB>
                  </a:tcPr>
                </a:tc>
                <a:tc>
                  <a:txBody>
                    <a:bodyPr/>
                    <a:lstStyle/>
                    <a:p>
                      <a:pPr algn="ctr" fontAlgn="b"/>
                      <a:r>
                        <a:rPr lang="en-US" sz="2200" b="0" i="0" u="none" strike="noStrike">
                          <a:solidFill>
                            <a:srgbClr val="000000"/>
                          </a:solidFill>
                          <a:effectLst/>
                          <a:latin typeface="Calibri" panose="020F0502020204030204" pitchFamily="34" charset="0"/>
                        </a:rPr>
                        <a:t>N/A</a:t>
                      </a:r>
                    </a:p>
                  </a:txBody>
                  <a:tcPr marL="6350" marR="6350" marT="6350" marB="0" anchor="b">
                    <a:lnL>
                      <a:noFill/>
                    </a:lnL>
                    <a:lnR>
                      <a:noFill/>
                    </a:lnR>
                    <a:lnT>
                      <a:noFill/>
                    </a:lnT>
                    <a:lnB>
                      <a:noFill/>
                    </a:lnB>
                  </a:tcPr>
                </a:tc>
                <a:extLst>
                  <a:ext uri="{0D108BD9-81ED-4DB2-BD59-A6C34878D82A}">
                    <a16:rowId xmlns:a16="http://schemas.microsoft.com/office/drawing/2014/main" val="1348958176"/>
                  </a:ext>
                </a:extLst>
              </a:tr>
              <a:tr h="355853">
                <a:tc>
                  <a:txBody>
                    <a:bodyPr/>
                    <a:lstStyle/>
                    <a:p>
                      <a:pPr algn="l" fontAlgn="b"/>
                      <a:r>
                        <a:rPr lang="en-US" sz="2200" b="0" i="0" u="none" strike="noStrike">
                          <a:solidFill>
                            <a:srgbClr val="000000"/>
                          </a:solidFill>
                          <a:effectLst/>
                          <a:latin typeface="Calibri" panose="020F0502020204030204" pitchFamily="34" charset="0"/>
                        </a:rPr>
                        <a:t>NC, Raleigh </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1778</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7%</a:t>
                      </a:r>
                    </a:p>
                  </a:txBody>
                  <a:tcPr marL="6350" marR="6350" marT="6350" marB="0" anchor="b">
                    <a:lnL>
                      <a:noFill/>
                    </a:lnL>
                    <a:lnR>
                      <a:noFill/>
                    </a:lnR>
                    <a:lnT>
                      <a:noFill/>
                    </a:lnT>
                    <a:lnB>
                      <a:noFill/>
                    </a:lnB>
                    <a:solidFill>
                      <a:srgbClr val="E7E6E6"/>
                    </a:solidFill>
                  </a:tcPr>
                </a:tc>
                <a:tc>
                  <a:txBody>
                    <a:bodyPr/>
                    <a:lstStyle/>
                    <a:p>
                      <a:pPr algn="r" fontAlgn="b"/>
                      <a:r>
                        <a:rPr lang="en-US" sz="2200" b="0" i="0" u="none" strike="noStrike">
                          <a:solidFill>
                            <a:srgbClr val="000000"/>
                          </a:solidFill>
                          <a:effectLst/>
                          <a:latin typeface="Calibri" panose="020F0502020204030204" pitchFamily="34" charset="0"/>
                        </a:rPr>
                        <a:t>Classrooms</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VAV</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2'-2'</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60%</a:t>
                      </a:r>
                    </a:p>
                  </a:txBody>
                  <a:tcPr marL="6350" marR="6350" marT="6350" marB="0" anchor="b">
                    <a:lnL>
                      <a:noFill/>
                    </a:lnL>
                    <a:lnR>
                      <a:noFill/>
                    </a:lnR>
                    <a:lnT>
                      <a:noFill/>
                    </a:lnT>
                    <a:lnB>
                      <a:noFill/>
                    </a:lnB>
                    <a:solidFill>
                      <a:srgbClr val="E7E6E6"/>
                    </a:solidFill>
                  </a:tcPr>
                </a:tc>
                <a:extLst>
                  <a:ext uri="{0D108BD9-81ED-4DB2-BD59-A6C34878D82A}">
                    <a16:rowId xmlns:a16="http://schemas.microsoft.com/office/drawing/2014/main" val="980326642"/>
                  </a:ext>
                </a:extLst>
              </a:tr>
              <a:tr h="355853">
                <a:tc>
                  <a:txBody>
                    <a:bodyPr/>
                    <a:lstStyle/>
                    <a:p>
                      <a:pPr algn="l" fontAlgn="b"/>
                      <a:r>
                        <a:rPr lang="en-US" sz="2200" b="0" i="0" u="none" strike="noStrike">
                          <a:solidFill>
                            <a:srgbClr val="000000"/>
                          </a:solidFill>
                          <a:effectLst/>
                          <a:latin typeface="Calibri" panose="020F0502020204030204" pitchFamily="34" charset="0"/>
                        </a:rPr>
                        <a:t>FL, Miami #1</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248</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1%</a:t>
                      </a:r>
                    </a:p>
                  </a:txBody>
                  <a:tcPr marL="6350" marR="6350" marT="6350" marB="0" anchor="b">
                    <a:lnL>
                      <a:noFill/>
                    </a:lnL>
                    <a:lnR>
                      <a:noFill/>
                    </a:lnR>
                    <a:lnT>
                      <a:noFill/>
                    </a:lnT>
                    <a:lnB>
                      <a:noFill/>
                    </a:lnB>
                    <a:solidFill>
                      <a:srgbClr val="E7E6E6"/>
                    </a:solidFill>
                  </a:tcPr>
                </a:tc>
                <a:tc>
                  <a:txBody>
                    <a:bodyPr/>
                    <a:lstStyle/>
                    <a:p>
                      <a:pPr algn="r" fontAlgn="b"/>
                      <a:r>
                        <a:rPr lang="en-US" sz="2200" b="0" i="0" u="none" strike="noStrike">
                          <a:solidFill>
                            <a:srgbClr val="000000"/>
                          </a:solidFill>
                          <a:effectLst/>
                          <a:latin typeface="Calibri" panose="020F0502020204030204" pitchFamily="34" charset="0"/>
                        </a:rPr>
                        <a:t>Hospital </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VAV</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2'-2'</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80%</a:t>
                      </a:r>
                    </a:p>
                  </a:txBody>
                  <a:tcPr marL="6350" marR="6350" marT="6350" marB="0" anchor="b">
                    <a:lnL>
                      <a:noFill/>
                    </a:lnL>
                    <a:lnR>
                      <a:noFill/>
                    </a:lnR>
                    <a:lnT>
                      <a:noFill/>
                    </a:lnT>
                    <a:lnB>
                      <a:noFill/>
                    </a:lnB>
                    <a:solidFill>
                      <a:srgbClr val="E7E6E6"/>
                    </a:solidFill>
                  </a:tcPr>
                </a:tc>
                <a:extLst>
                  <a:ext uri="{0D108BD9-81ED-4DB2-BD59-A6C34878D82A}">
                    <a16:rowId xmlns:a16="http://schemas.microsoft.com/office/drawing/2014/main" val="3678446228"/>
                  </a:ext>
                </a:extLst>
              </a:tr>
              <a:tr h="355853">
                <a:tc>
                  <a:txBody>
                    <a:bodyPr/>
                    <a:lstStyle/>
                    <a:p>
                      <a:pPr algn="l" fontAlgn="b"/>
                      <a:r>
                        <a:rPr lang="en-US" sz="2200" b="0" i="0" u="none" strike="noStrike">
                          <a:solidFill>
                            <a:srgbClr val="000000"/>
                          </a:solidFill>
                          <a:effectLst/>
                          <a:latin typeface="Calibri" panose="020F0502020204030204" pitchFamily="34" charset="0"/>
                        </a:rPr>
                        <a:t>FL, Miami #2</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3796</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13%</a:t>
                      </a:r>
                    </a:p>
                  </a:txBody>
                  <a:tcPr marL="6350" marR="6350" marT="6350" marB="0" anchor="b">
                    <a:lnL>
                      <a:noFill/>
                    </a:lnL>
                    <a:lnR>
                      <a:noFill/>
                    </a:lnR>
                    <a:lnT>
                      <a:noFill/>
                    </a:lnT>
                    <a:lnB>
                      <a:noFill/>
                    </a:lnB>
                    <a:solidFill>
                      <a:srgbClr val="E7E6E6"/>
                    </a:solidFill>
                  </a:tcPr>
                </a:tc>
                <a:tc>
                  <a:txBody>
                    <a:bodyPr/>
                    <a:lstStyle/>
                    <a:p>
                      <a:pPr algn="r" fontAlgn="b"/>
                      <a:r>
                        <a:rPr lang="en-US" sz="2200" b="0" i="0" u="none" strike="noStrike">
                          <a:solidFill>
                            <a:srgbClr val="000000"/>
                          </a:solidFill>
                          <a:effectLst/>
                          <a:latin typeface="Calibri" panose="020F0502020204030204" pitchFamily="34" charset="0"/>
                        </a:rPr>
                        <a:t>Hospital </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VAV</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2'-2'</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60%</a:t>
                      </a:r>
                    </a:p>
                  </a:txBody>
                  <a:tcPr marL="6350" marR="6350" marT="6350" marB="0" anchor="b">
                    <a:lnL>
                      <a:noFill/>
                    </a:lnL>
                    <a:lnR>
                      <a:noFill/>
                    </a:lnR>
                    <a:lnT>
                      <a:noFill/>
                    </a:lnT>
                    <a:lnB>
                      <a:noFill/>
                    </a:lnB>
                    <a:solidFill>
                      <a:srgbClr val="E7E6E6"/>
                    </a:solidFill>
                  </a:tcPr>
                </a:tc>
                <a:extLst>
                  <a:ext uri="{0D108BD9-81ED-4DB2-BD59-A6C34878D82A}">
                    <a16:rowId xmlns:a16="http://schemas.microsoft.com/office/drawing/2014/main" val="4217123494"/>
                  </a:ext>
                </a:extLst>
              </a:tr>
              <a:tr h="355853">
                <a:tc>
                  <a:txBody>
                    <a:bodyPr/>
                    <a:lstStyle/>
                    <a:p>
                      <a:pPr algn="l" fontAlgn="b"/>
                      <a:r>
                        <a:rPr lang="en-US" sz="2200" b="0" i="0" u="none" strike="noStrike">
                          <a:solidFill>
                            <a:srgbClr val="000000"/>
                          </a:solidFill>
                          <a:effectLst/>
                          <a:latin typeface="Calibri" panose="020F0502020204030204" pitchFamily="34" charset="0"/>
                        </a:rPr>
                        <a:t>CO, Telluride </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608</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20%</a:t>
                      </a:r>
                    </a:p>
                  </a:txBody>
                  <a:tcPr marL="6350" marR="6350" marT="6350" marB="0" anchor="b">
                    <a:lnL>
                      <a:noFill/>
                    </a:lnL>
                    <a:lnR>
                      <a:noFill/>
                    </a:lnR>
                    <a:lnT>
                      <a:noFill/>
                    </a:lnT>
                    <a:lnB>
                      <a:noFill/>
                    </a:lnB>
                    <a:solidFill>
                      <a:srgbClr val="E7E6E6"/>
                    </a:solidFill>
                  </a:tcPr>
                </a:tc>
                <a:tc>
                  <a:txBody>
                    <a:bodyPr/>
                    <a:lstStyle/>
                    <a:p>
                      <a:pPr algn="r" fontAlgn="b"/>
                      <a:r>
                        <a:rPr lang="en-US" sz="2200" b="0" i="0" u="none" strike="noStrike">
                          <a:solidFill>
                            <a:srgbClr val="000000"/>
                          </a:solidFill>
                          <a:effectLst/>
                          <a:latin typeface="Calibri" panose="020F0502020204030204" pitchFamily="34" charset="0"/>
                        </a:rPr>
                        <a:t>School</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VAV</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2'-2'</a:t>
                      </a:r>
                    </a:p>
                  </a:txBody>
                  <a:tcPr marL="6350" marR="6350" marT="6350" marB="0" anchor="b">
                    <a:lnL>
                      <a:noFill/>
                    </a:lnL>
                    <a:lnR>
                      <a:noFill/>
                    </a:lnR>
                    <a:lnT>
                      <a:noFill/>
                    </a:lnT>
                    <a:lnB>
                      <a:noFill/>
                    </a:lnB>
                    <a:solidFill>
                      <a:srgbClr val="E7E6E6"/>
                    </a:solidFill>
                  </a:tcPr>
                </a:tc>
                <a:tc>
                  <a:txBody>
                    <a:bodyPr/>
                    <a:lstStyle/>
                    <a:p>
                      <a:pPr algn="ctr" fontAlgn="b"/>
                      <a:r>
                        <a:rPr lang="en-US" sz="2200" b="0" i="0" u="none" strike="noStrike">
                          <a:solidFill>
                            <a:srgbClr val="000000"/>
                          </a:solidFill>
                          <a:effectLst/>
                          <a:latin typeface="Calibri" panose="020F0502020204030204" pitchFamily="34" charset="0"/>
                        </a:rPr>
                        <a:t>60%</a:t>
                      </a:r>
                    </a:p>
                  </a:txBody>
                  <a:tcPr marL="6350" marR="6350" marT="6350" marB="0" anchor="b">
                    <a:lnL>
                      <a:noFill/>
                    </a:lnL>
                    <a:lnR>
                      <a:noFill/>
                    </a:lnR>
                    <a:lnT>
                      <a:noFill/>
                    </a:lnT>
                    <a:lnB>
                      <a:noFill/>
                    </a:lnB>
                    <a:solidFill>
                      <a:srgbClr val="E7E6E6"/>
                    </a:solidFill>
                  </a:tcPr>
                </a:tc>
                <a:extLst>
                  <a:ext uri="{0D108BD9-81ED-4DB2-BD59-A6C34878D82A}">
                    <a16:rowId xmlns:a16="http://schemas.microsoft.com/office/drawing/2014/main" val="1297422290"/>
                  </a:ext>
                </a:extLst>
              </a:tr>
              <a:tr h="355853">
                <a:tc>
                  <a:txBody>
                    <a:bodyPr/>
                    <a:lstStyle/>
                    <a:p>
                      <a:pPr algn="l" fontAlgn="b"/>
                      <a:r>
                        <a:rPr lang="en-US" sz="2200" b="1" i="0" u="none" strike="noStrike">
                          <a:solidFill>
                            <a:srgbClr val="000000"/>
                          </a:solidFill>
                          <a:effectLst/>
                          <a:latin typeface="Calibri" panose="020F0502020204030204" pitchFamily="34" charset="0"/>
                        </a:rPr>
                        <a:t>AVERAGE</a:t>
                      </a:r>
                    </a:p>
                  </a:txBody>
                  <a:tcPr marL="6350" marR="6350" marT="6350" marB="0" anchor="b">
                    <a:lnL>
                      <a:noFill/>
                    </a:lnL>
                    <a:lnR>
                      <a:noFill/>
                    </a:lnR>
                    <a:lnT>
                      <a:noFill/>
                    </a:lnT>
                    <a:lnB>
                      <a:noFill/>
                    </a:lnB>
                  </a:tcPr>
                </a:tc>
                <a:tc>
                  <a:txBody>
                    <a:bodyPr/>
                    <a:lstStyle/>
                    <a:p>
                      <a:pPr algn="l" fontAlgn="b"/>
                      <a:endParaRPr lang="en-US" sz="2200" b="1"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r>
                        <a:rPr lang="en-US" sz="2200" b="1" i="0" u="none" strike="noStrike">
                          <a:solidFill>
                            <a:srgbClr val="000000"/>
                          </a:solidFill>
                          <a:effectLst/>
                          <a:latin typeface="Calibri" panose="020F0502020204030204" pitchFamily="34" charset="0"/>
                        </a:rPr>
                        <a:t>12%</a:t>
                      </a:r>
                    </a:p>
                  </a:txBody>
                  <a:tcPr marL="6350" marR="6350" marT="6350" marB="0" anchor="b">
                    <a:lnL>
                      <a:noFill/>
                    </a:lnL>
                    <a:lnR>
                      <a:noFill/>
                    </a:lnR>
                    <a:lnT>
                      <a:noFill/>
                    </a:lnT>
                    <a:lnB>
                      <a:noFill/>
                    </a:lnB>
                  </a:tcPr>
                </a:tc>
                <a:tc>
                  <a:txBody>
                    <a:bodyPr/>
                    <a:lstStyle/>
                    <a:p>
                      <a:pPr algn="l" fontAlgn="b"/>
                      <a:endParaRPr lang="en-US" sz="22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r" fontAlgn="b"/>
                      <a:endParaRPr lang="en-US" sz="22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r" fontAlgn="b"/>
                      <a:endParaRPr lang="en-US" sz="22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r" fontAlgn="b"/>
                      <a:endParaRPr lang="en-US" sz="22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003839085"/>
                  </a:ext>
                </a:extLst>
              </a:tr>
              <a:tr h="355853">
                <a:tc>
                  <a:txBody>
                    <a:bodyPr/>
                    <a:lstStyle/>
                    <a:p>
                      <a:pPr algn="l" fontAlgn="b"/>
                      <a:r>
                        <a:rPr lang="en-US" sz="2200" b="1" i="0" u="none" strike="noStrike">
                          <a:solidFill>
                            <a:srgbClr val="000000"/>
                          </a:solidFill>
                          <a:effectLst/>
                          <a:latin typeface="Calibri" panose="020F0502020204030204" pitchFamily="34" charset="0"/>
                        </a:rPr>
                        <a:t>Standard Deviation</a:t>
                      </a:r>
                    </a:p>
                  </a:txBody>
                  <a:tcPr marL="6350" marR="6350" marT="6350" marB="0" anchor="b">
                    <a:lnL>
                      <a:noFill/>
                    </a:lnL>
                    <a:lnR>
                      <a:noFill/>
                    </a:lnR>
                    <a:lnT>
                      <a:noFill/>
                    </a:lnT>
                    <a:lnB>
                      <a:noFill/>
                    </a:lnB>
                  </a:tcPr>
                </a:tc>
                <a:tc>
                  <a:txBody>
                    <a:bodyPr/>
                    <a:lstStyle/>
                    <a:p>
                      <a:pPr algn="l" fontAlgn="b"/>
                      <a:endParaRPr lang="en-US" sz="2200" b="1"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r>
                        <a:rPr lang="en-US" sz="2200" b="1" i="0" u="none" strike="noStrike">
                          <a:solidFill>
                            <a:srgbClr val="000000"/>
                          </a:solidFill>
                          <a:effectLst/>
                          <a:latin typeface="Calibri" panose="020F0502020204030204" pitchFamily="34" charset="0"/>
                        </a:rPr>
                        <a:t>9%</a:t>
                      </a:r>
                    </a:p>
                  </a:txBody>
                  <a:tcPr marL="6350" marR="6350" marT="6350" marB="0" anchor="b">
                    <a:lnL>
                      <a:noFill/>
                    </a:lnL>
                    <a:lnR>
                      <a:noFill/>
                    </a:lnR>
                    <a:lnT>
                      <a:noFill/>
                    </a:lnT>
                    <a:lnB>
                      <a:noFill/>
                    </a:lnB>
                  </a:tcPr>
                </a:tc>
                <a:tc>
                  <a:txBody>
                    <a:bodyPr/>
                    <a:lstStyle/>
                    <a:p>
                      <a:pPr algn="l" fontAlgn="b"/>
                      <a:endParaRPr lang="en-US" sz="22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r" fontAlgn="b"/>
                      <a:endParaRPr lang="en-US" sz="22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r" fontAlgn="b"/>
                      <a:endParaRPr lang="en-US" sz="22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r" fontAlgn="b"/>
                      <a:endParaRPr lang="en-US" sz="22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612527874"/>
                  </a:ext>
                </a:extLst>
              </a:tr>
            </a:tbl>
          </a:graphicData>
        </a:graphic>
      </p:graphicFrame>
    </p:spTree>
    <p:extLst>
      <p:ext uri="{BB962C8B-B14F-4D97-AF65-F5344CB8AC3E}">
        <p14:creationId xmlns:p14="http://schemas.microsoft.com/office/powerpoint/2010/main" val="2535345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7154" name="Rectangle 2">
            <a:extLst>
              <a:ext uri="{FF2B5EF4-FFF2-40B4-BE49-F238E27FC236}">
                <a16:creationId xmlns:a16="http://schemas.microsoft.com/office/drawing/2014/main" id="{8975283F-3309-4F54-9CC2-FFDCAF898E15}"/>
              </a:ext>
            </a:extLst>
          </p:cNvPr>
          <p:cNvSpPr>
            <a:spLocks noGrp="1" noChangeArrowheads="1"/>
          </p:cNvSpPr>
          <p:nvPr>
            <p:ph type="title"/>
          </p:nvPr>
        </p:nvSpPr>
        <p:spPr>
          <a:xfrm>
            <a:off x="1" y="0"/>
            <a:ext cx="12192000" cy="838200"/>
          </a:xfrm>
        </p:spPr>
        <p:txBody>
          <a:bodyPr>
            <a:normAutofit/>
          </a:bodyPr>
          <a:lstStyle/>
          <a:p>
            <a:r>
              <a:rPr lang="en-US" altLang="en-US">
                <a:solidFill>
                  <a:srgbClr val="17B1E5"/>
                </a:solidFill>
              </a:rPr>
              <a:t> </a:t>
            </a:r>
            <a:r>
              <a:rPr lang="en-US" altLang="en-US" sz="4000" b="1">
                <a:solidFill>
                  <a:schemeClr val="bg2">
                    <a:lumMod val="50000"/>
                  </a:schemeClr>
                </a:solidFill>
                <a:latin typeface="+mn-lt"/>
                <a:ea typeface="+mn-ea"/>
                <a:cs typeface="+mn-cs"/>
              </a:rPr>
              <a:t>measured exhaust system leakage (U.S.)</a:t>
            </a:r>
          </a:p>
        </p:txBody>
      </p:sp>
      <p:sp>
        <p:nvSpPr>
          <p:cNvPr id="817155" name="Rectangle 3">
            <a:extLst>
              <a:ext uri="{FF2B5EF4-FFF2-40B4-BE49-F238E27FC236}">
                <a16:creationId xmlns:a16="http://schemas.microsoft.com/office/drawing/2014/main" id="{C8621AF9-0D37-4810-AA21-593112ED290C}"/>
              </a:ext>
            </a:extLst>
          </p:cNvPr>
          <p:cNvSpPr>
            <a:spLocks noGrp="1" noChangeArrowheads="1"/>
          </p:cNvSpPr>
          <p:nvPr>
            <p:ph type="body" idx="4294967295"/>
          </p:nvPr>
        </p:nvSpPr>
        <p:spPr>
          <a:xfrm>
            <a:off x="1524000" y="1295400"/>
            <a:ext cx="7467600" cy="4800600"/>
          </a:xfrm>
        </p:spPr>
        <p:txBody>
          <a:bodyPr/>
          <a:lstStyle/>
          <a:p>
            <a:pPr>
              <a:spcAft>
                <a:spcPct val="35000"/>
              </a:spcAft>
              <a:buFont typeface="Wingdings" panose="05000000000000000000" pitchFamily="2" charset="2"/>
              <a:buNone/>
            </a:pPr>
            <a:endParaRPr lang="en-US" altLang="en-US"/>
          </a:p>
          <a:p>
            <a:pPr>
              <a:spcAft>
                <a:spcPct val="35000"/>
              </a:spcAft>
              <a:buFont typeface="Wingdings" panose="05000000000000000000" pitchFamily="2" charset="2"/>
              <a:buNone/>
            </a:pPr>
            <a:endParaRPr lang="en-US" altLang="en-US" sz="1200"/>
          </a:p>
        </p:txBody>
      </p:sp>
      <p:graphicFrame>
        <p:nvGraphicFramePr>
          <p:cNvPr id="817230" name="Group 78">
            <a:extLst>
              <a:ext uri="{FF2B5EF4-FFF2-40B4-BE49-F238E27FC236}">
                <a16:creationId xmlns:a16="http://schemas.microsoft.com/office/drawing/2014/main" id="{1CA36E62-E77F-420D-B6BC-421EE045E55C}"/>
              </a:ext>
            </a:extLst>
          </p:cNvPr>
          <p:cNvGraphicFramePr>
            <a:graphicFrameLocks noGrp="1"/>
          </p:cNvGraphicFramePr>
          <p:nvPr>
            <p:ph idx="1"/>
          </p:nvPr>
        </p:nvGraphicFramePr>
        <p:xfrm>
          <a:off x="446050" y="909633"/>
          <a:ext cx="11351939" cy="5619894"/>
        </p:xfrm>
        <a:graphic>
          <a:graphicData uri="http://schemas.openxmlformats.org/drawingml/2006/table">
            <a:tbl>
              <a:tblPr/>
              <a:tblGrid>
                <a:gridCol w="4053966">
                  <a:extLst>
                    <a:ext uri="{9D8B030D-6E8A-4147-A177-3AD203B41FA5}">
                      <a16:colId xmlns:a16="http://schemas.microsoft.com/office/drawing/2014/main" val="1045982354"/>
                    </a:ext>
                  </a:extLst>
                </a:gridCol>
                <a:gridCol w="1418992">
                  <a:extLst>
                    <a:ext uri="{9D8B030D-6E8A-4147-A177-3AD203B41FA5}">
                      <a16:colId xmlns:a16="http://schemas.microsoft.com/office/drawing/2014/main" val="3388313093"/>
                    </a:ext>
                  </a:extLst>
                </a:gridCol>
                <a:gridCol w="1659676">
                  <a:extLst>
                    <a:ext uri="{9D8B030D-6E8A-4147-A177-3AD203B41FA5}">
                      <a16:colId xmlns:a16="http://schemas.microsoft.com/office/drawing/2014/main" val="3311916578"/>
                    </a:ext>
                  </a:extLst>
                </a:gridCol>
                <a:gridCol w="4219305">
                  <a:extLst>
                    <a:ext uri="{9D8B030D-6E8A-4147-A177-3AD203B41FA5}">
                      <a16:colId xmlns:a16="http://schemas.microsoft.com/office/drawing/2014/main" val="2314644277"/>
                    </a:ext>
                  </a:extLst>
                </a:gridCol>
              </a:tblGrid>
              <a:tr h="948478">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Building</a:t>
                      </a:r>
                      <a:endParaRPr kumimoji="0" lang="en-US" altLang="en-US" sz="24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Fan</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Flow</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[cfm]</a:t>
                      </a:r>
                      <a:endParaRPr kumimoji="0" lang="en-US" altLang="en-US" sz="24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Leakage</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24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Notes</a:t>
                      </a:r>
                      <a:endParaRPr kumimoji="0" lang="en-US" altLang="en-US" sz="24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17020326"/>
                  </a:ext>
                </a:extLst>
              </a:tr>
              <a:tr h="406726">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Condominium (40-Story)</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950</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74%</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Building-Cavity Bathroom Exhaust</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62138321"/>
                  </a:ext>
                </a:extLst>
              </a:tr>
              <a:tr h="416606">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NYS University Dorm (10-story)</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2,300</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70%</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Bath/Shower Exhaust</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55178453"/>
                  </a:ext>
                </a:extLst>
              </a:tr>
              <a:tr h="416606">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NYS University Dorm (7-story)</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2,050</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54%</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Bath/Shower Exhaust</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06160988"/>
                  </a:ext>
                </a:extLst>
              </a:tr>
              <a:tr h="416606">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Navy BEQ (10-story dorm)</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6,300</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18%</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Ducted Supply w/heat wheel</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96367376"/>
                  </a:ext>
                </a:extLst>
              </a:tr>
              <a:tr h="416606">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Navy BEQ (10-story dorm)</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6,470</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54%</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Building-Cavity Exhaust w/heat wheel</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649728482"/>
                  </a:ext>
                </a:extLst>
              </a:tr>
              <a:tr h="416606">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Barracks (8 3-story buildings)</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20,000</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20%</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Bath/Shower Exhaust</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68795596"/>
                  </a:ext>
                </a:extLst>
              </a:tr>
              <a:tr h="416606">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Office Toilet Exhaust (3-story)</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8,700</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9%</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No pre-qualification of leakage</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81130603"/>
                  </a:ext>
                </a:extLst>
              </a:tr>
              <a:tr h="416606">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Hospital Exhaust (9-story)</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8,200</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19%</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Sterilization room riser</a:t>
                      </a:r>
                      <a:endParaRPr kumimoji="0" lang="en-US" altLang="en-US" sz="1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604596960"/>
                  </a:ext>
                </a:extLst>
              </a:tr>
              <a:tr h="418253">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Seven NYC Apartment Exhausts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     2,450</a:t>
                      </a:r>
                      <a:endParaRPr kumimoji="0" lang="en-US" altLang="en-US" sz="18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36%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Kitchen/Bath Exhausts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096509107"/>
                  </a:ext>
                </a:extLst>
              </a:tr>
              <a:tr h="689953">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AVERAGE</a:t>
                      </a:r>
                      <a:endParaRPr kumimoji="0" lang="en-US" altLang="en-US" sz="20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0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marL="742950" indent="-285750" eaLnBrk="0" hangingPunct="0">
                        <a:spcBef>
                          <a:spcPct val="20000"/>
                        </a:spcBef>
                        <a:buClr>
                          <a:schemeClr val="tx1"/>
                        </a:buClr>
                        <a:defRPr>
                          <a:solidFill>
                            <a:schemeClr val="tx1"/>
                          </a:solidFill>
                          <a:latin typeface="Arial" panose="020B0604020202020204" pitchFamily="34" charset="0"/>
                        </a:defRPr>
                      </a:lvl2pPr>
                      <a:lvl3pPr marL="1143000" indent="-228600" eaLnBrk="0" hangingPunct="0">
                        <a:spcBef>
                          <a:spcPct val="20000"/>
                        </a:spcBef>
                        <a:buClr>
                          <a:schemeClr val="tx1"/>
                        </a:buClr>
                        <a:defRPr sz="1600">
                          <a:solidFill>
                            <a:schemeClr val="tx1"/>
                          </a:solidFill>
                          <a:latin typeface="Arial" panose="020B0604020202020204" pitchFamily="34" charset="0"/>
                        </a:defRPr>
                      </a:lvl3pPr>
                      <a:lvl4pPr marL="1600200" indent="-228600" eaLnBrk="0" hangingPunct="0">
                        <a:spcBef>
                          <a:spcPct val="20000"/>
                        </a:spcBef>
                        <a:buClr>
                          <a:schemeClr val="tx1"/>
                        </a:buClr>
                        <a:defRPr sz="1600">
                          <a:solidFill>
                            <a:schemeClr val="tx1"/>
                          </a:solidFill>
                          <a:latin typeface="Arial" panose="020B0604020202020204" pitchFamily="34" charset="0"/>
                        </a:defRPr>
                      </a:lvl4pPr>
                      <a:lvl5pPr marL="2057400" indent="-228600" eaLnBrk="0" hangingPunct="0">
                        <a:spcBef>
                          <a:spcPct val="20000"/>
                        </a:spcBef>
                        <a:buClr>
                          <a:schemeClr val="tx1"/>
                        </a:buCl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39%</a:t>
                      </a:r>
                      <a:endParaRPr kumimoji="0" lang="en-US" altLang="en-US" sz="20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Clr>
                          <a:srgbClr val="2F98CD"/>
                        </a:buClr>
                        <a:buFont typeface="Wingdings" panose="05000000000000000000" pitchFamily="2" charset="2"/>
                        <a:defRPr sz="2000" b="1">
                          <a:solidFill>
                            <a:schemeClr val="tx1"/>
                          </a:solidFill>
                          <a:latin typeface="Arial" panose="020B0604020202020204" pitchFamily="34" charset="0"/>
                        </a:defRPr>
                      </a:lvl1pPr>
                      <a:lvl2pPr eaLnBrk="0" hangingPunct="0">
                        <a:spcBef>
                          <a:spcPct val="20000"/>
                        </a:spcBef>
                        <a:buClr>
                          <a:schemeClr val="tx1"/>
                        </a:buClr>
                        <a:defRPr>
                          <a:solidFill>
                            <a:schemeClr val="tx1"/>
                          </a:solidFill>
                          <a:latin typeface="Arial" panose="020B0604020202020204" pitchFamily="34" charset="0"/>
                        </a:defRPr>
                      </a:lvl2pPr>
                      <a:lvl3pPr eaLnBrk="0" hangingPunct="0">
                        <a:spcBef>
                          <a:spcPct val="20000"/>
                        </a:spcBef>
                        <a:buClr>
                          <a:schemeClr val="tx1"/>
                        </a:buClr>
                        <a:defRPr sz="1600">
                          <a:solidFill>
                            <a:schemeClr val="tx1"/>
                          </a:solidFill>
                          <a:latin typeface="Arial" panose="020B0604020202020204" pitchFamily="34" charset="0"/>
                        </a:defRPr>
                      </a:lvl3pPr>
                      <a:lvl4pPr eaLnBrk="0" hangingPunct="0">
                        <a:spcBef>
                          <a:spcPct val="20000"/>
                        </a:spcBef>
                        <a:buClr>
                          <a:schemeClr val="tx1"/>
                        </a:buClr>
                        <a:defRPr sz="1600">
                          <a:solidFill>
                            <a:schemeClr val="tx1"/>
                          </a:solidFill>
                          <a:latin typeface="Arial" panose="020B0604020202020204" pitchFamily="34" charset="0"/>
                        </a:defRPr>
                      </a:lvl4pPr>
                      <a:lvl5pPr eaLnBrk="0" hangingPunct="0">
                        <a:spcBef>
                          <a:spcPct val="20000"/>
                        </a:spcBef>
                        <a:buClr>
                          <a:schemeClr val="tx1"/>
                        </a:buClr>
                        <a:defRPr sz="1600">
                          <a:solidFill>
                            <a:schemeClr val="tx1"/>
                          </a:solidFill>
                          <a:latin typeface="Arial" panose="020B0604020202020204" pitchFamily="34" charset="0"/>
                        </a:defRPr>
                      </a:lvl5pPr>
                      <a:lvl6pPr eaLnBrk="0" fontAlgn="base" hangingPunct="0">
                        <a:spcBef>
                          <a:spcPct val="20000"/>
                        </a:spcBef>
                        <a:spcAft>
                          <a:spcPct val="0"/>
                        </a:spcAft>
                        <a:buClr>
                          <a:schemeClr val="tx1"/>
                        </a:buClr>
                        <a:defRPr sz="1600">
                          <a:solidFill>
                            <a:schemeClr val="tx1"/>
                          </a:solidFill>
                          <a:latin typeface="Arial" panose="020B0604020202020204" pitchFamily="34" charset="0"/>
                        </a:defRPr>
                      </a:lvl6pPr>
                      <a:lvl7pPr eaLnBrk="0" fontAlgn="base" hangingPunct="0">
                        <a:spcBef>
                          <a:spcPct val="20000"/>
                        </a:spcBef>
                        <a:spcAft>
                          <a:spcPct val="0"/>
                        </a:spcAft>
                        <a:buClr>
                          <a:schemeClr val="tx1"/>
                        </a:buClr>
                        <a:defRPr sz="1600">
                          <a:solidFill>
                            <a:schemeClr val="tx1"/>
                          </a:solidFill>
                          <a:latin typeface="Arial" panose="020B0604020202020204" pitchFamily="34" charset="0"/>
                        </a:defRPr>
                      </a:lvl7pPr>
                      <a:lvl8pPr eaLnBrk="0" fontAlgn="base" hangingPunct="0">
                        <a:spcBef>
                          <a:spcPct val="20000"/>
                        </a:spcBef>
                        <a:spcAft>
                          <a:spcPct val="0"/>
                        </a:spcAft>
                        <a:buClr>
                          <a:schemeClr val="tx1"/>
                        </a:buClr>
                        <a:defRPr sz="1600">
                          <a:solidFill>
                            <a:schemeClr val="tx1"/>
                          </a:solidFill>
                          <a:latin typeface="Arial" panose="020B0604020202020204" pitchFamily="34" charset="0"/>
                        </a:defRPr>
                      </a:lvl8pPr>
                      <a:lvl9pPr eaLnBrk="0" fontAlgn="base" hangingPunct="0">
                        <a:spcBef>
                          <a:spcPct val="20000"/>
                        </a:spcBef>
                        <a:spcAft>
                          <a:spcPct val="0"/>
                        </a:spcAft>
                        <a:buClr>
                          <a:schemeClr val="tx1"/>
                        </a:buClr>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rgbClr val="2F98CD"/>
                        </a:buClr>
                        <a:buSzTx/>
                        <a:buFont typeface="Wingdings" panose="05000000000000000000" pitchFamily="2" charset="2"/>
                        <a:buNone/>
                        <a:tabLst/>
                      </a:pPr>
                      <a:endParaRPr kumimoji="0" lang="en-US" altLang="en-US" sz="18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05711296"/>
                  </a:ext>
                </a:extLst>
              </a:tr>
            </a:tbl>
          </a:graphicData>
        </a:graphic>
      </p:graphicFrame>
    </p:spTree>
    <p:extLst>
      <p:ext uri="{BB962C8B-B14F-4D97-AF65-F5344CB8AC3E}">
        <p14:creationId xmlns:p14="http://schemas.microsoft.com/office/powerpoint/2010/main" val="3670418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9AFAD-7585-CD11-D80A-C7C420FFF863}"/>
              </a:ext>
            </a:extLst>
          </p:cNvPr>
          <p:cNvSpPr>
            <a:spLocks noGrp="1"/>
          </p:cNvSpPr>
          <p:nvPr>
            <p:ph type="title"/>
          </p:nvPr>
        </p:nvSpPr>
        <p:spPr>
          <a:xfrm>
            <a:off x="106326" y="88679"/>
            <a:ext cx="12085674" cy="1325563"/>
          </a:xfrm>
        </p:spPr>
        <p:txBody>
          <a:bodyPr/>
          <a:lstStyle/>
          <a:p>
            <a:pPr algn="ctr"/>
            <a:r>
              <a:rPr lang="en-US" b="1">
                <a:solidFill>
                  <a:srgbClr val="002060"/>
                </a:solidFill>
                <a:latin typeface="Arial" panose="020B0604020202020204" pitchFamily="34" charset="0"/>
                <a:cs typeface="Arial" panose="020B0604020202020204" pitchFamily="34" charset="0"/>
              </a:rPr>
              <a:t>Comparison of Return Ductwork and Open Plenums</a:t>
            </a:r>
          </a:p>
        </p:txBody>
      </p:sp>
      <p:sp>
        <p:nvSpPr>
          <p:cNvPr id="3" name="Content Placeholder 2">
            <a:extLst>
              <a:ext uri="{FF2B5EF4-FFF2-40B4-BE49-F238E27FC236}">
                <a16:creationId xmlns:a16="http://schemas.microsoft.com/office/drawing/2014/main" id="{63F8C234-F4BC-A427-BCE6-ED58AC53E119}"/>
              </a:ext>
            </a:extLst>
          </p:cNvPr>
          <p:cNvSpPr>
            <a:spLocks noGrp="1"/>
          </p:cNvSpPr>
          <p:nvPr>
            <p:ph idx="1"/>
          </p:nvPr>
        </p:nvSpPr>
        <p:spPr>
          <a:xfrm>
            <a:off x="227587" y="1629446"/>
            <a:ext cx="11843151" cy="5017955"/>
          </a:xfrm>
        </p:spPr>
        <p:txBody>
          <a:bodyPr>
            <a:normAutofit fontScale="92500" lnSpcReduction="20000"/>
          </a:bodyPr>
          <a:lstStyle/>
          <a:p>
            <a:pPr marL="0" marR="0" lvl="0" indent="0">
              <a:spcBef>
                <a:spcPts val="600"/>
              </a:spcBef>
              <a:spcAft>
                <a:spcPts val="600"/>
              </a:spcAft>
              <a:buNone/>
            </a:pPr>
            <a:r>
              <a:rPr lang="en-US" sz="2600" b="1">
                <a:latin typeface="Calibri" panose="020F0502020204030204" pitchFamily="34" charset="0"/>
              </a:rPr>
              <a:t>How often do you see Ceiling-Plenum Returns rather than Ducted Returns?</a:t>
            </a:r>
          </a:p>
          <a:p>
            <a:pPr marL="342900" indent="-342900">
              <a:spcBef>
                <a:spcPts val="0"/>
              </a:spcBef>
              <a:buFont typeface="Symbol" panose="05050102010706020507" pitchFamily="18" charset="2"/>
              <a:buChar char=""/>
            </a:pPr>
            <a:r>
              <a:rPr lang="en-US" sz="2600">
                <a:latin typeface="Calibri" panose="020F0502020204030204" pitchFamily="34" charset="0"/>
              </a:rPr>
              <a:t>Why do you think that is?</a:t>
            </a:r>
          </a:p>
          <a:p>
            <a:pPr marL="800100" lvl="1" indent="-342900">
              <a:spcBef>
                <a:spcPts val="0"/>
              </a:spcBef>
              <a:buFont typeface="Symbol" panose="05050102010706020507" pitchFamily="18" charset="2"/>
              <a:buChar char=""/>
            </a:pPr>
            <a:r>
              <a:rPr lang="en-US" sz="2600">
                <a:latin typeface="Calibri" panose="020F0502020204030204" pitchFamily="34" charset="0"/>
              </a:rPr>
              <a:t>Cost</a:t>
            </a:r>
          </a:p>
          <a:p>
            <a:pPr marL="800100" lvl="1" indent="-342900">
              <a:spcBef>
                <a:spcPts val="0"/>
              </a:spcBef>
              <a:buFont typeface="Symbol" panose="05050102010706020507" pitchFamily="18" charset="2"/>
              <a:buChar char=""/>
            </a:pPr>
            <a:r>
              <a:rPr lang="en-US" sz="2600">
                <a:latin typeface="Calibri" panose="020F0502020204030204" pitchFamily="34" charset="0"/>
              </a:rPr>
              <a:t>Fan Power</a:t>
            </a:r>
          </a:p>
          <a:p>
            <a:pPr marL="800100" lvl="1" indent="-342900">
              <a:spcBef>
                <a:spcPts val="0"/>
              </a:spcBef>
              <a:buFont typeface="Symbol" panose="05050102010706020507" pitchFamily="18" charset="2"/>
              <a:buChar char=""/>
            </a:pPr>
            <a:r>
              <a:rPr lang="en-US" sz="2600">
                <a:latin typeface="Calibri" panose="020F0502020204030204" pitchFamily="34" charset="0"/>
              </a:rPr>
              <a:t>Flexibility (ease of rearranging return grille locations)</a:t>
            </a:r>
          </a:p>
          <a:p>
            <a:pPr marL="0" indent="0">
              <a:spcBef>
                <a:spcPts val="600"/>
              </a:spcBef>
              <a:spcAft>
                <a:spcPts val="600"/>
              </a:spcAft>
              <a:buNone/>
            </a:pPr>
            <a:r>
              <a:rPr lang="en-US" sz="2600" b="1">
                <a:latin typeface="Calibri" panose="020F0502020204030204" pitchFamily="34" charset="0"/>
              </a:rPr>
              <a:t>What are the Drawbacks of Ceiling Plenum Returns?</a:t>
            </a:r>
            <a:endParaRPr lang="en-US" sz="3500">
              <a:latin typeface="Calibri" panose="020F0502020204030204" pitchFamily="34" charset="0"/>
            </a:endParaRPr>
          </a:p>
          <a:p>
            <a:pPr marL="800100" lvl="1" indent="-342900">
              <a:spcBef>
                <a:spcPts val="0"/>
              </a:spcBef>
              <a:buFont typeface="Symbol" panose="05050102010706020507" pitchFamily="18" charset="2"/>
              <a:buChar char=""/>
            </a:pPr>
            <a:r>
              <a:rPr lang="en-US" sz="2600">
                <a:latin typeface="Calibri" panose="020F0502020204030204" pitchFamily="34" charset="0"/>
              </a:rPr>
              <a:t>Difficult to Clean (IAQ)</a:t>
            </a:r>
          </a:p>
          <a:p>
            <a:pPr marL="800100" lvl="1" indent="-342900">
              <a:spcBef>
                <a:spcPts val="0"/>
              </a:spcBef>
              <a:buFont typeface="Symbol" panose="05050102010706020507" pitchFamily="18" charset="2"/>
              <a:buChar char=""/>
            </a:pPr>
            <a:r>
              <a:rPr lang="en-US" sz="2600">
                <a:latin typeface="Calibri" panose="020F0502020204030204" pitchFamily="34" charset="0"/>
              </a:rPr>
              <a:t>Leakage from Outdoors (due to negative pressure in plenum)</a:t>
            </a:r>
          </a:p>
          <a:p>
            <a:pPr marL="800100" lvl="1" indent="-342900">
              <a:spcBef>
                <a:spcPts val="0"/>
              </a:spcBef>
              <a:buFont typeface="Symbol" panose="05050102010706020507" pitchFamily="18" charset="2"/>
              <a:buChar char=""/>
            </a:pPr>
            <a:r>
              <a:rPr lang="en-US" sz="2600">
                <a:latin typeface="Calibri" panose="020F0502020204030204" pitchFamily="34" charset="0"/>
              </a:rPr>
              <a:t>Uniformity and Controllability of Return Flows?</a:t>
            </a:r>
          </a:p>
          <a:p>
            <a:pPr marL="800100" lvl="1" indent="-342900">
              <a:spcBef>
                <a:spcPts val="0"/>
              </a:spcBef>
              <a:buFont typeface="Symbol" panose="05050102010706020507" pitchFamily="18" charset="2"/>
              <a:buChar char=""/>
            </a:pPr>
            <a:r>
              <a:rPr lang="en-US" sz="2600">
                <a:latin typeface="Calibri" panose="020F0502020204030204" pitchFamily="34" charset="0"/>
              </a:rPr>
              <a:t>Limited Room Pressure Control capability?</a:t>
            </a:r>
          </a:p>
          <a:p>
            <a:pPr marL="342900" marR="0" lvl="0" indent="-342900">
              <a:spcBef>
                <a:spcPts val="0"/>
              </a:spcBef>
              <a:spcAft>
                <a:spcPts val="0"/>
              </a:spcAft>
              <a:buFont typeface="Symbol" panose="05050102010706020507" pitchFamily="18" charset="2"/>
              <a:buChar char=""/>
            </a:pPr>
            <a:endParaRPr lang="en-US" sz="1700" b="1">
              <a:latin typeface="Calibri" panose="020F0502020204030204" pitchFamily="34" charset="0"/>
            </a:endParaRPr>
          </a:p>
          <a:p>
            <a:pPr marL="0" marR="0" lvl="0" indent="0" algn="ctr">
              <a:spcBef>
                <a:spcPts val="0"/>
              </a:spcBef>
              <a:spcAft>
                <a:spcPts val="0"/>
              </a:spcAft>
              <a:buNone/>
            </a:pPr>
            <a:r>
              <a:rPr lang="en-US" sz="3000" b="1">
                <a:solidFill>
                  <a:schemeClr val="accent1">
                    <a:lumMod val="75000"/>
                  </a:schemeClr>
                </a:solidFill>
                <a:latin typeface="Calibri" panose="020F0502020204030204" pitchFamily="34" charset="0"/>
              </a:rPr>
              <a:t>UC Davis and University of Toronto plan to Research these Issues</a:t>
            </a:r>
          </a:p>
          <a:p>
            <a:pPr marL="800100" lvl="1" indent="-342900">
              <a:spcBef>
                <a:spcPts val="0"/>
              </a:spcBef>
              <a:buFont typeface="Symbol" panose="05050102010706020507" pitchFamily="18" charset="2"/>
              <a:buChar char=""/>
            </a:pPr>
            <a:endParaRPr lang="en-US" b="1">
              <a:latin typeface="Calibri" panose="020F0502020204030204" pitchFamily="34" charset="0"/>
            </a:endParaRPr>
          </a:p>
        </p:txBody>
      </p:sp>
    </p:spTree>
    <p:extLst>
      <p:ext uri="{BB962C8B-B14F-4D97-AF65-F5344CB8AC3E}">
        <p14:creationId xmlns:p14="http://schemas.microsoft.com/office/powerpoint/2010/main" val="239881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solidFill>
                <a:srgbClr val="000000"/>
              </a:solidFill>
            </a:endParaRPr>
          </a:p>
          <a:p>
            <a:endParaRPr lang="en-US">
              <a:solidFill>
                <a:srgbClr val="000000"/>
              </a:solidFill>
            </a:endParaRPr>
          </a:p>
        </p:txBody>
      </p:sp>
      <p:pic>
        <p:nvPicPr>
          <p:cNvPr id="6" name="Picture 5">
            <a:extLst>
              <a:ext uri="{FF2B5EF4-FFF2-40B4-BE49-F238E27FC236}">
                <a16:creationId xmlns:a16="http://schemas.microsoft.com/office/drawing/2014/main" id="{F6DEACBC-DB9F-324C-9020-AFF01E518C97}"/>
              </a:ext>
            </a:extLst>
          </p:cNvPr>
          <p:cNvPicPr>
            <a:picLocks noChangeAspect="1"/>
          </p:cNvPicPr>
          <p:nvPr/>
        </p:nvPicPr>
        <p:blipFill rotWithShape="1">
          <a:blip r:embed="rId2" cstate="print">
            <a:alphaModFix amt="23000"/>
            <a:extLst>
              <a:ext uri="{28A0092B-C50C-407E-A947-70E740481C1C}">
                <a14:useLocalDpi xmlns:a14="http://schemas.microsoft.com/office/drawing/2010/main" val="0"/>
              </a:ext>
            </a:extLst>
          </a:blip>
          <a:srcRect l="3319" t="22079" r="894" b="23684"/>
          <a:stretch/>
        </p:blipFill>
        <p:spPr>
          <a:xfrm>
            <a:off x="2670396" y="2215563"/>
            <a:ext cx="7162922" cy="4550017"/>
          </a:xfrm>
          <a:prstGeom prst="rect">
            <a:avLst/>
          </a:prstGeom>
          <a:ln w="9525">
            <a:solidFill>
              <a:schemeClr val="tx1"/>
            </a:solidFill>
          </a:ln>
          <a:effectLst>
            <a:softEdge rad="283020"/>
          </a:effectLst>
        </p:spPr>
      </p:pic>
      <p:sp>
        <p:nvSpPr>
          <p:cNvPr id="3" name="Title 2">
            <a:extLst>
              <a:ext uri="{FF2B5EF4-FFF2-40B4-BE49-F238E27FC236}">
                <a16:creationId xmlns:a16="http://schemas.microsoft.com/office/drawing/2014/main" id="{FF89BD12-F980-67C5-F67E-2FCD016E1B3A}"/>
              </a:ext>
            </a:extLst>
          </p:cNvPr>
          <p:cNvSpPr>
            <a:spLocks noGrp="1"/>
          </p:cNvSpPr>
          <p:nvPr>
            <p:ph type="title"/>
          </p:nvPr>
        </p:nvSpPr>
        <p:spPr>
          <a:xfrm>
            <a:off x="920124" y="609600"/>
            <a:ext cx="10351752" cy="2736819"/>
          </a:xfrm>
        </p:spPr>
        <p:txBody>
          <a:bodyPr>
            <a:normAutofit fontScale="90000"/>
          </a:bodyPr>
          <a:lstStyle/>
          <a:p>
            <a:r>
              <a:rPr lang="en-US" b="1">
                <a:solidFill>
                  <a:schemeClr val="accent1">
                    <a:lumMod val="75000"/>
                  </a:schemeClr>
                </a:solidFill>
                <a:latin typeface="TW Cen MT"/>
              </a:rPr>
              <a:t>Aerosol Sealing Process</a:t>
            </a:r>
            <a:br>
              <a:rPr lang="en-US" b="1">
                <a:solidFill>
                  <a:schemeClr val="accent1">
                    <a:lumMod val="75000"/>
                  </a:schemeClr>
                </a:solidFill>
                <a:latin typeface="TW Cen MT"/>
              </a:rPr>
            </a:br>
            <a:r>
              <a:rPr lang="en-US" b="1">
                <a:solidFill>
                  <a:schemeClr val="accent1">
                    <a:lumMod val="75000"/>
                  </a:schemeClr>
                </a:solidFill>
                <a:latin typeface="TW Cen MT"/>
              </a:rPr>
              <a:t> </a:t>
            </a:r>
            <a:br>
              <a:rPr lang="en-US" b="1">
                <a:solidFill>
                  <a:schemeClr val="accent1">
                    <a:lumMod val="75000"/>
                  </a:schemeClr>
                </a:solidFill>
                <a:latin typeface="TW Cen MT"/>
              </a:rPr>
            </a:br>
            <a:r>
              <a:rPr lang="en-US" b="1">
                <a:solidFill>
                  <a:schemeClr val="accent1">
                    <a:lumMod val="75000"/>
                  </a:schemeClr>
                </a:solidFill>
                <a:latin typeface="TW Cen MT"/>
              </a:rPr>
              <a:t>Joe St. Pierre</a:t>
            </a:r>
            <a:br>
              <a:rPr lang="en-US" b="1">
                <a:solidFill>
                  <a:schemeClr val="accent1">
                    <a:lumMod val="75000"/>
                  </a:schemeClr>
                </a:solidFill>
                <a:latin typeface="TW Cen MT"/>
              </a:rPr>
            </a:br>
            <a:r>
              <a:rPr lang="en-US" b="1" err="1">
                <a:solidFill>
                  <a:schemeClr val="accent1">
                    <a:lumMod val="75000"/>
                  </a:schemeClr>
                </a:solidFill>
                <a:latin typeface="TW Cen MT"/>
              </a:rPr>
              <a:t>midwest</a:t>
            </a:r>
            <a:r>
              <a:rPr lang="en-US" b="1">
                <a:solidFill>
                  <a:schemeClr val="accent1">
                    <a:lumMod val="75000"/>
                  </a:schemeClr>
                </a:solidFill>
                <a:latin typeface="TW Cen MT"/>
              </a:rPr>
              <a:t> business development manager  Aeroseal, </a:t>
            </a:r>
            <a:r>
              <a:rPr lang="en-US" b="1" err="1">
                <a:solidFill>
                  <a:schemeClr val="accent1">
                    <a:lumMod val="75000"/>
                  </a:schemeClr>
                </a:solidFill>
                <a:latin typeface="TW Cen MT"/>
              </a:rPr>
              <a:t>llc</a:t>
            </a:r>
            <a:br>
              <a:rPr lang="en-US" b="1">
                <a:solidFill>
                  <a:schemeClr val="accent1">
                    <a:lumMod val="75000"/>
                  </a:schemeClr>
                </a:solidFill>
                <a:latin typeface="TW Cen MT"/>
              </a:rPr>
            </a:br>
            <a:r>
              <a:rPr lang="en-US" b="1">
                <a:solidFill>
                  <a:srgbClr val="002060"/>
                </a:solidFill>
                <a:latin typeface="TW Cen MT"/>
              </a:rPr>
              <a:t> </a:t>
            </a:r>
            <a:endParaRPr lang="en-US"/>
          </a:p>
        </p:txBody>
      </p:sp>
    </p:spTree>
    <p:extLst>
      <p:ext uri="{BB962C8B-B14F-4D97-AF65-F5344CB8AC3E}">
        <p14:creationId xmlns:p14="http://schemas.microsoft.com/office/powerpoint/2010/main" val="17653269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D9D3CD37-5E1C-25AB-EE3B-951E80A9CBCB}"/>
              </a:ext>
            </a:extLst>
          </p:cNvPr>
          <p:cNvSpPr>
            <a:spLocks noGrp="1"/>
          </p:cNvSpPr>
          <p:nvPr/>
        </p:nvSpPr>
        <p:spPr>
          <a:xfrm>
            <a:off x="654064" y="785439"/>
            <a:ext cx="6979188" cy="1800836"/>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Clr>
                <a:schemeClr val="tx1"/>
              </a:buClr>
              <a:buFont typeface="Arial" panose="020B0604020202020204" pitchFamily="34" charset="0"/>
              <a:buNone/>
              <a:defRPr sz="4000" b="0" i="0" kern="1200" cap="all" baseline="0">
                <a:solidFill>
                  <a:srgbClr val="005A90"/>
                </a:solidFill>
                <a:effectLst/>
                <a:latin typeface="Figtree ExtraBold" pitchFamily="2" charset="0"/>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1800" b="0" i="0" kern="1200" cap="all" baseline="0">
                <a:solidFill>
                  <a:schemeClr val="tx1"/>
                </a:solidFill>
                <a:effectLst/>
                <a:latin typeface="Figtree ExtraBold" pitchFamily="2" charset="0"/>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600" b="0" i="0" kern="1200" cap="all" baseline="0">
                <a:solidFill>
                  <a:schemeClr val="tx1"/>
                </a:solidFill>
                <a:effectLst/>
                <a:latin typeface="Figtree ExtraBold" pitchFamily="2" charset="0"/>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400" b="0" i="0" kern="1200" cap="all" baseline="0">
                <a:solidFill>
                  <a:schemeClr val="tx1"/>
                </a:solidFill>
                <a:effectLst/>
                <a:latin typeface="Figtree ExtraBold" pitchFamily="2" charset="0"/>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400" b="0" i="0" kern="1200" cap="all" baseline="0">
                <a:solidFill>
                  <a:schemeClr val="tx1"/>
                </a:solidFill>
                <a:effectLst/>
                <a:latin typeface="Figtree ExtraBold" pitchFamily="2" charset="0"/>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endParaRPr lang="en-US"/>
          </a:p>
        </p:txBody>
      </p:sp>
      <p:sp>
        <p:nvSpPr>
          <p:cNvPr id="4" name="Text Placeholder 6">
            <a:extLst>
              <a:ext uri="{FF2B5EF4-FFF2-40B4-BE49-F238E27FC236}">
                <a16:creationId xmlns:a16="http://schemas.microsoft.com/office/drawing/2014/main" id="{1B19205B-8D99-BBE9-C873-6E3DDC08B36E}"/>
              </a:ext>
            </a:extLst>
          </p:cNvPr>
          <p:cNvSpPr>
            <a:spLocks noGrp="1"/>
          </p:cNvSpPr>
          <p:nvPr/>
        </p:nvSpPr>
        <p:spPr>
          <a:xfrm>
            <a:off x="2807828" y="2131843"/>
            <a:ext cx="6574370" cy="3631593"/>
          </a:xfrm>
          <a:prstGeom prst="rect">
            <a:avLst/>
          </a:prstGeom>
        </p:spPr>
        <p:txBody>
          <a:bodyPr lIns="91440" tIns="45720" rIns="91440" bIns="45720" anchor="t"/>
          <a:lstStyle>
            <a:lvl1pPr marL="457200" indent="-457200" algn="l" defTabSz="914400" rtl="0" eaLnBrk="1" latinLnBrk="0" hangingPunct="1">
              <a:lnSpc>
                <a:spcPts val="2840"/>
              </a:lnSpc>
              <a:spcBef>
                <a:spcPts val="1000"/>
              </a:spcBef>
              <a:buFont typeface="Arial" panose="020B0604020202020204" pitchFamily="34" charset="0"/>
              <a:buChar char="•"/>
              <a:defRPr sz="2800" b="0" i="0" kern="1200">
                <a:solidFill>
                  <a:schemeClr val="bg2">
                    <a:lumMod val="75000"/>
                  </a:schemeClr>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Figtree Extra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Figtree Extra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Figtree Extra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Figtree Extra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accent1">
                    <a:lumMod val="75000"/>
                  </a:schemeClr>
                </a:solidFill>
                <a:latin typeface="Calibri"/>
                <a:ea typeface="Calibri"/>
                <a:cs typeface="Calibri"/>
              </a:rPr>
              <a:t>Duct leakage and Airside</a:t>
            </a:r>
            <a:endParaRPr lang="en-US" sz="4800" b="1" cap="all">
              <a:solidFill>
                <a:schemeClr val="accent1">
                  <a:lumMod val="75000"/>
                </a:schemeClr>
              </a:solidFill>
              <a:latin typeface="TW Cen MT"/>
              <a:ea typeface="Calibri"/>
              <a:cs typeface="Calibri"/>
            </a:endParaRPr>
          </a:p>
          <a:p>
            <a:pPr marL="0" indent="0" algn="ctr">
              <a:buNone/>
            </a:pPr>
            <a:endParaRPr lang="en-US" sz="4800" b="1">
              <a:solidFill>
                <a:schemeClr val="accent1">
                  <a:lumMod val="75000"/>
                </a:schemeClr>
              </a:solidFill>
              <a:latin typeface="Calibri"/>
              <a:ea typeface="Calibri"/>
              <a:cs typeface="Calibri"/>
            </a:endParaRPr>
          </a:p>
          <a:p>
            <a:pPr marL="0" indent="0" algn="ctr">
              <a:buNone/>
            </a:pPr>
            <a:r>
              <a:rPr lang="en-US" sz="4800" b="1">
                <a:solidFill>
                  <a:schemeClr val="accent1">
                    <a:lumMod val="75000"/>
                  </a:schemeClr>
                </a:solidFill>
                <a:latin typeface="Calibri"/>
                <a:ea typeface="Calibri"/>
                <a:cs typeface="Calibri"/>
              </a:rPr>
              <a:t>Performance in</a:t>
            </a:r>
            <a:endParaRPr lang="en-US" sz="4800" b="1" cap="all">
              <a:solidFill>
                <a:schemeClr val="accent1">
                  <a:lumMod val="75000"/>
                </a:schemeClr>
              </a:solidFill>
              <a:latin typeface="TW Cen MT"/>
              <a:ea typeface="Calibri"/>
              <a:cs typeface="Calibri"/>
            </a:endParaRPr>
          </a:p>
          <a:p>
            <a:pPr marL="0" indent="0" algn="ctr">
              <a:buNone/>
            </a:pPr>
            <a:endParaRPr lang="en-US" sz="4800" b="1" cap="all">
              <a:solidFill>
                <a:schemeClr val="accent1">
                  <a:lumMod val="75000"/>
                </a:schemeClr>
              </a:solidFill>
              <a:latin typeface="TW Cen MT"/>
              <a:ea typeface="Calibri"/>
              <a:cs typeface="Calibri"/>
            </a:endParaRPr>
          </a:p>
          <a:p>
            <a:pPr marL="0" indent="0" algn="ctr">
              <a:buNone/>
            </a:pPr>
            <a:r>
              <a:rPr lang="en-US" sz="4800" b="1">
                <a:solidFill>
                  <a:schemeClr val="accent1">
                    <a:lumMod val="75000"/>
                  </a:schemeClr>
                </a:solidFill>
                <a:latin typeface="Calibri"/>
                <a:ea typeface="Calibri"/>
                <a:cs typeface="Calibri"/>
              </a:rPr>
              <a:t>Healthcare</a:t>
            </a:r>
            <a:endParaRPr lang="en-US" sz="4800" b="1" cap="all">
              <a:solidFill>
                <a:schemeClr val="accent1">
                  <a:lumMod val="75000"/>
                </a:schemeClr>
              </a:solidFill>
              <a:latin typeface="TW Cen MT"/>
              <a:ea typeface="Calibri"/>
              <a:cs typeface="Calibri"/>
            </a:endParaRPr>
          </a:p>
          <a:p>
            <a:pPr>
              <a:buFont typeface="Arial" panose="020B0604020202020204" pitchFamily="34" charset="0"/>
              <a:buChar char="•"/>
            </a:pPr>
            <a:endParaRPr lang="en-US" sz="4400">
              <a:solidFill>
                <a:schemeClr val="tx1"/>
              </a:solidFill>
              <a:latin typeface="Calibri"/>
              <a:ea typeface="Calibri"/>
              <a:cs typeface="Calibri"/>
            </a:endParaRPr>
          </a:p>
          <a:p>
            <a:pPr marL="0" indent="0">
              <a:buNone/>
            </a:pPr>
            <a:endParaRPr lang="en-US" sz="4400">
              <a:solidFill>
                <a:schemeClr val="tx1"/>
              </a:solidFill>
              <a:latin typeface="Figtree"/>
            </a:endParaRPr>
          </a:p>
        </p:txBody>
      </p:sp>
    </p:spTree>
    <p:extLst>
      <p:ext uri="{BB962C8B-B14F-4D97-AF65-F5344CB8AC3E}">
        <p14:creationId xmlns:p14="http://schemas.microsoft.com/office/powerpoint/2010/main" val="1592240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1B19205B-8D99-BBE9-C873-6E3DDC08B36E}"/>
              </a:ext>
            </a:extLst>
          </p:cNvPr>
          <p:cNvSpPr>
            <a:spLocks noGrp="1"/>
          </p:cNvSpPr>
          <p:nvPr/>
        </p:nvSpPr>
        <p:spPr>
          <a:xfrm>
            <a:off x="1450131" y="712766"/>
            <a:ext cx="6754443" cy="1363954"/>
          </a:xfrm>
          <a:prstGeom prst="rect">
            <a:avLst/>
          </a:prstGeom>
        </p:spPr>
        <p:txBody>
          <a:bodyPr lIns="91440" tIns="45720" rIns="91440" bIns="45720" anchor="t"/>
          <a:lstStyle>
            <a:lvl1pPr marL="457200" indent="-457200" algn="l" defTabSz="914400" rtl="0" eaLnBrk="1" latinLnBrk="0" hangingPunct="1">
              <a:lnSpc>
                <a:spcPts val="2840"/>
              </a:lnSpc>
              <a:spcBef>
                <a:spcPts val="1000"/>
              </a:spcBef>
              <a:buFont typeface="Arial" panose="020B0604020202020204" pitchFamily="34" charset="0"/>
              <a:buChar char="•"/>
              <a:defRPr sz="2800" b="0" i="0" kern="1200">
                <a:solidFill>
                  <a:schemeClr val="bg2">
                    <a:lumMod val="75000"/>
                  </a:schemeClr>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Figtree ExtraBold"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Figtree ExtraBold"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Figtree ExtraBold"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Figtree Extra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a:solidFill>
                  <a:srgbClr val="008CD1"/>
                </a:solidFill>
                <a:latin typeface="Calibri"/>
                <a:ea typeface="Calibri"/>
                <a:cs typeface="Calibri"/>
              </a:rPr>
              <a:t>Air leakage - leading source</a:t>
            </a:r>
          </a:p>
          <a:p>
            <a:pPr marL="0" indent="0">
              <a:buNone/>
            </a:pPr>
            <a:r>
              <a:rPr lang="en-US" sz="4000" b="1">
                <a:solidFill>
                  <a:srgbClr val="008CD1"/>
                </a:solidFill>
                <a:latin typeface="Calibri"/>
                <a:ea typeface="Calibri"/>
                <a:cs typeface="Calibri"/>
              </a:rPr>
              <a:t>of energy waste in Healthcare</a:t>
            </a:r>
          </a:p>
          <a:p>
            <a:pPr marL="0" indent="0">
              <a:buNone/>
            </a:pPr>
            <a:r>
              <a:rPr lang="en-US" sz="4000" b="1">
                <a:solidFill>
                  <a:srgbClr val="008CD1"/>
                </a:solidFill>
                <a:latin typeface="Calibri"/>
                <a:ea typeface="Calibri"/>
                <a:cs typeface="Calibri"/>
              </a:rPr>
              <a:t>buildings.    </a:t>
            </a:r>
            <a:endParaRPr lang="en-US" sz="4000"/>
          </a:p>
          <a:p>
            <a:endParaRPr lang="en-US">
              <a:solidFill>
                <a:schemeClr val="tx1"/>
              </a:solidFill>
              <a:latin typeface="Calibri"/>
              <a:cs typeface="Calibri"/>
            </a:endParaRPr>
          </a:p>
          <a:p>
            <a:r>
              <a:rPr lang="en-US">
                <a:solidFill>
                  <a:schemeClr val="tx1"/>
                </a:solidFill>
                <a:latin typeface="Calibri"/>
                <a:cs typeface="Calibri"/>
              </a:rPr>
              <a:t>Commercial buildings account for 35% of electricity consumption in the US.</a:t>
            </a:r>
            <a:endParaRPr lang="en-US">
              <a:solidFill>
                <a:schemeClr val="tx1"/>
              </a:solidFill>
              <a:latin typeface="Calibri"/>
              <a:ea typeface="Calibri"/>
              <a:cs typeface="Calibri"/>
            </a:endParaRPr>
          </a:p>
          <a:p>
            <a:pPr>
              <a:lnSpc>
                <a:spcPct val="90000"/>
              </a:lnSpc>
            </a:pPr>
            <a:r>
              <a:rPr lang="en-US">
                <a:solidFill>
                  <a:schemeClr val="tx1"/>
                </a:solidFill>
                <a:latin typeface="Calibri"/>
                <a:cs typeface="Calibri"/>
              </a:rPr>
              <a:t>Fans used in HVAC systems consume more than 40% of the electricity in a building.</a:t>
            </a:r>
          </a:p>
          <a:p>
            <a:pPr>
              <a:lnSpc>
                <a:spcPct val="90000"/>
              </a:lnSpc>
            </a:pPr>
            <a:r>
              <a:rPr lang="en-US">
                <a:solidFill>
                  <a:schemeClr val="tx1"/>
                </a:solidFill>
                <a:latin typeface="Calibri" panose="020F0502020204030204" pitchFamily="34" charset="0"/>
                <a:ea typeface="Calibri" panose="020F0502020204030204" pitchFamily="34" charset="0"/>
                <a:cs typeface="Calibri" panose="020F0502020204030204" pitchFamily="34" charset="0"/>
              </a:rPr>
              <a:t>A leaking VAV system uses 20 - 35% more fan energy than a tight system</a:t>
            </a:r>
            <a:br>
              <a:rPr lang="en-US">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a:solidFill>
                <a:schemeClr val="tx1"/>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pPr>
            <a:endParaRPr lang="en-US">
              <a:solidFill>
                <a:schemeClr val="tx1"/>
              </a:solidFill>
              <a:latin typeface="Calibri"/>
              <a:cs typeface="Calibri"/>
            </a:endParaRPr>
          </a:p>
          <a:p>
            <a:pPr>
              <a:buFont typeface="Arial"/>
              <a:buChar char="•"/>
            </a:pPr>
            <a:endParaRPr lang="en-US">
              <a:solidFill>
                <a:schemeClr val="tx1"/>
              </a:solidFill>
              <a:latin typeface="Calibri"/>
              <a:cs typeface="Calibri"/>
            </a:endParaRPr>
          </a:p>
          <a:p>
            <a:pPr marL="0" indent="0">
              <a:buNone/>
            </a:pPr>
            <a:endParaRPr lang="en-US" sz="3200">
              <a:solidFill>
                <a:schemeClr val="tx1"/>
              </a:solidFill>
              <a:latin typeface="Calibri"/>
              <a:cs typeface="Calibri"/>
            </a:endParaRPr>
          </a:p>
        </p:txBody>
      </p:sp>
    </p:spTree>
    <p:extLst>
      <p:ext uri="{BB962C8B-B14F-4D97-AF65-F5344CB8AC3E}">
        <p14:creationId xmlns:p14="http://schemas.microsoft.com/office/powerpoint/2010/main" val="3811672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A769-1A58-D2C2-0057-CB2A8750912A}"/>
              </a:ext>
            </a:extLst>
          </p:cNvPr>
          <p:cNvSpPr>
            <a:spLocks noGrp="1"/>
          </p:cNvSpPr>
          <p:nvPr>
            <p:ph type="title"/>
          </p:nvPr>
        </p:nvSpPr>
        <p:spPr>
          <a:xfrm>
            <a:off x="43543" y="49914"/>
            <a:ext cx="12104914" cy="1017361"/>
          </a:xfrm>
        </p:spPr>
        <p:txBody>
          <a:bodyPr>
            <a:normAutofit/>
          </a:bodyPr>
          <a:lstStyle/>
          <a:p>
            <a:pPr marR="0" lvl="0" algn="ctr">
              <a:spcBef>
                <a:spcPts val="0"/>
              </a:spcBef>
              <a:spcAft>
                <a:spcPts val="0"/>
              </a:spcAft>
            </a:pPr>
            <a:r>
              <a:rPr lang="en-US" sz="4000" b="1">
                <a:solidFill>
                  <a:srgbClr val="002060"/>
                </a:solidFill>
                <a:latin typeface="Arial" panose="020B0604020202020204" pitchFamily="34" charset="0"/>
                <a:cs typeface="Arial" panose="020B0604020202020204" pitchFamily="34" charset="0"/>
              </a:rPr>
              <a:t>Presentation overview</a:t>
            </a:r>
          </a:p>
        </p:txBody>
      </p:sp>
      <p:sp>
        <p:nvSpPr>
          <p:cNvPr id="6" name="Content Placeholder 2">
            <a:extLst>
              <a:ext uri="{FF2B5EF4-FFF2-40B4-BE49-F238E27FC236}">
                <a16:creationId xmlns:a16="http://schemas.microsoft.com/office/drawing/2014/main" id="{1D3A6296-9245-43C0-9FE7-F3C65FBC1AF9}"/>
              </a:ext>
            </a:extLst>
          </p:cNvPr>
          <p:cNvSpPr txBox="1">
            <a:spLocks/>
          </p:cNvSpPr>
          <p:nvPr/>
        </p:nvSpPr>
        <p:spPr>
          <a:xfrm>
            <a:off x="330498" y="860446"/>
            <a:ext cx="11531003" cy="5404297"/>
          </a:xfrm>
          <a:prstGeom prst="rect">
            <a:avLst/>
          </a:prstGeom>
        </p:spPr>
        <p:txBody>
          <a:bodyPr lIns="91440" tIns="45720" rIns="91440" bIns="45720" anchor="t">
            <a:normAutofit lnSpcReduction="1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r>
              <a:rPr lang="en-US" sz="2600" b="1">
                <a:solidFill>
                  <a:schemeClr val="bg2">
                    <a:lumMod val="50000"/>
                  </a:schemeClr>
                </a:solidFill>
              </a:rPr>
              <a:t>Large-building </a:t>
            </a:r>
            <a:r>
              <a:rPr lang="en-US" sz="2600" b="1" err="1">
                <a:solidFill>
                  <a:schemeClr val="bg2">
                    <a:lumMod val="50000"/>
                  </a:schemeClr>
                </a:solidFill>
              </a:rPr>
              <a:t>hvac</a:t>
            </a:r>
            <a:r>
              <a:rPr lang="en-US" sz="2600" b="1">
                <a:solidFill>
                  <a:schemeClr val="bg2">
                    <a:lumMod val="50000"/>
                  </a:schemeClr>
                </a:solidFill>
              </a:rPr>
              <a:t> research and development </a:t>
            </a:r>
            <a:r>
              <a:rPr lang="en-US" sz="2600" b="1"/>
              <a:t>– Mark Modera</a:t>
            </a:r>
            <a:endParaRPr lang="en-US" sz="2600" b="1">
              <a:solidFill>
                <a:schemeClr val="bg2">
                  <a:lumMod val="50000"/>
                </a:schemeClr>
              </a:solidFill>
            </a:endParaRPr>
          </a:p>
          <a:p>
            <a:pPr marL="742950" lvl="1" indent="-285750">
              <a:spcBef>
                <a:spcPts val="0"/>
              </a:spcBef>
              <a:buFont typeface="Courier New" panose="02070309020205020404" pitchFamily="49" charset="0"/>
              <a:buChar char="o"/>
            </a:pPr>
            <a:r>
              <a:rPr lang="en-US" sz="2400" b="1">
                <a:latin typeface="Calibri"/>
                <a:ea typeface="Times New Roman" panose="02020603050405020304" pitchFamily="18" charset="0"/>
                <a:cs typeface="Calibri"/>
              </a:rPr>
              <a:t>Commercial Building procurement hub: </a:t>
            </a:r>
            <a:r>
              <a:rPr lang="en-US" sz="2400">
                <a:latin typeface="Calibri"/>
                <a:ea typeface="Times New Roman" panose="02020603050405020304" pitchFamily="18" charset="0"/>
                <a:cs typeface="Calibri"/>
              </a:rPr>
              <a:t>CO</a:t>
            </a:r>
            <a:r>
              <a:rPr lang="en-US" sz="2400" baseline="-25000">
                <a:latin typeface="Calibri"/>
                <a:ea typeface="Times New Roman" panose="02020603050405020304" pitchFamily="18" charset="0"/>
                <a:cs typeface="Calibri"/>
              </a:rPr>
              <a:t>2</a:t>
            </a:r>
            <a:r>
              <a:rPr lang="en-US" sz="2400">
                <a:latin typeface="Calibri"/>
                <a:ea typeface="Times New Roman" panose="02020603050405020304" pitchFamily="18" charset="0"/>
                <a:cs typeface="Calibri"/>
              </a:rPr>
              <a:t> Sensors, Demand Control Ventilation (https://energyproductevaluations.org/)</a:t>
            </a:r>
          </a:p>
          <a:p>
            <a:pPr marL="742950" lvl="1" indent="-285750">
              <a:spcBef>
                <a:spcPts val="0"/>
              </a:spcBef>
              <a:buFont typeface="Courier New" panose="02070309020205020404" pitchFamily="49" charset="0"/>
              <a:buChar char="o"/>
            </a:pPr>
            <a:r>
              <a:rPr lang="en-US" sz="2400" b="1">
                <a:latin typeface="Calibri"/>
                <a:ea typeface="Times New Roman" panose="02020603050405020304" pitchFamily="18" charset="0"/>
                <a:cs typeface="Calibri"/>
              </a:rPr>
              <a:t>licensed uc </a:t>
            </a:r>
            <a:r>
              <a:rPr lang="en-US" sz="2400" b="1" err="1">
                <a:latin typeface="Calibri"/>
                <a:ea typeface="Times New Roman" panose="02020603050405020304" pitchFamily="18" charset="0"/>
                <a:cs typeface="Calibri"/>
              </a:rPr>
              <a:t>davis</a:t>
            </a:r>
            <a:r>
              <a:rPr lang="en-US" sz="2400" b="1">
                <a:latin typeface="Calibri"/>
                <a:ea typeface="Times New Roman" panose="02020603050405020304" pitchFamily="18" charset="0"/>
                <a:cs typeface="Calibri"/>
              </a:rPr>
              <a:t> Inventions: </a:t>
            </a:r>
            <a:r>
              <a:rPr lang="en-US" sz="2400">
                <a:latin typeface="Calibri"/>
                <a:ea typeface="Times New Roman" panose="02020603050405020304" pitchFamily="18" charset="0"/>
                <a:cs typeface="Calibri"/>
              </a:rPr>
              <a:t>Aerosol building Sealing, Tracer-Gas Flow Testing</a:t>
            </a:r>
          </a:p>
          <a:p>
            <a:pPr marL="742950" lvl="1" indent="-285750">
              <a:spcBef>
                <a:spcPts val="0"/>
              </a:spcBef>
              <a:buFont typeface="Courier New" panose="02070309020205020404" pitchFamily="49" charset="0"/>
              <a:buChar char="o"/>
            </a:pPr>
            <a:r>
              <a:rPr lang="en-US" sz="2400" b="1">
                <a:latin typeface="Calibri"/>
                <a:ea typeface="Times New Roman" panose="02020603050405020304" pitchFamily="18" charset="0"/>
                <a:cs typeface="Calibri"/>
              </a:rPr>
              <a:t>Measuring Duct Leakage: </a:t>
            </a:r>
            <a:r>
              <a:rPr lang="en-US" sz="2400">
                <a:latin typeface="Calibri"/>
                <a:ea typeface="Times New Roman" panose="02020603050405020304" pitchFamily="18" charset="0"/>
                <a:cs typeface="Calibri"/>
              </a:rPr>
              <a:t>Tracer-Gas version of ASHRAE Standard 215</a:t>
            </a:r>
          </a:p>
          <a:p>
            <a:pPr marL="742950" lvl="1" indent="-285750">
              <a:spcBef>
                <a:spcPts val="0"/>
              </a:spcBef>
              <a:buFont typeface="Courier New" panose="02070309020205020404" pitchFamily="49" charset="0"/>
              <a:buChar char="o"/>
            </a:pPr>
            <a:r>
              <a:rPr lang="en-US" sz="2400" b="1">
                <a:latin typeface="Calibri"/>
                <a:ea typeface="Times New Roman" panose="02020603050405020304" pitchFamily="18" charset="0"/>
                <a:cs typeface="Calibri"/>
              </a:rPr>
              <a:t>Comparison of Return Ductwork and Open Plenums</a:t>
            </a:r>
          </a:p>
          <a:p>
            <a:pPr marL="1188720" lvl="1" indent="-285750">
              <a:spcBef>
                <a:spcPts val="0"/>
              </a:spcBef>
              <a:buFont typeface="Courier New" panose="02070309020205020404" pitchFamily="49" charset="0"/>
              <a:buChar char="o"/>
            </a:pPr>
            <a:r>
              <a:rPr lang="en-US" sz="2000">
                <a:latin typeface="Calibri"/>
                <a:ea typeface="Times New Roman" panose="02020603050405020304" pitchFamily="18" charset="0"/>
                <a:cs typeface="Calibri"/>
              </a:rPr>
              <a:t>Fan Energy versus Thermal Energy – IAQ Implications</a:t>
            </a:r>
          </a:p>
          <a:p>
            <a:pPr marL="0" indent="0">
              <a:buFont typeface="Arial" panose="020B0604020202020204" pitchFamily="34" charset="0"/>
              <a:buNone/>
            </a:pPr>
            <a:r>
              <a:rPr lang="en-US" sz="2600" b="1">
                <a:solidFill>
                  <a:schemeClr val="bg2">
                    <a:lumMod val="50000"/>
                  </a:schemeClr>
                </a:solidFill>
              </a:rPr>
              <a:t>DUCT LEAKAGE and Airside performance in HealthCare </a:t>
            </a:r>
            <a:r>
              <a:rPr lang="en-US" sz="2600" b="1"/>
              <a:t>– Joe St. Pierre</a:t>
            </a:r>
          </a:p>
          <a:p>
            <a:pPr lvl="1">
              <a:buFont typeface="Courier New" panose="020B0604020202020204" pitchFamily="34" charset="0"/>
              <a:buChar char="o"/>
            </a:pPr>
            <a:r>
              <a:rPr lang="en-US" sz="2400" b="1">
                <a:latin typeface="Calibri"/>
                <a:ea typeface="Calibri"/>
                <a:cs typeface="Calibri"/>
              </a:rPr>
              <a:t>Energy waste in healthcare buildings</a:t>
            </a:r>
          </a:p>
          <a:p>
            <a:pPr lvl="1">
              <a:buClr>
                <a:srgbClr val="000000"/>
              </a:buClr>
              <a:buFont typeface="Courier New" panose="020B0604020202020204" pitchFamily="34" charset="0"/>
              <a:buChar char="o"/>
            </a:pPr>
            <a:r>
              <a:rPr lang="en-US" sz="2400" b="1">
                <a:latin typeface="Calibri"/>
                <a:ea typeface="Calibri"/>
                <a:cs typeface="Calibri"/>
              </a:rPr>
              <a:t>Duct sealing methods</a:t>
            </a:r>
          </a:p>
          <a:p>
            <a:pPr lvl="1">
              <a:buClr>
                <a:srgbClr val="000000"/>
              </a:buClr>
              <a:buFont typeface="Courier New" panose="020B0604020202020204" pitchFamily="34" charset="0"/>
              <a:buChar char="o"/>
            </a:pPr>
            <a:r>
              <a:rPr lang="en-US" sz="2400" b="1">
                <a:latin typeface="Calibri"/>
                <a:ea typeface="Calibri"/>
                <a:cs typeface="Calibri"/>
              </a:rPr>
              <a:t>Case studies</a:t>
            </a:r>
          </a:p>
        </p:txBody>
      </p:sp>
    </p:spTree>
    <p:extLst>
      <p:ext uri="{BB962C8B-B14F-4D97-AF65-F5344CB8AC3E}">
        <p14:creationId xmlns:p14="http://schemas.microsoft.com/office/powerpoint/2010/main" val="342878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additive="base">
                                        <p:cTn id="5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9" end="9"/>
                                            </p:txEl>
                                          </p:spTgt>
                                        </p:tgtEl>
                                        <p:attrNameLst>
                                          <p:attrName>style.visibility</p:attrName>
                                        </p:attrNameLst>
                                      </p:cBhvr>
                                      <p:to>
                                        <p:strVal val="visible"/>
                                      </p:to>
                                    </p:set>
                                    <p:anim calcmode="lin" valueType="num">
                                      <p:cBhvr additive="base">
                                        <p:cTn id="6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2ABE2DCB-89C7-E308-AC4E-1DDA35A6663E}"/>
              </a:ext>
            </a:extLst>
          </p:cNvPr>
          <p:cNvSpPr txBox="1">
            <a:spLocks/>
          </p:cNvSpPr>
          <p:nvPr/>
        </p:nvSpPr>
        <p:spPr>
          <a:xfrm>
            <a:off x="1602040" y="1058430"/>
            <a:ext cx="7389560" cy="3631593"/>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ts val="2840"/>
              </a:lnSpc>
              <a:spcBef>
                <a:spcPts val="1000"/>
              </a:spcBef>
              <a:defRPr/>
            </a:pPr>
            <a:r>
              <a:rPr lang="en-US" sz="4000" b="1">
                <a:solidFill>
                  <a:schemeClr val="accent1">
                    <a:lumMod val="75000"/>
                  </a:schemeClr>
                </a:solidFill>
                <a:latin typeface="Calibri"/>
                <a:ea typeface="Calibri"/>
                <a:cs typeface="Calibri"/>
              </a:rPr>
              <a:t>Creating a better </a:t>
            </a:r>
          </a:p>
          <a:p>
            <a:pPr defTabSz="914400">
              <a:lnSpc>
                <a:spcPts val="2840"/>
              </a:lnSpc>
              <a:spcBef>
                <a:spcPts val="1000"/>
              </a:spcBef>
              <a:defRPr/>
            </a:pPr>
            <a:r>
              <a:rPr lang="en-US" sz="4000" b="1">
                <a:solidFill>
                  <a:schemeClr val="accent1">
                    <a:lumMod val="75000"/>
                  </a:schemeClr>
                </a:solidFill>
                <a:latin typeface="Calibri"/>
                <a:ea typeface="Calibri"/>
                <a:cs typeface="Calibri"/>
              </a:rPr>
              <a:t>environment for</a:t>
            </a:r>
          </a:p>
          <a:p>
            <a:pPr defTabSz="914400">
              <a:lnSpc>
                <a:spcPts val="2840"/>
              </a:lnSpc>
              <a:spcBef>
                <a:spcPts val="1000"/>
              </a:spcBef>
              <a:defRPr/>
            </a:pPr>
            <a:r>
              <a:rPr lang="en-US" sz="4000" b="1">
                <a:solidFill>
                  <a:schemeClr val="accent1">
                    <a:lumMod val="75000"/>
                  </a:schemeClr>
                </a:solidFill>
                <a:latin typeface="Calibri"/>
                <a:ea typeface="Calibri"/>
                <a:cs typeface="Calibri"/>
              </a:rPr>
              <a:t>your patients and staff</a:t>
            </a:r>
          </a:p>
          <a:p>
            <a:pPr marL="457200" indent="-457200" defTabSz="914400">
              <a:lnSpc>
                <a:spcPts val="2840"/>
              </a:lnSpc>
              <a:spcBef>
                <a:spcPts val="1000"/>
              </a:spcBef>
              <a:buFont typeface="Arial" panose="020B0604020202020204" pitchFamily="34" charset="0"/>
              <a:buChar char="•"/>
              <a:defRPr/>
            </a:pPr>
            <a:endParaRPr lang="en-US" sz="2800">
              <a:latin typeface="Calibri"/>
              <a:ea typeface="Calibri"/>
              <a:cs typeface="Calibri"/>
            </a:endParaRPr>
          </a:p>
          <a:p>
            <a:pPr marL="457200" indent="-457200" defTabSz="914400">
              <a:lnSpc>
                <a:spcPts val="2840"/>
              </a:lnSpc>
              <a:spcBef>
                <a:spcPts val="1000"/>
              </a:spcBef>
              <a:buFont typeface="Arial" panose="020B0604020202020204" pitchFamily="34" charset="0"/>
              <a:buChar char="•"/>
              <a:defRPr/>
            </a:pPr>
            <a:r>
              <a:rPr lang="en-US" sz="2800">
                <a:latin typeface="Calibri"/>
                <a:ea typeface="Calibri"/>
                <a:cs typeface="Calibri"/>
              </a:rPr>
              <a:t>Reduce particulate and pathogen spread</a:t>
            </a:r>
          </a:p>
          <a:p>
            <a:pPr marL="457200" marR="0" lvl="0" indent="-457200" algn="l" defTabSz="914400">
              <a:lnSpc>
                <a:spcPts val="284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Calibri"/>
                <a:ea typeface="Calibri"/>
                <a:cs typeface="Calibri"/>
              </a:rPr>
              <a:t>Fix air flow and ventilation issues</a:t>
            </a:r>
            <a:endParaRPr lang="en-US"/>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Calibri"/>
                <a:ea typeface="Calibri"/>
                <a:cs typeface="Calibri"/>
              </a:rPr>
              <a:t>Improve indoor air quality</a:t>
            </a:r>
            <a:endParaRPr lang="en-US" sz="2800" b="0" i="0" u="none" strike="noStrike" kern="1200" cap="none" spc="0" normalizeH="0" baseline="0" noProof="0">
              <a:ln>
                <a:noFill/>
              </a:ln>
              <a:effectLst/>
              <a:uLnTx/>
              <a:uFillTx/>
              <a:latin typeface="Calibri"/>
              <a:ea typeface="Calibri"/>
              <a:cs typeface="Calibri"/>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Calibri"/>
                <a:ea typeface="Calibri"/>
                <a:cs typeface="Calibri"/>
              </a:rPr>
              <a:t>Increase humidity and temperature control</a:t>
            </a:r>
            <a:endParaRPr lang="en-US" sz="2800" b="0" i="0" u="none" strike="noStrike" kern="1200" cap="none" spc="0" normalizeH="0" baseline="0" noProof="0">
              <a:ln>
                <a:noFill/>
              </a:ln>
              <a:effectLst/>
              <a:uLnTx/>
              <a:uFillTx/>
              <a:latin typeface="Calibri"/>
              <a:ea typeface="Calibri"/>
              <a:cs typeface="Calibri"/>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Calibri"/>
                <a:ea typeface="Calibri"/>
                <a:cs typeface="Calibri"/>
              </a:rPr>
              <a:t>Reduce noise</a:t>
            </a:r>
            <a:endParaRPr lang="en-US" sz="2800" b="0" i="0" u="none" strike="noStrike" kern="1200" cap="none" spc="0" normalizeH="0" baseline="0" noProof="0">
              <a:ln>
                <a:noFill/>
              </a:ln>
              <a:effectLst/>
              <a:uLnTx/>
              <a:uFillTx/>
              <a:latin typeface="Calibri"/>
              <a:ea typeface="Calibri"/>
              <a:cs typeface="Calibri"/>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r>
              <a:rPr lang="en-US" sz="2800">
                <a:latin typeface="Calibri"/>
                <a:ea typeface="Calibri"/>
                <a:cs typeface="Calibri"/>
              </a:rPr>
              <a:t>Comply with regulations</a:t>
            </a:r>
            <a:endParaRPr lang="en-US" sz="2800" b="0" i="0" u="none" strike="noStrike" kern="1200" cap="none" spc="0" normalizeH="0" baseline="0" noProof="0">
              <a:ln>
                <a:noFill/>
              </a:ln>
              <a:effectLst/>
              <a:uLnTx/>
              <a:uFillTx/>
              <a:latin typeface="Calibri"/>
              <a:ea typeface="Calibri"/>
              <a:cs typeface="Calibri"/>
            </a:endParaRPr>
          </a:p>
          <a:p>
            <a:pPr marL="0" marR="0" lvl="0" indent="0" algn="l" defTabSz="914400" rtl="0" eaLnBrk="1" fontAlgn="auto" latinLnBrk="0" hangingPunct="1">
              <a:lnSpc>
                <a:spcPts val="2840"/>
              </a:lnSpc>
              <a:spcBef>
                <a:spcPts val="1000"/>
              </a:spcBef>
              <a:spcAft>
                <a:spcPts val="0"/>
              </a:spcAft>
              <a:buClrTx/>
              <a:buSzTx/>
              <a:buNone/>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p:txBody>
      </p:sp>
    </p:spTree>
    <p:extLst>
      <p:ext uri="{BB962C8B-B14F-4D97-AF65-F5344CB8AC3E}">
        <p14:creationId xmlns:p14="http://schemas.microsoft.com/office/powerpoint/2010/main" val="4294783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2ABE2DCB-89C7-E308-AC4E-1DDA35A6663E}"/>
              </a:ext>
            </a:extLst>
          </p:cNvPr>
          <p:cNvSpPr txBox="1">
            <a:spLocks/>
          </p:cNvSpPr>
          <p:nvPr/>
        </p:nvSpPr>
        <p:spPr>
          <a:xfrm>
            <a:off x="2198913" y="1907515"/>
            <a:ext cx="8109858" cy="3631593"/>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lnSpc>
                <a:spcPts val="2840"/>
              </a:lnSpc>
              <a:spcBef>
                <a:spcPts val="1000"/>
              </a:spcBef>
              <a:defRPr/>
            </a:pPr>
            <a:endParaRPr lang="en-US" sz="4800" b="1">
              <a:solidFill>
                <a:schemeClr val="accent1">
                  <a:lumMod val="75000"/>
                </a:schemeClr>
              </a:solidFill>
              <a:latin typeface="Calibri"/>
              <a:ea typeface="Calibri"/>
              <a:cs typeface="Calibri"/>
            </a:endParaRPr>
          </a:p>
          <a:p>
            <a:pPr algn="ctr" defTabSz="914400">
              <a:lnSpc>
                <a:spcPts val="2840"/>
              </a:lnSpc>
              <a:spcBef>
                <a:spcPts val="1000"/>
              </a:spcBef>
              <a:defRPr/>
            </a:pPr>
            <a:r>
              <a:rPr lang="en-US" sz="4800" b="1">
                <a:solidFill>
                  <a:schemeClr val="accent1">
                    <a:lumMod val="75000"/>
                  </a:schemeClr>
                </a:solidFill>
                <a:latin typeface="Calibri"/>
                <a:ea typeface="Calibri"/>
                <a:cs typeface="Calibri"/>
              </a:rPr>
              <a:t>How can we </a:t>
            </a:r>
            <a:r>
              <a:rPr lang="en-US" sz="4800" b="1" u="sng">
                <a:solidFill>
                  <a:schemeClr val="accent1">
                    <a:lumMod val="75000"/>
                  </a:schemeClr>
                </a:solidFill>
                <a:latin typeface="Calibri"/>
                <a:ea typeface="Calibri"/>
                <a:cs typeface="Calibri"/>
              </a:rPr>
              <a:t>effectively</a:t>
            </a:r>
            <a:r>
              <a:rPr lang="en-US" sz="4800" b="1">
                <a:solidFill>
                  <a:schemeClr val="accent1">
                    <a:lumMod val="75000"/>
                  </a:schemeClr>
                </a:solidFill>
                <a:latin typeface="Calibri"/>
                <a:ea typeface="Calibri"/>
                <a:cs typeface="Calibri"/>
              </a:rPr>
              <a:t> seal</a:t>
            </a:r>
          </a:p>
          <a:p>
            <a:pPr algn="ctr" defTabSz="914400">
              <a:lnSpc>
                <a:spcPts val="2840"/>
              </a:lnSpc>
              <a:spcBef>
                <a:spcPts val="1000"/>
              </a:spcBef>
              <a:defRPr/>
            </a:pPr>
            <a:endParaRPr lang="en-US" sz="4800" b="1">
              <a:solidFill>
                <a:schemeClr val="accent1">
                  <a:lumMod val="75000"/>
                </a:schemeClr>
              </a:solidFill>
              <a:latin typeface="Calibri"/>
              <a:ea typeface="Calibri"/>
              <a:cs typeface="Calibri"/>
            </a:endParaRPr>
          </a:p>
          <a:p>
            <a:pPr algn="ctr" defTabSz="914400">
              <a:lnSpc>
                <a:spcPts val="2840"/>
              </a:lnSpc>
              <a:spcBef>
                <a:spcPts val="1000"/>
              </a:spcBef>
              <a:defRPr/>
            </a:pPr>
            <a:r>
              <a:rPr lang="en-US" sz="4800" b="1">
                <a:solidFill>
                  <a:schemeClr val="accent1">
                    <a:lumMod val="75000"/>
                  </a:schemeClr>
                </a:solidFill>
                <a:latin typeface="Calibri"/>
                <a:ea typeface="Calibri"/>
                <a:cs typeface="Calibri"/>
              </a:rPr>
              <a:t>commercial duct within an</a:t>
            </a:r>
          </a:p>
          <a:p>
            <a:pPr algn="ctr" defTabSz="914400">
              <a:lnSpc>
                <a:spcPts val="2840"/>
              </a:lnSpc>
              <a:spcBef>
                <a:spcPts val="1000"/>
              </a:spcBef>
              <a:defRPr/>
            </a:pPr>
            <a:endParaRPr lang="en-US" sz="4800" b="1">
              <a:solidFill>
                <a:schemeClr val="accent1">
                  <a:lumMod val="75000"/>
                </a:schemeClr>
              </a:solidFill>
              <a:latin typeface="Calibri"/>
              <a:ea typeface="Calibri"/>
              <a:cs typeface="Calibri"/>
            </a:endParaRPr>
          </a:p>
          <a:p>
            <a:pPr algn="ctr" defTabSz="914400">
              <a:lnSpc>
                <a:spcPts val="2840"/>
              </a:lnSpc>
              <a:spcBef>
                <a:spcPts val="1000"/>
              </a:spcBef>
              <a:defRPr/>
            </a:pPr>
            <a:r>
              <a:rPr lang="en-US" sz="4800" b="1">
                <a:solidFill>
                  <a:schemeClr val="accent1">
                    <a:lumMod val="75000"/>
                  </a:schemeClr>
                </a:solidFill>
                <a:latin typeface="Calibri"/>
                <a:ea typeface="Calibri"/>
                <a:cs typeface="Calibri"/>
              </a:rPr>
              <a:t>existing building?</a:t>
            </a:r>
          </a:p>
          <a:p>
            <a:pPr marL="457200" indent="-457200" defTabSz="914400">
              <a:lnSpc>
                <a:spcPts val="2840"/>
              </a:lnSpc>
              <a:spcBef>
                <a:spcPts val="1000"/>
              </a:spcBef>
              <a:buFont typeface="Arial" panose="020B0604020202020204" pitchFamily="34" charset="0"/>
              <a:buChar char="•"/>
              <a:defRPr/>
            </a:pPr>
            <a:endParaRPr lang="en-US" sz="4800">
              <a:latin typeface="Calibri"/>
              <a:ea typeface="Calibri"/>
              <a:cs typeface="Calibri"/>
            </a:endParaRPr>
          </a:p>
          <a:p>
            <a:pPr marL="0" marR="0" lvl="0" indent="0" defTabSz="914400" rtl="0" eaLnBrk="1" fontAlgn="auto" latinLnBrk="0" hangingPunct="1">
              <a:lnSpc>
                <a:spcPts val="2840"/>
              </a:lnSpc>
              <a:spcBef>
                <a:spcPts val="1000"/>
              </a:spcBef>
              <a:spcAft>
                <a:spcPts val="0"/>
              </a:spcAft>
              <a:buClrTx/>
              <a:buSzTx/>
              <a:buNone/>
              <a:tabLst/>
              <a:defRPr/>
            </a:pPr>
            <a:endParaRPr kumimoji="0" lang="en-US" sz="4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p:txBody>
      </p:sp>
    </p:spTree>
    <p:extLst>
      <p:ext uri="{BB962C8B-B14F-4D97-AF65-F5344CB8AC3E}">
        <p14:creationId xmlns:p14="http://schemas.microsoft.com/office/powerpoint/2010/main" val="757920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2ABE2DCB-89C7-E308-AC4E-1DDA35A6663E}"/>
              </a:ext>
            </a:extLst>
          </p:cNvPr>
          <p:cNvSpPr txBox="1">
            <a:spLocks/>
          </p:cNvSpPr>
          <p:nvPr/>
        </p:nvSpPr>
        <p:spPr>
          <a:xfrm>
            <a:off x="1166165" y="973313"/>
            <a:ext cx="6323206" cy="3631593"/>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lnSpc>
                <a:spcPts val="2840"/>
              </a:lnSpc>
              <a:spcBef>
                <a:spcPts val="1000"/>
              </a:spcBef>
              <a:defRPr/>
            </a:pPr>
            <a:r>
              <a:rPr lang="en-US" sz="4000" b="1">
                <a:solidFill>
                  <a:schemeClr val="accent1">
                    <a:lumMod val="75000"/>
                  </a:schemeClr>
                </a:solidFill>
                <a:latin typeface="Calibri"/>
                <a:ea typeface="Calibri"/>
                <a:cs typeface="Calibri"/>
              </a:rPr>
              <a:t>Traditional methods of duct</a:t>
            </a:r>
          </a:p>
          <a:p>
            <a:pPr defTabSz="914400">
              <a:lnSpc>
                <a:spcPts val="2840"/>
              </a:lnSpc>
              <a:spcBef>
                <a:spcPts val="1000"/>
              </a:spcBef>
              <a:defRPr/>
            </a:pPr>
            <a:r>
              <a:rPr lang="en-US" sz="4000" b="1">
                <a:solidFill>
                  <a:schemeClr val="accent1">
                    <a:lumMod val="75000"/>
                  </a:schemeClr>
                </a:solidFill>
                <a:latin typeface="Calibri"/>
                <a:ea typeface="Calibri"/>
                <a:cs typeface="Calibri"/>
              </a:rPr>
              <a:t>sealing</a:t>
            </a:r>
          </a:p>
          <a:p>
            <a:pPr defTabSz="914400">
              <a:lnSpc>
                <a:spcPts val="2840"/>
              </a:lnSpc>
              <a:spcBef>
                <a:spcPts val="1000"/>
              </a:spcBef>
              <a:defRPr/>
            </a:pPr>
            <a:endParaRPr lang="en-US" sz="3600" b="1">
              <a:solidFill>
                <a:schemeClr val="accent1">
                  <a:lumMod val="75000"/>
                </a:schemeClr>
              </a:solidFill>
              <a:latin typeface="Calibri"/>
              <a:ea typeface="Calibri"/>
              <a:cs typeface="Calibri"/>
            </a:endParaRPr>
          </a:p>
          <a:p>
            <a:pPr defTabSz="914400">
              <a:lnSpc>
                <a:spcPts val="2840"/>
              </a:lnSpc>
              <a:spcBef>
                <a:spcPts val="1000"/>
              </a:spcBef>
              <a:defRPr/>
            </a:pPr>
            <a:endParaRPr lang="en-US" sz="2800">
              <a:latin typeface="Calibri"/>
              <a:ea typeface="Calibri"/>
              <a:cs typeface="Calibri"/>
            </a:endParaRPr>
          </a:p>
          <a:p>
            <a:pPr marL="457200" marR="0" lvl="0" indent="-457200" algn="l" defTabSz="914400">
              <a:lnSpc>
                <a:spcPts val="2840"/>
              </a:lnSpc>
              <a:spcBef>
                <a:spcPts val="1000"/>
              </a:spcBef>
              <a:spcAft>
                <a:spcPts val="0"/>
              </a:spcAft>
              <a:buClrTx/>
              <a:buSzTx/>
              <a:buFont typeface="Arial" panose="020B0604020202020204" pitchFamily="34" charset="0"/>
              <a:buChar char="•"/>
              <a:tabLst/>
              <a:defRPr/>
            </a:pPr>
            <a:endParaRPr lang="en-US" sz="2800">
              <a:latin typeface="Calibri"/>
              <a:ea typeface="Calibri"/>
              <a:cs typeface="Calibri"/>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lang="en-US" sz="2800" b="0" i="0" u="none" strike="noStrike" kern="1200" cap="none" spc="0" normalizeH="0" baseline="0" noProof="0">
              <a:ln>
                <a:noFill/>
              </a:ln>
              <a:solidFill>
                <a:srgbClr val="000000"/>
              </a:solidFill>
              <a:effectLst/>
              <a:uLnTx/>
              <a:uFillTx/>
              <a:latin typeface="Calibri"/>
              <a:ea typeface="Calibri"/>
              <a:cs typeface="Calibri"/>
            </a:endParaRPr>
          </a:p>
          <a:p>
            <a:pPr marR="0" lvl="0" algn="l" defTabSz="914400" rtl="0" eaLnBrk="1" fontAlgn="auto" latinLnBrk="0" hangingPunct="1">
              <a:lnSpc>
                <a:spcPts val="2840"/>
              </a:lnSpc>
              <a:spcBef>
                <a:spcPts val="1000"/>
              </a:spcBef>
              <a:spcAft>
                <a:spcPts val="0"/>
              </a:spcAft>
              <a:buClrTx/>
              <a:buSzTx/>
              <a:tabLst/>
              <a:defRPr/>
            </a:pPr>
            <a:endParaRPr lang="en-US" sz="2800" b="0" i="0" u="none" strike="noStrike" kern="1200" cap="none" spc="0" normalizeH="0" baseline="0" noProof="0">
              <a:ln>
                <a:noFill/>
              </a:ln>
              <a:solidFill>
                <a:srgbClr val="E7E6E6">
                  <a:lumMod val="75000"/>
                </a:srgbClr>
              </a:solidFill>
              <a:effectLst/>
              <a:uLnTx/>
              <a:uFillTx/>
              <a:latin typeface="Figtree" pitchFamily="2" charset="0"/>
              <a:ea typeface="Calibri"/>
              <a:cs typeface="Calibri"/>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marR="0" lvl="0" indent="-457200" algn="l" defTabSz="914400" rtl="0" eaLnBrk="1" fontAlgn="auto" latinLnBrk="0" hangingPunct="1">
              <a:lnSpc>
                <a:spcPts val="284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E7E6E6">
                  <a:lumMod val="75000"/>
                </a:srgbClr>
              </a:solidFill>
              <a:effectLst/>
              <a:uLnTx/>
              <a:uFillTx/>
              <a:latin typeface="Figtree" pitchFamily="2" charset="0"/>
              <a:ea typeface="+mn-ea"/>
              <a:cs typeface="+mn-cs"/>
            </a:endParaRPr>
          </a:p>
          <a:p>
            <a:pPr marL="457200" indent="-457200" defTabSz="914400">
              <a:lnSpc>
                <a:spcPts val="2840"/>
              </a:lnSpc>
              <a:spcBef>
                <a:spcPts val="1000"/>
              </a:spcBef>
              <a:buFont typeface="Arial" panose="020B0604020202020204" pitchFamily="34" charset="0"/>
              <a:buChar char="•"/>
              <a:defRPr/>
            </a:pPr>
            <a:endParaRPr lang="en-US" sz="2800">
              <a:solidFill>
                <a:srgbClr val="E7E6E6">
                  <a:lumMod val="75000"/>
                </a:srgbClr>
              </a:solidFill>
              <a:latin typeface="Figtree" pitchFamily="2" charset="0"/>
            </a:endParaRPr>
          </a:p>
        </p:txBody>
      </p:sp>
      <p:pic>
        <p:nvPicPr>
          <p:cNvPr id="1030" name="Picture 6" descr="Image preview">
            <a:extLst>
              <a:ext uri="{FF2B5EF4-FFF2-40B4-BE49-F238E27FC236}">
                <a16:creationId xmlns:a16="http://schemas.microsoft.com/office/drawing/2014/main" id="{A9DC139A-139D-8C24-0ECA-8EBA9BC351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2" t="-1294" r="5166" b="1294"/>
          <a:stretch/>
        </p:blipFill>
        <p:spPr bwMode="auto">
          <a:xfrm>
            <a:off x="6250944" y="1970314"/>
            <a:ext cx="5211943" cy="34279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027">
            <a:extLst>
              <a:ext uri="{FF2B5EF4-FFF2-40B4-BE49-F238E27FC236}">
                <a16:creationId xmlns:a16="http://schemas.microsoft.com/office/drawing/2014/main" id="{5E9AA692-2691-7906-C923-44F4F78A75CD}"/>
              </a:ext>
            </a:extLst>
          </p:cNvPr>
          <p:cNvSpPr txBox="1">
            <a:spLocks noChangeArrowheads="1"/>
          </p:cNvSpPr>
          <p:nvPr/>
        </p:nvSpPr>
        <p:spPr>
          <a:xfrm>
            <a:off x="729113" y="1664978"/>
            <a:ext cx="4981721" cy="403860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2000" kern="1200" cap="all" baseline="0">
                <a:solidFill>
                  <a:schemeClr val="bg1">
                    <a:lumMod val="50000"/>
                  </a:schemeClr>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2000" kern="1200" cap="all" baseline="0">
                <a:solidFill>
                  <a:schemeClr val="tx1">
                    <a:tint val="75000"/>
                  </a:schemeClr>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800" kern="1200" cap="all" baseline="0">
                <a:solidFill>
                  <a:schemeClr val="tx1">
                    <a:tint val="75000"/>
                  </a:schemeClr>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tint val="75000"/>
                  </a:schemeClr>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tint val="75000"/>
                  </a:schemeClr>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tint val="75000"/>
                  </a:schemeClr>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tint val="75000"/>
                  </a:schemeClr>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tint val="75000"/>
                  </a:schemeClr>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tint val="75000"/>
                  </a:schemeClr>
                </a:solidFill>
                <a:effectLst/>
                <a:latin typeface="+mn-lt"/>
                <a:ea typeface="+mn-ea"/>
                <a:cs typeface="+mn-cs"/>
              </a:defRPr>
            </a:lvl9pPr>
          </a:lstStyle>
          <a:p>
            <a:pPr>
              <a:lnSpc>
                <a:spcPct val="90000"/>
              </a:lnSpc>
              <a:spcBef>
                <a:spcPct val="0"/>
              </a:spcBef>
              <a:spcAft>
                <a:spcPct val="75000"/>
              </a:spcAft>
              <a:buFont typeface="Wingdings" panose="05000000000000000000" pitchFamily="2" charset="2"/>
              <a:buChar char="§"/>
            </a:pPr>
            <a:endParaRPr lang="en-US"/>
          </a:p>
          <a:p>
            <a:pPr marL="342900" indent="-342900" algn="l">
              <a:lnSpc>
                <a:spcPct val="90000"/>
              </a:lnSpc>
              <a:spcBef>
                <a:spcPct val="0"/>
              </a:spcBef>
              <a:spcAft>
                <a:spcPct val="75000"/>
              </a:spcAft>
              <a:buFont typeface="Arial" panose="020B0604020202020204" pitchFamily="34" charset="0"/>
              <a:buChar char="•"/>
            </a:pPr>
            <a:r>
              <a:rPr lang="en-US" sz="2400">
                <a:solidFill>
                  <a:schemeClr val="tx1"/>
                </a:solidFill>
                <a:latin typeface="Gill Sans MT" panose="020B0502020104020203" pitchFamily="34" charset="0"/>
              </a:rPr>
              <a:t>Required to paint mastic on exposed seams</a:t>
            </a:r>
          </a:p>
          <a:p>
            <a:pPr marL="342900" indent="-342900" algn="l">
              <a:lnSpc>
                <a:spcPct val="90000"/>
              </a:lnSpc>
              <a:spcBef>
                <a:spcPct val="0"/>
              </a:spcBef>
              <a:spcAft>
                <a:spcPct val="75000"/>
              </a:spcAft>
              <a:buFont typeface="Arial" panose="020B0604020202020204" pitchFamily="34" charset="0"/>
              <a:buChar char="•"/>
            </a:pPr>
            <a:r>
              <a:rPr lang="en-US" sz="2400">
                <a:solidFill>
                  <a:schemeClr val="tx1"/>
                </a:solidFill>
                <a:latin typeface="Gill Sans MT" panose="020B0502020104020203" pitchFamily="34" charset="0"/>
              </a:rPr>
              <a:t>Duct may not be 100% accessible </a:t>
            </a:r>
          </a:p>
          <a:p>
            <a:pPr marL="800100" lvl="1" indent="-342900">
              <a:lnSpc>
                <a:spcPct val="90000"/>
              </a:lnSpc>
              <a:spcAft>
                <a:spcPct val="75000"/>
              </a:spcAft>
              <a:buFont typeface="Arial" panose="020B0604020202020204" pitchFamily="34" charset="0"/>
              <a:buChar char="•"/>
            </a:pPr>
            <a:r>
              <a:rPr lang="en-US" sz="2400">
                <a:solidFill>
                  <a:schemeClr val="tx1"/>
                </a:solidFill>
                <a:latin typeface="Gill Sans MT" panose="020B0502020104020203" pitchFamily="34" charset="0"/>
              </a:rPr>
              <a:t>Insulated (wrapped)</a:t>
            </a:r>
          </a:p>
          <a:p>
            <a:pPr marL="800100" lvl="1" indent="-342900">
              <a:lnSpc>
                <a:spcPct val="90000"/>
              </a:lnSpc>
              <a:spcAft>
                <a:spcPct val="75000"/>
              </a:spcAft>
              <a:buFont typeface="Arial" panose="020B0604020202020204" pitchFamily="34" charset="0"/>
              <a:buChar char="•"/>
            </a:pPr>
            <a:r>
              <a:rPr lang="en-US" sz="2400">
                <a:solidFill>
                  <a:schemeClr val="tx1"/>
                </a:solidFill>
                <a:latin typeface="Gill Sans MT" panose="020B0502020104020203" pitchFamily="34" charset="0"/>
              </a:rPr>
              <a:t>Between walls / floors / Shafts, </a:t>
            </a:r>
            <a:r>
              <a:rPr lang="en-US" sz="2400" err="1">
                <a:solidFill>
                  <a:schemeClr val="tx1"/>
                </a:solidFill>
                <a:latin typeface="Gill Sans MT" panose="020B0502020104020203" pitchFamily="34" charset="0"/>
              </a:rPr>
              <a:t>etc</a:t>
            </a:r>
            <a:endParaRPr lang="en-US" sz="2400">
              <a:solidFill>
                <a:schemeClr val="tx1"/>
              </a:solidFill>
              <a:latin typeface="Gill Sans MT" panose="020B0502020104020203" pitchFamily="34" charset="0"/>
            </a:endParaRPr>
          </a:p>
          <a:p>
            <a:pPr marL="342900" indent="-342900" algn="l">
              <a:lnSpc>
                <a:spcPct val="90000"/>
              </a:lnSpc>
              <a:spcBef>
                <a:spcPct val="0"/>
              </a:spcBef>
              <a:spcAft>
                <a:spcPct val="75000"/>
              </a:spcAft>
              <a:buFont typeface="Arial" panose="020B0604020202020204" pitchFamily="34" charset="0"/>
              <a:buChar char="•"/>
            </a:pPr>
            <a:r>
              <a:rPr lang="en-US" sz="2400">
                <a:solidFill>
                  <a:schemeClr val="tx1"/>
                </a:solidFill>
                <a:latin typeface="Gill Sans MT" panose="020B0502020104020203" pitchFamily="34" charset="0"/>
              </a:rPr>
              <a:t>Many cases post verification is required!</a:t>
            </a:r>
          </a:p>
          <a:p>
            <a:pPr>
              <a:lnSpc>
                <a:spcPct val="90000"/>
              </a:lnSpc>
              <a:spcBef>
                <a:spcPct val="0"/>
              </a:spcBef>
              <a:spcAft>
                <a:spcPct val="75000"/>
              </a:spcAft>
            </a:pPr>
            <a:endParaRPr lang="en-US">
              <a:solidFill>
                <a:schemeClr val="bg1"/>
              </a:solidFill>
            </a:endParaRPr>
          </a:p>
        </p:txBody>
      </p:sp>
    </p:spTree>
    <p:extLst>
      <p:ext uri="{BB962C8B-B14F-4D97-AF65-F5344CB8AC3E}">
        <p14:creationId xmlns:p14="http://schemas.microsoft.com/office/powerpoint/2010/main" val="3871549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4626" name="Rectangle 2">
            <a:extLst>
              <a:ext uri="{FF2B5EF4-FFF2-40B4-BE49-F238E27FC236}">
                <a16:creationId xmlns:a16="http://schemas.microsoft.com/office/drawing/2014/main" id="{F5984CE5-485B-4B45-BF0C-CF75BC6448DD}"/>
              </a:ext>
            </a:extLst>
          </p:cNvPr>
          <p:cNvSpPr>
            <a:spLocks noGrp="1" noChangeArrowheads="1"/>
          </p:cNvSpPr>
          <p:nvPr>
            <p:ph type="title"/>
          </p:nvPr>
        </p:nvSpPr>
        <p:spPr>
          <a:xfrm>
            <a:off x="0" y="-1"/>
            <a:ext cx="12167918" cy="1047749"/>
          </a:xfrm>
        </p:spPr>
        <p:txBody>
          <a:bodyPr>
            <a:normAutofit fontScale="90000"/>
          </a:bodyPr>
          <a:lstStyle/>
          <a:p>
            <a:r>
              <a:rPr lang="en-US" altLang="en-US" b="1">
                <a:solidFill>
                  <a:schemeClr val="bg2">
                    <a:lumMod val="50000"/>
                  </a:schemeClr>
                </a:solidFill>
              </a:rPr>
              <a:t>One existing-building option - remote sealing of ducts with aerosolized sealant</a:t>
            </a:r>
            <a:endParaRPr lang="en-US" altLang="en-US">
              <a:solidFill>
                <a:schemeClr val="tx1"/>
              </a:solidFill>
            </a:endParaRPr>
          </a:p>
        </p:txBody>
      </p:sp>
      <p:sp>
        <p:nvSpPr>
          <p:cNvPr id="794627" name="Rectangle 3">
            <a:extLst>
              <a:ext uri="{FF2B5EF4-FFF2-40B4-BE49-F238E27FC236}">
                <a16:creationId xmlns:a16="http://schemas.microsoft.com/office/drawing/2014/main" id="{F4C5C4CE-7810-42A0-9D36-60CBF3F99707}"/>
              </a:ext>
            </a:extLst>
          </p:cNvPr>
          <p:cNvSpPr>
            <a:spLocks noGrp="1" noChangeArrowheads="1"/>
          </p:cNvSpPr>
          <p:nvPr>
            <p:ph type="body" idx="4294967295"/>
          </p:nvPr>
        </p:nvSpPr>
        <p:spPr>
          <a:xfrm>
            <a:off x="1524000" y="1295400"/>
            <a:ext cx="7467600" cy="4800600"/>
          </a:xfrm>
        </p:spPr>
        <p:txBody>
          <a:bodyPr/>
          <a:lstStyle/>
          <a:p>
            <a:pPr>
              <a:spcAft>
                <a:spcPct val="35000"/>
              </a:spcAft>
              <a:buFont typeface="Wingdings" panose="05000000000000000000" pitchFamily="2" charset="2"/>
              <a:buNone/>
            </a:pPr>
            <a:endParaRPr lang="en-US" altLang="en-US"/>
          </a:p>
          <a:p>
            <a:pPr>
              <a:spcAft>
                <a:spcPct val="35000"/>
              </a:spcAft>
              <a:buFont typeface="Wingdings" panose="05000000000000000000" pitchFamily="2" charset="2"/>
              <a:buNone/>
            </a:pPr>
            <a:endParaRPr lang="en-US" altLang="en-US" sz="1200"/>
          </a:p>
        </p:txBody>
      </p:sp>
      <p:pic>
        <p:nvPicPr>
          <p:cNvPr id="794628" name="Picture 4">
            <a:extLst>
              <a:ext uri="{FF2B5EF4-FFF2-40B4-BE49-F238E27FC236}">
                <a16:creationId xmlns:a16="http://schemas.microsoft.com/office/drawing/2014/main" id="{6C2C7FA9-D647-4EA6-979D-3F7864BF0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43" y="3429000"/>
            <a:ext cx="3886201" cy="29146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4">
            <a:extLst>
              <a:ext uri="{FF2B5EF4-FFF2-40B4-BE49-F238E27FC236}">
                <a16:creationId xmlns:a16="http://schemas.microsoft.com/office/drawing/2014/main" id="{ECF8CF2C-2520-4B5A-8200-7384CD429188}"/>
              </a:ext>
            </a:extLst>
          </p:cNvPr>
          <p:cNvGraphicFramePr>
            <a:graphicFrameLocks noChangeAspect="1"/>
          </p:cNvGraphicFramePr>
          <p:nvPr>
            <p:extLst>
              <p:ext uri="{D42A27DB-BD31-4B8C-83A1-F6EECF244321}">
                <p14:modId xmlns:p14="http://schemas.microsoft.com/office/powerpoint/2010/main" val="3417926422"/>
              </p:ext>
            </p:extLst>
          </p:nvPr>
        </p:nvGraphicFramePr>
        <p:xfrm>
          <a:off x="3078668" y="1154541"/>
          <a:ext cx="3886200" cy="2914650"/>
        </p:xfrm>
        <a:graphic>
          <a:graphicData uri="http://schemas.openxmlformats.org/presentationml/2006/ole">
            <mc:AlternateContent xmlns:mc="http://schemas.openxmlformats.org/markup-compatibility/2006">
              <mc:Choice xmlns:v="urn:schemas-microsoft-com:vml" Requires="v">
                <p:oleObj name="Photo Editor Photo" r:id="rId4" imgW="6095238" imgH="4571429" progId="MSPhotoEd.3">
                  <p:embed/>
                </p:oleObj>
              </mc:Choice>
              <mc:Fallback>
                <p:oleObj name="Photo Editor Photo" r:id="rId4" imgW="6095238" imgH="4571429" progId="MSPhotoEd.3">
                  <p:embed/>
                  <p:pic>
                    <p:nvPicPr>
                      <p:cNvPr id="6" name="Object 4">
                        <a:extLst>
                          <a:ext uri="{FF2B5EF4-FFF2-40B4-BE49-F238E27FC236}">
                            <a16:creationId xmlns:a16="http://schemas.microsoft.com/office/drawing/2014/main" id="{ECF8CF2C-2520-4B5A-8200-7384CD429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8668" y="1154541"/>
                        <a:ext cx="38862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94629" name="Object 5">
            <a:extLst>
              <a:ext uri="{FF2B5EF4-FFF2-40B4-BE49-F238E27FC236}">
                <a16:creationId xmlns:a16="http://schemas.microsoft.com/office/drawing/2014/main" id="{2325B2D5-3736-410F-9C16-D5B5DC8A3D09}"/>
              </a:ext>
            </a:extLst>
          </p:cNvPr>
          <p:cNvGraphicFramePr>
            <a:graphicFrameLocks noGrp="1" noChangeAspect="1"/>
          </p:cNvGraphicFramePr>
          <p:nvPr>
            <p:ph idx="1"/>
            <p:extLst>
              <p:ext uri="{D42A27DB-BD31-4B8C-83A1-F6EECF244321}">
                <p14:modId xmlns:p14="http://schemas.microsoft.com/office/powerpoint/2010/main" val="2965325981"/>
              </p:ext>
            </p:extLst>
          </p:nvPr>
        </p:nvGraphicFramePr>
        <p:xfrm>
          <a:off x="7170233" y="2611866"/>
          <a:ext cx="4899631" cy="4123472"/>
        </p:xfrm>
        <a:graphic>
          <a:graphicData uri="http://schemas.openxmlformats.org/presentationml/2006/ole">
            <mc:AlternateContent xmlns:mc="http://schemas.openxmlformats.org/markup-compatibility/2006">
              <mc:Choice xmlns:v="urn:schemas-microsoft-com:vml" Requires="v">
                <p:oleObj name="Chart" r:id="rId6" imgW="3724656" imgH="3133954" progId="Excel.Chart.8">
                  <p:embed/>
                </p:oleObj>
              </mc:Choice>
              <mc:Fallback>
                <p:oleObj name="Chart" r:id="rId6" imgW="3724656" imgH="3133954" progId="Excel.Chart.8">
                  <p:embed/>
                  <p:pic>
                    <p:nvPicPr>
                      <p:cNvPr id="794629" name="Object 5">
                        <a:extLst>
                          <a:ext uri="{FF2B5EF4-FFF2-40B4-BE49-F238E27FC236}">
                            <a16:creationId xmlns:a16="http://schemas.microsoft.com/office/drawing/2014/main" id="{2325B2D5-3736-410F-9C16-D5B5DC8A3D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0233" y="2611866"/>
                        <a:ext cx="4899631" cy="4123472"/>
                      </a:xfrm>
                      <a:prstGeom prst="rect">
                        <a:avLst/>
                      </a:prstGeom>
                      <a:noFill/>
                      <a:ln>
                        <a:noFill/>
                      </a:ln>
                      <a:effec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94628"/>
                                        </p:tgtEl>
                                        <p:attrNameLst>
                                          <p:attrName>style.visibility</p:attrName>
                                        </p:attrNameLst>
                                      </p:cBhvr>
                                      <p:to>
                                        <p:strVal val="visible"/>
                                      </p:to>
                                    </p:set>
                                    <p:anim calcmode="lin" valueType="num">
                                      <p:cBhvr additive="base">
                                        <p:cTn id="13" dur="500" fill="hold"/>
                                        <p:tgtEl>
                                          <p:spTgt spid="794628"/>
                                        </p:tgtEl>
                                        <p:attrNameLst>
                                          <p:attrName>ppt_x</p:attrName>
                                        </p:attrNameLst>
                                      </p:cBhvr>
                                      <p:tavLst>
                                        <p:tav tm="0">
                                          <p:val>
                                            <p:strVal val="#ppt_x"/>
                                          </p:val>
                                        </p:tav>
                                        <p:tav tm="100000">
                                          <p:val>
                                            <p:strVal val="#ppt_x"/>
                                          </p:val>
                                        </p:tav>
                                      </p:tavLst>
                                    </p:anim>
                                    <p:anim calcmode="lin" valueType="num">
                                      <p:cBhvr additive="base">
                                        <p:cTn id="14" dur="500" fill="hold"/>
                                        <p:tgtEl>
                                          <p:spTgt spid="7946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94629"/>
                                        </p:tgtEl>
                                        <p:attrNameLst>
                                          <p:attrName>style.visibility</p:attrName>
                                        </p:attrNameLst>
                                      </p:cBhvr>
                                      <p:to>
                                        <p:strVal val="visible"/>
                                      </p:to>
                                    </p:set>
                                    <p:anim calcmode="lin" valueType="num">
                                      <p:cBhvr additive="base">
                                        <p:cTn id="19" dur="500" fill="hold"/>
                                        <p:tgtEl>
                                          <p:spTgt spid="794629"/>
                                        </p:tgtEl>
                                        <p:attrNameLst>
                                          <p:attrName>ppt_x</p:attrName>
                                        </p:attrNameLst>
                                      </p:cBhvr>
                                      <p:tavLst>
                                        <p:tav tm="0">
                                          <p:val>
                                            <p:strVal val="#ppt_x"/>
                                          </p:val>
                                        </p:tav>
                                        <p:tav tm="100000">
                                          <p:val>
                                            <p:strVal val="#ppt_x"/>
                                          </p:val>
                                        </p:tav>
                                      </p:tavLst>
                                    </p:anim>
                                    <p:anim calcmode="lin" valueType="num">
                                      <p:cBhvr additive="base">
                                        <p:cTn id="20" dur="500" fill="hold"/>
                                        <p:tgtEl>
                                          <p:spTgt spid="7946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9462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F888E98-9B60-B549-AD87-7D6FD45B0BA9}"/>
              </a:ext>
            </a:extLst>
          </p:cNvPr>
          <p:cNvSpPr/>
          <p:nvPr/>
        </p:nvSpPr>
        <p:spPr>
          <a:xfrm>
            <a:off x="522839" y="1430870"/>
            <a:ext cx="4254445" cy="3881309"/>
          </a:xfrm>
          <a:prstGeom prst="rect">
            <a:avLst/>
          </a:prstGeom>
        </p:spPr>
        <p:txBody>
          <a:bodyPr vert="horz" lIns="91440" tIns="45720" rIns="91440" bIns="45720" rtlCol="0">
            <a:noAutofit/>
          </a:bodyPr>
          <a:lstStyle/>
          <a:p>
            <a:pPr marL="571500" indent="-342900" defTabSz="914400">
              <a:lnSpc>
                <a:spcPct val="110000"/>
              </a:lnSpc>
              <a:spcAft>
                <a:spcPts val="1600"/>
              </a:spcAft>
              <a:buClr>
                <a:schemeClr val="tx1"/>
              </a:buClr>
              <a:buFont typeface="Arial" panose="020B0604020202020204" pitchFamily="34" charset="0"/>
              <a:buChar char="•"/>
              <a:defRPr/>
            </a:pPr>
            <a:r>
              <a:rPr lang="en-US" sz="2000" cap="all"/>
              <a:t>CUT ACCESS HOLES</a:t>
            </a:r>
          </a:p>
          <a:p>
            <a:pPr marL="571500" indent="-342900" defTabSz="914400">
              <a:lnSpc>
                <a:spcPct val="110000"/>
              </a:lnSpc>
              <a:spcAft>
                <a:spcPts val="1600"/>
              </a:spcAft>
              <a:buClr>
                <a:schemeClr val="tx1"/>
              </a:buClr>
              <a:buFont typeface="Arial" panose="020B0604020202020204" pitchFamily="34" charset="0"/>
              <a:buChar char="•"/>
              <a:defRPr/>
            </a:pPr>
            <a:r>
              <a:rPr lang="en-US" sz="2000" cap="all"/>
              <a:t>ISOLATE FAN(S)</a:t>
            </a:r>
          </a:p>
          <a:p>
            <a:pPr marL="571500" indent="-342900" defTabSz="914400">
              <a:lnSpc>
                <a:spcPct val="110000"/>
              </a:lnSpc>
              <a:spcAft>
                <a:spcPts val="1600"/>
              </a:spcAft>
              <a:buClr>
                <a:schemeClr val="tx1"/>
              </a:buClr>
              <a:buFont typeface="Arial" panose="020B0604020202020204" pitchFamily="34" charset="0"/>
              <a:buChar char="•"/>
              <a:defRPr/>
            </a:pPr>
            <a:r>
              <a:rPr lang="en-US" sz="2000" cap="all"/>
              <a:t>BLOCK DIFFUSERS, VAV’S, COILS, ETC.</a:t>
            </a:r>
          </a:p>
          <a:p>
            <a:pPr marL="571500" indent="-342900" defTabSz="914400">
              <a:lnSpc>
                <a:spcPct val="110000"/>
              </a:lnSpc>
              <a:spcAft>
                <a:spcPts val="1600"/>
              </a:spcAft>
              <a:buClr>
                <a:schemeClr val="tx1"/>
              </a:buClr>
              <a:buFont typeface="Arial" panose="020B0604020202020204" pitchFamily="34" charset="0"/>
              <a:buChar char="•"/>
              <a:defRPr/>
            </a:pPr>
            <a:r>
              <a:rPr lang="en-US" sz="2000" cap="all"/>
              <a:t>CONNECT INJECTION EQUIPMENT</a:t>
            </a:r>
          </a:p>
          <a:p>
            <a:pPr marL="571500" indent="-342900" defTabSz="914400">
              <a:lnSpc>
                <a:spcPct val="110000"/>
              </a:lnSpc>
              <a:spcAft>
                <a:spcPts val="1600"/>
              </a:spcAft>
              <a:buClr>
                <a:schemeClr val="tx1"/>
              </a:buClr>
              <a:buFont typeface="Arial" panose="020B0604020202020204" pitchFamily="34" charset="0"/>
              <a:buChar char="•"/>
              <a:defRPr/>
            </a:pPr>
            <a:r>
              <a:rPr lang="en-US" sz="2000" cap="all"/>
              <a:t>PRE-SEAL TEST (BASELINE)  </a:t>
            </a:r>
          </a:p>
          <a:p>
            <a:pPr marL="571500" indent="-342900" defTabSz="914400">
              <a:lnSpc>
                <a:spcPct val="110000"/>
              </a:lnSpc>
              <a:spcAft>
                <a:spcPts val="1600"/>
              </a:spcAft>
              <a:buClr>
                <a:schemeClr val="tx1"/>
              </a:buClr>
              <a:buFont typeface="Arial" panose="020B0604020202020204" pitchFamily="34" charset="0"/>
              <a:buChar char="•"/>
              <a:defRPr/>
            </a:pPr>
            <a:r>
              <a:rPr lang="en-US" sz="2000" cap="all"/>
              <a:t>INJECT ATOMIZED SEALANT</a:t>
            </a:r>
          </a:p>
          <a:p>
            <a:pPr marL="571500" indent="-342900" defTabSz="914400">
              <a:lnSpc>
                <a:spcPct val="110000"/>
              </a:lnSpc>
              <a:spcAft>
                <a:spcPts val="1600"/>
              </a:spcAft>
              <a:buClr>
                <a:schemeClr val="tx1"/>
              </a:buClr>
              <a:buFont typeface="Arial" panose="020B0604020202020204" pitchFamily="34" charset="0"/>
              <a:buChar char="•"/>
              <a:defRPr/>
            </a:pPr>
            <a:r>
              <a:rPr lang="en-US" sz="2000" cap="all"/>
              <a:t>POST-SEAL: MEASURE FINAL LEAKAGE</a:t>
            </a:r>
          </a:p>
          <a:p>
            <a:pPr marL="571500" indent="-342900" defTabSz="914400">
              <a:lnSpc>
                <a:spcPct val="110000"/>
              </a:lnSpc>
              <a:spcAft>
                <a:spcPts val="1600"/>
              </a:spcAft>
              <a:buClr>
                <a:schemeClr val="tx1"/>
              </a:buClr>
              <a:buFont typeface="Arial" panose="020B0604020202020204" pitchFamily="34" charset="0"/>
              <a:buChar char="•"/>
              <a:defRPr/>
            </a:pPr>
            <a:r>
              <a:rPr lang="en-US" sz="2000" cap="all"/>
              <a:t>PRESENT FINAL CERTIFICATE(S)</a:t>
            </a:r>
          </a:p>
        </p:txBody>
      </p:sp>
      <p:pic>
        <p:nvPicPr>
          <p:cNvPr id="10" name="Aeroseal HomeSeal Animation">
            <a:hlinkClick r:id="" action="ppaction://media"/>
            <a:extLst>
              <a:ext uri="{FF2B5EF4-FFF2-40B4-BE49-F238E27FC236}">
                <a16:creationId xmlns:a16="http://schemas.microsoft.com/office/drawing/2014/main" id="{E2A6A3C3-3DC2-7645-8BF3-A663F7C0C3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48643" y="1599683"/>
            <a:ext cx="6299887" cy="3543684"/>
          </a:xfrm>
          <a:prstGeom prst="rect">
            <a:avLst/>
          </a:prstGeom>
        </p:spPr>
      </p:pic>
      <p:pic>
        <p:nvPicPr>
          <p:cNvPr id="76" name="Picture 75">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197" name="Rectangle 2"/>
          <p:cNvSpPr>
            <a:spLocks noGrp="1" noChangeArrowheads="1"/>
          </p:cNvSpPr>
          <p:nvPr>
            <p:ph type="title"/>
          </p:nvPr>
        </p:nvSpPr>
        <p:spPr>
          <a:xfrm>
            <a:off x="2650062" y="58519"/>
            <a:ext cx="6944104" cy="1573863"/>
          </a:xfrm>
        </p:spPr>
        <p:txBody>
          <a:bodyPr vert="horz" lIns="91440" tIns="45720" rIns="91440" bIns="45720" rtlCol="0" anchor="ctr">
            <a:normAutofit/>
          </a:bodyPr>
          <a:lstStyle/>
          <a:p>
            <a:pPr algn="l">
              <a:spcAft>
                <a:spcPct val="10000"/>
              </a:spcAft>
            </a:pPr>
            <a:r>
              <a:rPr lang="en-US"/>
              <a:t>      </a:t>
            </a:r>
            <a:r>
              <a:rPr lang="en-US" b="1">
                <a:solidFill>
                  <a:schemeClr val="accent1">
                    <a:lumMod val="50000"/>
                  </a:schemeClr>
                </a:solidFill>
              </a:rPr>
              <a:t>Aerosol Sealing Process</a:t>
            </a:r>
          </a:p>
        </p:txBody>
      </p:sp>
    </p:spTree>
    <p:extLst>
      <p:ext uri="{BB962C8B-B14F-4D97-AF65-F5344CB8AC3E}">
        <p14:creationId xmlns:p14="http://schemas.microsoft.com/office/powerpoint/2010/main" val="24359805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0"/>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id="{A4CDA55F-7A65-A94D-81BF-0D13FA12CA05}"/>
              </a:ext>
            </a:extLst>
          </p:cNvPr>
          <p:cNvGraphicFramePr>
            <a:graphicFrameLocks noChangeAspect="1"/>
          </p:cNvGraphicFramePr>
          <p:nvPr>
            <p:extLst>
              <p:ext uri="{D42A27DB-BD31-4B8C-83A1-F6EECF244321}">
                <p14:modId xmlns:p14="http://schemas.microsoft.com/office/powerpoint/2010/main" val="1295378539"/>
              </p:ext>
            </p:extLst>
          </p:nvPr>
        </p:nvGraphicFramePr>
        <p:xfrm>
          <a:off x="5255455" y="134854"/>
          <a:ext cx="5181600" cy="5970525"/>
        </p:xfrm>
        <a:graphic>
          <a:graphicData uri="http://schemas.openxmlformats.org/presentationml/2006/ole">
            <mc:AlternateContent xmlns:mc="http://schemas.openxmlformats.org/markup-compatibility/2006">
              <mc:Choice xmlns:v="urn:schemas-microsoft-com:vml" Requires="v">
                <p:oleObj name="Acrobat Document" r:id="rId2" imgW="6171975" imgH="7886392" progId="AcroExch.Document.DC">
                  <p:embed/>
                </p:oleObj>
              </mc:Choice>
              <mc:Fallback>
                <p:oleObj name="Acrobat Document" r:id="rId2" imgW="6171975" imgH="7886392" progId="AcroExch.Document.DC">
                  <p:embed/>
                  <p:pic>
                    <p:nvPicPr>
                      <p:cNvPr id="4" name="Content Placeholder 6">
                        <a:extLst>
                          <a:ext uri="{FF2B5EF4-FFF2-40B4-BE49-F238E27FC236}">
                            <a16:creationId xmlns:a16="http://schemas.microsoft.com/office/drawing/2014/main" id="{A4CDA55F-7A65-A94D-81BF-0D13FA12CA05}"/>
                          </a:ext>
                        </a:extLst>
                      </p:cNvPr>
                      <p:cNvPicPr/>
                      <p:nvPr/>
                    </p:nvPicPr>
                    <p:blipFill>
                      <a:blip r:embed="rId3"/>
                      <a:stretch>
                        <a:fillRect/>
                      </a:stretch>
                    </p:blipFill>
                    <p:spPr>
                      <a:xfrm>
                        <a:off x="5255455" y="134854"/>
                        <a:ext cx="5181600" cy="5970525"/>
                      </a:xfrm>
                      <a:prstGeom prst="rect">
                        <a:avLst/>
                      </a:prstGeom>
                      <a:ln>
                        <a:noFill/>
                      </a:ln>
                    </p:spPr>
                  </p:pic>
                </p:oleObj>
              </mc:Fallback>
            </mc:AlternateContent>
          </a:graphicData>
        </a:graphic>
      </p:graphicFrame>
      <p:sp>
        <p:nvSpPr>
          <p:cNvPr id="5" name="Rectangle 4">
            <a:extLst>
              <a:ext uri="{FF2B5EF4-FFF2-40B4-BE49-F238E27FC236}">
                <a16:creationId xmlns:a16="http://schemas.microsoft.com/office/drawing/2014/main" id="{2C4AE80F-B2A4-4645-8E82-3EB10B2AC3FC}"/>
              </a:ext>
            </a:extLst>
          </p:cNvPr>
          <p:cNvSpPr/>
          <p:nvPr/>
        </p:nvSpPr>
        <p:spPr>
          <a:xfrm>
            <a:off x="1007012" y="1335404"/>
            <a:ext cx="4248443" cy="5078313"/>
          </a:xfrm>
          <a:prstGeom prst="rect">
            <a:avLst/>
          </a:prstGeom>
        </p:spPr>
        <p:txBody>
          <a:bodyPr wrap="square">
            <a:spAutoFit/>
          </a:bodyPr>
          <a:lstStyle/>
          <a:p>
            <a:r>
              <a:rPr lang="en-US" sz="3200" b="1">
                <a:solidFill>
                  <a:schemeClr val="accent1">
                    <a:lumMod val="75000"/>
                  </a:schemeClr>
                </a:solidFill>
              </a:rPr>
              <a:t>DUCT SEALANT</a:t>
            </a:r>
          </a:p>
          <a:p>
            <a:pPr marL="457200" indent="-457200">
              <a:buFont typeface="Arial" panose="020B0604020202020204" pitchFamily="34" charset="0"/>
              <a:buChar char="•"/>
            </a:pPr>
            <a:r>
              <a:rPr lang="en-US" sz="2800"/>
              <a:t>VINYL POLYMER </a:t>
            </a:r>
          </a:p>
          <a:p>
            <a:pPr marL="457200" indent="-457200">
              <a:buFont typeface="Arial" panose="020B0604020202020204" pitchFamily="34" charset="0"/>
              <a:buChar char="•"/>
            </a:pPr>
            <a:r>
              <a:rPr lang="en-US" sz="2800"/>
              <a:t>REMAINS FLEXABLE </a:t>
            </a:r>
          </a:p>
          <a:p>
            <a:pPr marL="457200" indent="-457200">
              <a:buFont typeface="Arial" panose="020B0604020202020204" pitchFamily="34" charset="0"/>
              <a:buChar char="•"/>
            </a:pPr>
            <a:r>
              <a:rPr lang="en-US" sz="2800"/>
              <a:t>NO OFFGASSING</a:t>
            </a:r>
          </a:p>
          <a:p>
            <a:pPr marL="457200" indent="-457200">
              <a:buFont typeface="Arial" panose="020B0604020202020204" pitchFamily="34" charset="0"/>
              <a:buChar char="•"/>
            </a:pPr>
            <a:r>
              <a:rPr lang="en-US" sz="2800"/>
              <a:t>UL 1381 </a:t>
            </a:r>
          </a:p>
          <a:p>
            <a:pPr marL="800100" lvl="1" indent="-342900">
              <a:buFont typeface="Arial" panose="020B0604020202020204" pitchFamily="34" charset="0"/>
              <a:buChar char="•"/>
            </a:pPr>
            <a:r>
              <a:rPr lang="en-US" sz="2400"/>
              <a:t>MOLD GROWTH</a:t>
            </a:r>
          </a:p>
          <a:p>
            <a:pPr marL="800100" lvl="1" indent="-342900">
              <a:buFont typeface="Arial" panose="020B0604020202020204" pitchFamily="34" charset="0"/>
              <a:buChar char="•"/>
            </a:pPr>
            <a:r>
              <a:rPr lang="en-US" sz="2400"/>
              <a:t>EROSION</a:t>
            </a:r>
          </a:p>
          <a:p>
            <a:pPr marL="800100" lvl="1" indent="-342900">
              <a:buFont typeface="Arial" panose="020B0604020202020204" pitchFamily="34" charset="0"/>
              <a:buChar char="•"/>
            </a:pPr>
            <a:r>
              <a:rPr lang="en-US" sz="2400"/>
              <a:t>FLAME SPREAD</a:t>
            </a:r>
          </a:p>
          <a:p>
            <a:pPr marL="800100" lvl="1" indent="-342900">
              <a:buFont typeface="Arial" panose="020B0604020202020204" pitchFamily="34" charset="0"/>
              <a:buChar char="•"/>
            </a:pPr>
            <a:r>
              <a:rPr lang="en-US" sz="2400"/>
              <a:t>DURABILITY</a:t>
            </a:r>
          </a:p>
          <a:p>
            <a:pPr marL="914400" lvl="1" indent="-457200">
              <a:buFont typeface="Wingdings" panose="05000000000000000000" pitchFamily="2" charset="2"/>
              <a:buChar char="Ø"/>
            </a:pPr>
            <a:endParaRPr lang="en-US" sz="2800"/>
          </a:p>
          <a:p>
            <a:pPr marL="457200" indent="-457200">
              <a:buFont typeface="Wingdings" panose="05000000000000000000" pitchFamily="2" charset="2"/>
              <a:buChar char="Ø"/>
            </a:pPr>
            <a:endParaRPr lang="en-US" sz="2800"/>
          </a:p>
          <a:p>
            <a:endParaRPr lang="en-US" sz="2800"/>
          </a:p>
        </p:txBody>
      </p:sp>
    </p:spTree>
    <p:extLst>
      <p:ext uri="{BB962C8B-B14F-4D97-AF65-F5344CB8AC3E}">
        <p14:creationId xmlns:p14="http://schemas.microsoft.com/office/powerpoint/2010/main" val="371354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E63F1286-00BB-6C4E-839B-E76EE64F06C0}"/>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165"/>
                    </a14:imgEffect>
                    <a14:imgEffect>
                      <a14:saturation sat="84000"/>
                    </a14:imgEffect>
                    <a14:imgEffect>
                      <a14:brightnessContrast bright="-8000"/>
                    </a14:imgEffect>
                  </a14:imgLayer>
                </a14:imgProps>
              </a:ext>
              <a:ext uri="{28A0092B-C50C-407E-A947-70E740481C1C}">
                <a14:useLocalDpi xmlns:a14="http://schemas.microsoft.com/office/drawing/2010/main" val="0"/>
              </a:ext>
            </a:extLst>
          </a:blip>
          <a:srcRect t="12702" b="21465"/>
          <a:stretch/>
        </p:blipFill>
        <p:spPr>
          <a:xfrm>
            <a:off x="1404784" y="1369340"/>
            <a:ext cx="4691216" cy="3551003"/>
          </a:xfrm>
          <a:prstGeom prst="rect">
            <a:avLst/>
          </a:prstGeom>
          <a:effectLst>
            <a:glow>
              <a:schemeClr val="accent1"/>
            </a:glow>
          </a:effectLst>
        </p:spPr>
      </p:pic>
      <p:sp>
        <p:nvSpPr>
          <p:cNvPr id="11" name="TextBox 10">
            <a:extLst>
              <a:ext uri="{FF2B5EF4-FFF2-40B4-BE49-F238E27FC236}">
                <a16:creationId xmlns:a16="http://schemas.microsoft.com/office/drawing/2014/main" id="{49953778-3E71-AD49-B5C0-7FE7FB68F108}"/>
              </a:ext>
            </a:extLst>
          </p:cNvPr>
          <p:cNvSpPr txBox="1"/>
          <p:nvPr/>
        </p:nvSpPr>
        <p:spPr>
          <a:xfrm>
            <a:off x="7299595" y="2044005"/>
            <a:ext cx="3573924" cy="2769989"/>
          </a:xfrm>
          <a:prstGeom prst="rect">
            <a:avLst/>
          </a:prstGeom>
          <a:noFill/>
          <a:ln>
            <a:noFill/>
          </a:ln>
        </p:spPr>
        <p:txBody>
          <a:bodyPr wrap="square" rtlCol="0">
            <a:spAutoFit/>
          </a:bodyPr>
          <a:lstStyle/>
          <a:p>
            <a:pPr algn="ctr"/>
            <a:r>
              <a:rPr lang="en-US" sz="1600">
                <a:solidFill>
                  <a:srgbClr val="000000"/>
                </a:solidFill>
              </a:rPr>
              <a:t>When we arrived</a:t>
            </a:r>
          </a:p>
          <a:p>
            <a:pPr algn="ctr"/>
            <a:r>
              <a:rPr lang="en-US" b="1">
                <a:solidFill>
                  <a:srgbClr val="000000"/>
                </a:solidFill>
              </a:rPr>
              <a:t>YOUR DUCTS HAD:</a:t>
            </a:r>
            <a:endParaRPr lang="en-US">
              <a:solidFill>
                <a:srgbClr val="000000"/>
              </a:solidFill>
            </a:endParaRPr>
          </a:p>
          <a:p>
            <a:pPr algn="ctr"/>
            <a:r>
              <a:rPr lang="en-US" b="1">
                <a:solidFill>
                  <a:srgbClr val="CC0000"/>
                </a:solidFill>
              </a:rPr>
              <a:t>1,247.5 CFM </a:t>
            </a:r>
            <a:r>
              <a:rPr lang="en-US" sz="1600">
                <a:solidFill>
                  <a:srgbClr val="000000"/>
                </a:solidFill>
              </a:rPr>
              <a:t>of Leakage equivalent </a:t>
            </a:r>
          </a:p>
          <a:p>
            <a:pPr algn="ctr"/>
            <a:endParaRPr lang="en-US" sz="1600">
              <a:solidFill>
                <a:srgbClr val="000000"/>
              </a:solidFill>
            </a:endParaRPr>
          </a:p>
          <a:p>
            <a:pPr algn="ctr"/>
            <a:r>
              <a:rPr lang="en-US" sz="1600">
                <a:solidFill>
                  <a:srgbClr val="000000"/>
                </a:solidFill>
              </a:rPr>
              <a:t>After we finished</a:t>
            </a:r>
          </a:p>
          <a:p>
            <a:pPr algn="ctr"/>
            <a:r>
              <a:rPr lang="en-US" b="1">
                <a:solidFill>
                  <a:srgbClr val="00CC99">
                    <a:lumMod val="50000"/>
                  </a:srgbClr>
                </a:solidFill>
              </a:rPr>
              <a:t>YOUR DUCTS HAVE</a:t>
            </a:r>
          </a:p>
          <a:p>
            <a:pPr algn="ctr"/>
            <a:r>
              <a:rPr lang="en-US" b="1">
                <a:solidFill>
                  <a:srgbClr val="00CC99">
                    <a:lumMod val="50000"/>
                  </a:srgbClr>
                </a:solidFill>
              </a:rPr>
              <a:t>      63.9 CFM </a:t>
            </a:r>
            <a:r>
              <a:rPr lang="en-US" sz="1600">
                <a:solidFill>
                  <a:srgbClr val="000000"/>
                </a:solidFill>
              </a:rPr>
              <a:t>of Leakage equivalent </a:t>
            </a:r>
            <a:endParaRPr lang="en-US">
              <a:solidFill>
                <a:srgbClr val="000000"/>
              </a:solidFill>
            </a:endParaRPr>
          </a:p>
          <a:p>
            <a:pPr algn="ctr"/>
            <a:endParaRPr lang="en-US">
              <a:solidFill>
                <a:srgbClr val="000000"/>
              </a:solidFill>
            </a:endParaRPr>
          </a:p>
          <a:p>
            <a:pPr algn="ctr"/>
            <a:r>
              <a:rPr lang="en-US" sz="1600">
                <a:solidFill>
                  <a:srgbClr val="000000"/>
                </a:solidFill>
              </a:rPr>
              <a:t>This corresponds to a</a:t>
            </a:r>
            <a:r>
              <a:rPr lang="en-US" sz="1600" b="1">
                <a:solidFill>
                  <a:srgbClr val="000000"/>
                </a:solidFill>
              </a:rPr>
              <a:t> </a:t>
            </a:r>
            <a:r>
              <a:rPr lang="en-US" b="1">
                <a:solidFill>
                  <a:srgbClr val="0D457D"/>
                </a:solidFill>
              </a:rPr>
              <a:t>94.9% </a:t>
            </a:r>
          </a:p>
          <a:p>
            <a:pPr algn="ctr"/>
            <a:r>
              <a:rPr lang="en-US" b="1">
                <a:solidFill>
                  <a:srgbClr val="0D457D"/>
                </a:solidFill>
              </a:rPr>
              <a:t>Reduction</a:t>
            </a:r>
            <a:r>
              <a:rPr lang="en-US" b="1">
                <a:solidFill>
                  <a:srgbClr val="000000"/>
                </a:solidFill>
              </a:rPr>
              <a:t> </a:t>
            </a:r>
            <a:r>
              <a:rPr lang="en-US" sz="1600">
                <a:solidFill>
                  <a:srgbClr val="000000"/>
                </a:solidFill>
              </a:rPr>
              <a:t>in Duct Leakage </a:t>
            </a:r>
          </a:p>
        </p:txBody>
      </p:sp>
      <p:sp>
        <p:nvSpPr>
          <p:cNvPr id="12" name="Title 1">
            <a:extLst>
              <a:ext uri="{FF2B5EF4-FFF2-40B4-BE49-F238E27FC236}">
                <a16:creationId xmlns:a16="http://schemas.microsoft.com/office/drawing/2014/main" id="{E5B5A2A9-A9AD-B448-BF2E-3AEEEFC3FC90}"/>
              </a:ext>
            </a:extLst>
          </p:cNvPr>
          <p:cNvSpPr>
            <a:spLocks noGrp="1"/>
          </p:cNvSpPr>
          <p:nvPr>
            <p:ph type="title"/>
          </p:nvPr>
        </p:nvSpPr>
        <p:spPr>
          <a:xfrm>
            <a:off x="1905000" y="199528"/>
            <a:ext cx="8382000" cy="457200"/>
          </a:xfrm>
        </p:spPr>
        <p:txBody>
          <a:bodyPr>
            <a:noAutofit/>
          </a:bodyPr>
          <a:lstStyle/>
          <a:p>
            <a:r>
              <a:rPr lang="en-US" b="1">
                <a:solidFill>
                  <a:srgbClr val="002060"/>
                </a:solidFill>
              </a:rPr>
              <a:t>Certificate of Completion</a:t>
            </a:r>
          </a:p>
        </p:txBody>
      </p:sp>
    </p:spTree>
    <p:extLst>
      <p:ext uri="{BB962C8B-B14F-4D97-AF65-F5344CB8AC3E}">
        <p14:creationId xmlns:p14="http://schemas.microsoft.com/office/powerpoint/2010/main" val="2295557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8474"/>
            <a:ext cx="9144000" cy="1124527"/>
          </a:xfrm>
        </p:spPr>
        <p:txBody>
          <a:bodyPr>
            <a:normAutofit fontScale="90000"/>
          </a:bodyPr>
          <a:lstStyle/>
          <a:p>
            <a:pPr algn="ctr"/>
            <a:r>
              <a:rPr lang="en-US" sz="4000" b="1">
                <a:solidFill>
                  <a:schemeClr val="bg2">
                    <a:lumMod val="50000"/>
                  </a:schemeClr>
                </a:solidFill>
                <a:latin typeface="+mn-lt"/>
                <a:ea typeface="+mn-ea"/>
                <a:cs typeface="+mn-cs"/>
              </a:rPr>
              <a:t>Aerosol Building Sealing Technology</a:t>
            </a:r>
            <a:br>
              <a:rPr lang="en-US"/>
            </a:br>
            <a:endParaRPr lang="en-US"/>
          </a:p>
        </p:txBody>
      </p:sp>
      <p:sp>
        <p:nvSpPr>
          <p:cNvPr id="3" name="Content Placeholder 2"/>
          <p:cNvSpPr>
            <a:spLocks noGrp="1"/>
          </p:cNvSpPr>
          <p:nvPr>
            <p:ph idx="1"/>
          </p:nvPr>
        </p:nvSpPr>
        <p:spPr>
          <a:xfrm>
            <a:off x="317370" y="765468"/>
            <a:ext cx="9009203" cy="5236897"/>
          </a:xfrm>
        </p:spPr>
        <p:txBody>
          <a:bodyPr>
            <a:noAutofit/>
          </a:bodyPr>
          <a:lstStyle/>
          <a:p>
            <a:pPr marL="109728" indent="0">
              <a:spcBef>
                <a:spcPts val="600"/>
              </a:spcBef>
              <a:spcAft>
                <a:spcPts val="600"/>
              </a:spcAft>
              <a:buNone/>
            </a:pPr>
            <a:r>
              <a:rPr lang="en-US" sz="2800" b="1"/>
              <a:t>Basic Concept</a:t>
            </a:r>
          </a:p>
          <a:p>
            <a:pPr lvl="1">
              <a:spcBef>
                <a:spcPts val="0"/>
              </a:spcBef>
              <a:spcAft>
                <a:spcPts val="600"/>
              </a:spcAft>
            </a:pPr>
            <a:r>
              <a:rPr lang="en-US" sz="2400"/>
              <a:t>Use blower door to pressurize Zone to be sealed</a:t>
            </a:r>
          </a:p>
          <a:p>
            <a:pPr lvl="1">
              <a:spcBef>
                <a:spcPts val="0"/>
              </a:spcBef>
              <a:spcAft>
                <a:spcPts val="600"/>
              </a:spcAft>
            </a:pPr>
            <a:r>
              <a:rPr lang="en-US" sz="2400"/>
              <a:t>Fog Zone with aerosolized sealant particles</a:t>
            </a:r>
          </a:p>
          <a:p>
            <a:pPr lvl="1">
              <a:spcBef>
                <a:spcPts val="0"/>
              </a:spcBef>
              <a:spcAft>
                <a:spcPts val="600"/>
              </a:spcAft>
            </a:pPr>
            <a:r>
              <a:rPr lang="en-US" sz="2400"/>
              <a:t>Utilize sealant material with no residual tack</a:t>
            </a:r>
          </a:p>
          <a:p>
            <a:pPr marL="109728" indent="0">
              <a:spcBef>
                <a:spcPts val="600"/>
              </a:spcBef>
              <a:spcAft>
                <a:spcPts val="1200"/>
              </a:spcAft>
              <a:buNone/>
            </a:pPr>
            <a:br>
              <a:rPr lang="en-US"/>
            </a:br>
            <a:endParaRPr lang="en-US"/>
          </a:p>
          <a:p>
            <a:pPr>
              <a:spcAft>
                <a:spcPts val="600"/>
              </a:spcAft>
            </a:pPr>
            <a:endParaRPr lang="en-US"/>
          </a:p>
        </p:txBody>
      </p:sp>
      <p:pic>
        <p:nvPicPr>
          <p:cNvPr id="4" name="Picture 3"/>
          <p:cNvPicPr>
            <a:picLocks noChangeAspect="1"/>
          </p:cNvPicPr>
          <p:nvPr/>
        </p:nvPicPr>
        <p:blipFill>
          <a:blip r:embed="rId2"/>
          <a:stretch>
            <a:fillRect/>
          </a:stretch>
        </p:blipFill>
        <p:spPr>
          <a:xfrm>
            <a:off x="8446426" y="970193"/>
            <a:ext cx="3276600" cy="3658087"/>
          </a:xfrm>
          <a:prstGeom prst="rect">
            <a:avLst/>
          </a:prstGeom>
        </p:spPr>
      </p:pic>
      <p:pic>
        <p:nvPicPr>
          <p:cNvPr id="5" name="Picture 4"/>
          <p:cNvPicPr>
            <a:picLocks noChangeAspect="1"/>
          </p:cNvPicPr>
          <p:nvPr/>
        </p:nvPicPr>
        <p:blipFill>
          <a:blip r:embed="rId3"/>
          <a:stretch>
            <a:fillRect/>
          </a:stretch>
        </p:blipFill>
        <p:spPr>
          <a:xfrm>
            <a:off x="4094071" y="2799237"/>
            <a:ext cx="3716197" cy="3750291"/>
          </a:xfrm>
          <a:prstGeom prst="rect">
            <a:avLst/>
          </a:prstGeom>
        </p:spPr>
      </p:pic>
    </p:spTree>
    <p:extLst>
      <p:ext uri="{BB962C8B-B14F-4D97-AF65-F5344CB8AC3E}">
        <p14:creationId xmlns:p14="http://schemas.microsoft.com/office/powerpoint/2010/main" val="203804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414" y="-72765"/>
            <a:ext cx="12235991" cy="774960"/>
          </a:xfrm>
        </p:spPr>
        <p:txBody>
          <a:bodyPr>
            <a:normAutofit fontScale="90000"/>
          </a:bodyPr>
          <a:lstStyle/>
          <a:p>
            <a:r>
              <a:rPr lang="en-US" b="1">
                <a:solidFill>
                  <a:srgbClr val="002060"/>
                </a:solidFill>
              </a:rPr>
              <a:t>Aerosol Building Sealing Technology – DOD Buildings </a:t>
            </a:r>
            <a:endParaRPr lang="en-US" b="1"/>
          </a:p>
        </p:txBody>
      </p:sp>
      <p:pic>
        <p:nvPicPr>
          <p:cNvPr id="4" name="Content Placeholder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6997147" y="702195"/>
            <a:ext cx="4240970" cy="3180728"/>
          </a:xfrm>
          <a:prstGeom prst="rect">
            <a:avLst/>
          </a:prstGeom>
          <a:noFill/>
          <a:ln w="9525">
            <a:noFill/>
            <a:miter lim="800000"/>
            <a:headEnd/>
            <a:tailEnd/>
          </a:ln>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74564" y="4091836"/>
            <a:ext cx="3546734" cy="2660050"/>
          </a:xfrm>
          <a:prstGeom prst="rect">
            <a:avLst/>
          </a:prstGeom>
        </p:spPr>
      </p:pic>
      <p:graphicFrame>
        <p:nvGraphicFramePr>
          <p:cNvPr id="7" name="Chart 6"/>
          <p:cNvGraphicFramePr>
            <a:graphicFrameLocks noGrp="1"/>
          </p:cNvGraphicFramePr>
          <p:nvPr>
            <p:extLst>
              <p:ext uri="{D42A27DB-BD31-4B8C-83A1-F6EECF244321}">
                <p14:modId xmlns:p14="http://schemas.microsoft.com/office/powerpoint/2010/main" val="3356282213"/>
              </p:ext>
            </p:extLst>
          </p:nvPr>
        </p:nvGraphicFramePr>
        <p:xfrm>
          <a:off x="75414" y="3111137"/>
          <a:ext cx="5383016" cy="3746863"/>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p:cNvPicPr>
            <a:picLocks noChangeAspect="1"/>
          </p:cNvPicPr>
          <p:nvPr/>
        </p:nvPicPr>
        <p:blipFill rotWithShape="1">
          <a:blip r:embed="rId5" cstate="email">
            <a:extLst>
              <a:ext uri="{28A0092B-C50C-407E-A947-70E740481C1C}">
                <a14:useLocalDpi xmlns:a14="http://schemas.microsoft.com/office/drawing/2010/main" val="0"/>
              </a:ext>
            </a:extLst>
          </a:blip>
          <a:srcRect l="42665" t="13584" r="26678" b="18287"/>
          <a:stretch/>
        </p:blipFill>
        <p:spPr>
          <a:xfrm rot="5400000">
            <a:off x="2907322" y="241362"/>
            <a:ext cx="3180729" cy="3975913"/>
          </a:xfrm>
          <a:prstGeom prst="rect">
            <a:avLst/>
          </a:prstGeom>
        </p:spPr>
      </p:pic>
    </p:spTree>
    <p:extLst>
      <p:ext uri="{BB962C8B-B14F-4D97-AF65-F5344CB8AC3E}">
        <p14:creationId xmlns:p14="http://schemas.microsoft.com/office/powerpoint/2010/main" val="1856329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0"/>
            <a:ext cx="9220200" cy="685800"/>
          </a:xfrm>
        </p:spPr>
        <p:txBody>
          <a:bodyPr>
            <a:noAutofit/>
          </a:bodyPr>
          <a:lstStyle/>
          <a:p>
            <a:r>
              <a:rPr lang="en-US" b="1">
                <a:solidFill>
                  <a:schemeClr val="bg2">
                    <a:lumMod val="50000"/>
                  </a:schemeClr>
                </a:solidFill>
                <a:latin typeface="+mn-lt"/>
                <a:ea typeface="+mn-ea"/>
                <a:cs typeface="+mn-cs"/>
              </a:rPr>
              <a:t>Post-Sheetrock Aerosol-Sealed Leaks</a:t>
            </a:r>
          </a:p>
        </p:txBody>
      </p:sp>
      <p:pic>
        <p:nvPicPr>
          <p:cNvPr id="4" name="Picture 3"/>
          <p:cNvPicPr>
            <a:picLocks noChangeAspect="1"/>
          </p:cNvPicPr>
          <p:nvPr/>
        </p:nvPicPr>
        <p:blipFill>
          <a:blip r:embed="rId2"/>
          <a:stretch>
            <a:fillRect/>
          </a:stretch>
        </p:blipFill>
        <p:spPr>
          <a:xfrm>
            <a:off x="7897309" y="610387"/>
            <a:ext cx="3986750" cy="3895625"/>
          </a:xfrm>
          <a:prstGeom prst="rect">
            <a:avLst/>
          </a:prstGeom>
        </p:spPr>
      </p:pic>
      <p:pic>
        <p:nvPicPr>
          <p:cNvPr id="5" name="Picture 4"/>
          <p:cNvPicPr>
            <a:picLocks noChangeAspect="1"/>
          </p:cNvPicPr>
          <p:nvPr/>
        </p:nvPicPr>
        <p:blipFill>
          <a:blip r:embed="rId3"/>
          <a:stretch>
            <a:fillRect/>
          </a:stretch>
        </p:blipFill>
        <p:spPr>
          <a:xfrm>
            <a:off x="307941" y="610387"/>
            <a:ext cx="3607710" cy="4432912"/>
          </a:xfrm>
          <a:prstGeom prst="rect">
            <a:avLst/>
          </a:prstGeom>
        </p:spPr>
      </p:pic>
      <p:pic>
        <p:nvPicPr>
          <p:cNvPr id="6" name="Picture 5"/>
          <p:cNvPicPr>
            <a:picLocks noChangeAspect="1"/>
          </p:cNvPicPr>
          <p:nvPr/>
        </p:nvPicPr>
        <p:blipFill>
          <a:blip r:embed="rId4"/>
          <a:stretch>
            <a:fillRect/>
          </a:stretch>
        </p:blipFill>
        <p:spPr>
          <a:xfrm>
            <a:off x="3915651" y="3308944"/>
            <a:ext cx="3986750" cy="3419168"/>
          </a:xfrm>
          <a:prstGeom prst="rect">
            <a:avLst/>
          </a:prstGeom>
        </p:spPr>
      </p:pic>
    </p:spTree>
    <p:extLst>
      <p:ext uri="{BB962C8B-B14F-4D97-AF65-F5344CB8AC3E}">
        <p14:creationId xmlns:p14="http://schemas.microsoft.com/office/powerpoint/2010/main" val="1980507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A769-1A58-D2C2-0057-CB2A8750912A}"/>
              </a:ext>
            </a:extLst>
          </p:cNvPr>
          <p:cNvSpPr>
            <a:spLocks noGrp="1"/>
          </p:cNvSpPr>
          <p:nvPr>
            <p:ph type="title"/>
          </p:nvPr>
        </p:nvSpPr>
        <p:spPr>
          <a:xfrm>
            <a:off x="43543" y="49914"/>
            <a:ext cx="12104914" cy="1017361"/>
          </a:xfrm>
        </p:spPr>
        <p:txBody>
          <a:bodyPr>
            <a:normAutofit fontScale="90000"/>
          </a:bodyPr>
          <a:lstStyle/>
          <a:p>
            <a:pPr marR="0" lvl="0" algn="ctr">
              <a:spcBef>
                <a:spcPts val="0"/>
              </a:spcBef>
              <a:spcAft>
                <a:spcPts val="0"/>
              </a:spcAft>
            </a:pPr>
            <a:r>
              <a:rPr lang="en-US" sz="4000" b="1">
                <a:solidFill>
                  <a:srgbClr val="002060"/>
                </a:solidFill>
                <a:latin typeface="Arial" panose="020B0604020202020204" pitchFamily="34" charset="0"/>
                <a:cs typeface="Arial" panose="020B0604020202020204" pitchFamily="34" charset="0"/>
              </a:rPr>
              <a:t>Air Technology Evaluation – CO</a:t>
            </a:r>
            <a:r>
              <a:rPr lang="en-US" sz="4000" b="1" baseline="-25000">
                <a:solidFill>
                  <a:srgbClr val="002060"/>
                </a:solidFill>
                <a:latin typeface="Arial" panose="020B0604020202020204" pitchFamily="34" charset="0"/>
                <a:cs typeface="Arial" panose="020B0604020202020204" pitchFamily="34" charset="0"/>
              </a:rPr>
              <a:t>2</a:t>
            </a:r>
            <a:r>
              <a:rPr lang="en-US" sz="4000" b="1">
                <a:solidFill>
                  <a:srgbClr val="002060"/>
                </a:solidFill>
                <a:latin typeface="Arial" panose="020B0604020202020204" pitchFamily="34" charset="0"/>
                <a:cs typeface="Arial" panose="020B0604020202020204" pitchFamily="34" charset="0"/>
              </a:rPr>
              <a:t> Sensors</a:t>
            </a:r>
          </a:p>
        </p:txBody>
      </p:sp>
      <p:sp>
        <p:nvSpPr>
          <p:cNvPr id="4" name="Content Placeholder 3">
            <a:extLst>
              <a:ext uri="{FF2B5EF4-FFF2-40B4-BE49-F238E27FC236}">
                <a16:creationId xmlns:a16="http://schemas.microsoft.com/office/drawing/2014/main" id="{909FE0B6-9C05-97BC-D9E9-E8BBC1DB19E8}"/>
              </a:ext>
            </a:extLst>
          </p:cNvPr>
          <p:cNvSpPr txBox="1">
            <a:spLocks noGrp="1"/>
          </p:cNvSpPr>
          <p:nvPr>
            <p:ph idx="1"/>
          </p:nvPr>
        </p:nvSpPr>
        <p:spPr>
          <a:xfrm>
            <a:off x="43543" y="1023315"/>
            <a:ext cx="3172747" cy="3471656"/>
          </a:xfrm>
          <a:prstGeom prst="rect">
            <a:avLst/>
          </a:prstGeom>
          <a:noFill/>
        </p:spPr>
        <p:txBody>
          <a:bodyPr wrap="square" rtlCol="0">
            <a:spAutoFit/>
          </a:bodyPr>
          <a:lstStyle/>
          <a:p>
            <a:pPr marL="0" indent="0" algn="ctr">
              <a:buNone/>
            </a:pPr>
            <a:r>
              <a:rPr lang="en-US" sz="2400" b="1" i="1">
                <a:latin typeface="Helvetica" pitchFamily="2" charset="0"/>
              </a:rPr>
              <a:t>CO</a:t>
            </a:r>
            <a:r>
              <a:rPr lang="en-US" sz="2400" b="1" i="1" baseline="-25000">
                <a:latin typeface="Helvetica" pitchFamily="2" charset="0"/>
              </a:rPr>
              <a:t>2 </a:t>
            </a:r>
            <a:r>
              <a:rPr lang="en-US" sz="2400" b="1" i="1">
                <a:latin typeface="Helvetica" pitchFamily="2" charset="0"/>
              </a:rPr>
              <a:t>Sensor Performance Testing</a:t>
            </a:r>
          </a:p>
          <a:p>
            <a:pPr marL="0" indent="0" algn="ctr">
              <a:buNone/>
            </a:pPr>
            <a:r>
              <a:rPr lang="en-US" sz="2400" b="1" i="1">
                <a:solidFill>
                  <a:srgbClr val="00B0F0"/>
                </a:solidFill>
                <a:latin typeface="Helvetica" pitchFamily="2" charset="0"/>
              </a:rPr>
              <a:t>ACCURACY</a:t>
            </a:r>
          </a:p>
          <a:p>
            <a:pPr marL="0" indent="0" algn="ctr">
              <a:buNone/>
            </a:pPr>
            <a:r>
              <a:rPr lang="en-US">
                <a:latin typeface="Calibri" panose="020F0502020204030204" pitchFamily="34" charset="0"/>
                <a:ea typeface="Times New Roman" panose="02020603050405020304" pitchFamily="18" charset="0"/>
              </a:rPr>
              <a:t>(https://</a:t>
            </a:r>
            <a:r>
              <a:rPr lang="en-US">
                <a:latin typeface="Calibri" panose="020F0502020204030204" pitchFamily="34" charset="0"/>
              </a:rPr>
              <a:t>energyproductevaluations.org</a:t>
            </a:r>
            <a:r>
              <a:rPr lang="en-US" sz="2400">
                <a:latin typeface="Calibri" panose="020F0502020204030204" pitchFamily="34" charset="0"/>
                <a:ea typeface="Times New Roman" panose="02020603050405020304" pitchFamily="18" charset="0"/>
              </a:rPr>
              <a:t>/)</a:t>
            </a:r>
          </a:p>
          <a:p>
            <a:pPr marL="0" indent="0" algn="ctr">
              <a:buNone/>
            </a:pPr>
            <a:endParaRPr lang="en-US" i="1">
              <a:solidFill>
                <a:srgbClr val="00B0F0"/>
              </a:solidFill>
              <a:latin typeface="Helvetica" pitchFamily="2" charset="0"/>
            </a:endParaRPr>
          </a:p>
        </p:txBody>
      </p:sp>
      <p:pic>
        <p:nvPicPr>
          <p:cNvPr id="11" name="Picture 10">
            <a:extLst>
              <a:ext uri="{FF2B5EF4-FFF2-40B4-BE49-F238E27FC236}">
                <a16:creationId xmlns:a16="http://schemas.microsoft.com/office/drawing/2014/main" id="{9AAA2545-C39D-9F9A-56E0-10DD50567E15}"/>
              </a:ext>
            </a:extLst>
          </p:cNvPr>
          <p:cNvPicPr>
            <a:picLocks noChangeAspect="1"/>
          </p:cNvPicPr>
          <p:nvPr/>
        </p:nvPicPr>
        <p:blipFill>
          <a:blip r:embed="rId3"/>
          <a:stretch>
            <a:fillRect/>
          </a:stretch>
        </p:blipFill>
        <p:spPr>
          <a:xfrm>
            <a:off x="3660910" y="1386816"/>
            <a:ext cx="8314345" cy="4658525"/>
          </a:xfrm>
          <a:prstGeom prst="rect">
            <a:avLst/>
          </a:prstGeom>
        </p:spPr>
      </p:pic>
      <p:pic>
        <p:nvPicPr>
          <p:cNvPr id="12" name="Picture 11">
            <a:extLst>
              <a:ext uri="{FF2B5EF4-FFF2-40B4-BE49-F238E27FC236}">
                <a16:creationId xmlns:a16="http://schemas.microsoft.com/office/drawing/2014/main" id="{6E2D9F70-BBAD-5064-4FEA-39CCF01B3830}"/>
              </a:ext>
            </a:extLst>
          </p:cNvPr>
          <p:cNvPicPr>
            <a:picLocks noChangeAspect="1"/>
          </p:cNvPicPr>
          <p:nvPr/>
        </p:nvPicPr>
        <p:blipFill>
          <a:blip r:embed="rId4"/>
          <a:stretch>
            <a:fillRect/>
          </a:stretch>
        </p:blipFill>
        <p:spPr>
          <a:xfrm>
            <a:off x="216745" y="4098731"/>
            <a:ext cx="3172747" cy="2429234"/>
          </a:xfrm>
          <a:prstGeom prst="rect">
            <a:avLst/>
          </a:prstGeom>
        </p:spPr>
      </p:pic>
    </p:spTree>
    <p:extLst>
      <p:ext uri="{BB962C8B-B14F-4D97-AF65-F5344CB8AC3E}">
        <p14:creationId xmlns:p14="http://schemas.microsoft.com/office/powerpoint/2010/main" val="3264413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4626" name="Rectangle 2">
            <a:extLst>
              <a:ext uri="{FF2B5EF4-FFF2-40B4-BE49-F238E27FC236}">
                <a16:creationId xmlns:a16="http://schemas.microsoft.com/office/drawing/2014/main" id="{F5984CE5-485B-4B45-BF0C-CF75BC6448DD}"/>
              </a:ext>
            </a:extLst>
          </p:cNvPr>
          <p:cNvSpPr>
            <a:spLocks noGrp="1" noChangeArrowheads="1"/>
          </p:cNvSpPr>
          <p:nvPr>
            <p:ph type="title"/>
          </p:nvPr>
        </p:nvSpPr>
        <p:spPr>
          <a:xfrm>
            <a:off x="0" y="-1"/>
            <a:ext cx="12167918" cy="1047749"/>
          </a:xfrm>
        </p:spPr>
        <p:txBody>
          <a:bodyPr>
            <a:normAutofit fontScale="90000"/>
          </a:bodyPr>
          <a:lstStyle/>
          <a:p>
            <a:r>
              <a:rPr lang="en-US" altLang="en-US" b="1">
                <a:solidFill>
                  <a:schemeClr val="bg2">
                    <a:lumMod val="50000"/>
                  </a:schemeClr>
                </a:solidFill>
              </a:rPr>
              <a:t>remote sealing of building zones with aerosolized sealant</a:t>
            </a:r>
            <a:endParaRPr lang="en-US" altLang="en-US">
              <a:solidFill>
                <a:schemeClr val="tx1"/>
              </a:solidFill>
            </a:endParaRPr>
          </a:p>
        </p:txBody>
      </p:sp>
      <p:sp>
        <p:nvSpPr>
          <p:cNvPr id="794627" name="Rectangle 3">
            <a:extLst>
              <a:ext uri="{FF2B5EF4-FFF2-40B4-BE49-F238E27FC236}">
                <a16:creationId xmlns:a16="http://schemas.microsoft.com/office/drawing/2014/main" id="{F4C5C4CE-7810-42A0-9D36-60CBF3F99707}"/>
              </a:ext>
            </a:extLst>
          </p:cNvPr>
          <p:cNvSpPr>
            <a:spLocks noGrp="1" noChangeArrowheads="1"/>
          </p:cNvSpPr>
          <p:nvPr>
            <p:ph type="body" idx="4294967295"/>
          </p:nvPr>
        </p:nvSpPr>
        <p:spPr>
          <a:xfrm>
            <a:off x="1524000" y="1295400"/>
            <a:ext cx="7467600" cy="4800600"/>
          </a:xfrm>
        </p:spPr>
        <p:txBody>
          <a:bodyPr/>
          <a:lstStyle/>
          <a:p>
            <a:pPr>
              <a:spcAft>
                <a:spcPct val="35000"/>
              </a:spcAft>
              <a:buFont typeface="Wingdings" panose="05000000000000000000" pitchFamily="2" charset="2"/>
              <a:buNone/>
            </a:pPr>
            <a:endParaRPr lang="en-US" altLang="en-US"/>
          </a:p>
          <a:p>
            <a:pPr>
              <a:spcAft>
                <a:spcPct val="35000"/>
              </a:spcAft>
              <a:buFont typeface="Wingdings" panose="05000000000000000000" pitchFamily="2" charset="2"/>
              <a:buNone/>
            </a:pPr>
            <a:endParaRPr lang="en-US" altLang="en-US" sz="1200"/>
          </a:p>
        </p:txBody>
      </p:sp>
      <p:sp>
        <p:nvSpPr>
          <p:cNvPr id="3" name="Content Placeholder 2">
            <a:extLst>
              <a:ext uri="{FF2B5EF4-FFF2-40B4-BE49-F238E27FC236}">
                <a16:creationId xmlns:a16="http://schemas.microsoft.com/office/drawing/2014/main" id="{A4042237-7E96-4348-A6E7-F15692EFDEE4}"/>
              </a:ext>
            </a:extLst>
          </p:cNvPr>
          <p:cNvSpPr>
            <a:spLocks noGrp="1"/>
          </p:cNvSpPr>
          <p:nvPr>
            <p:ph idx="1"/>
          </p:nvPr>
        </p:nvSpPr>
        <p:spPr>
          <a:xfrm>
            <a:off x="199221" y="896919"/>
            <a:ext cx="11416485" cy="4800600"/>
          </a:xfrm>
        </p:spPr>
        <p:txBody>
          <a:bodyPr>
            <a:normAutofit/>
          </a:bodyPr>
          <a:lstStyle/>
          <a:p>
            <a:r>
              <a:rPr lang="en-US" sz="2800" b="1"/>
              <a:t>New Application being explored – sealing leaks between ceiling plenum return and outdoors</a:t>
            </a:r>
          </a:p>
          <a:p>
            <a:pPr lvl="1"/>
            <a:r>
              <a:rPr lang="en-US" sz="2400"/>
              <a:t>Pressurize room with a blower door</a:t>
            </a:r>
          </a:p>
          <a:p>
            <a:pPr lvl="1"/>
            <a:r>
              <a:rPr lang="en-US" sz="2400"/>
              <a:t>Place injectors above the ceiling tiles</a:t>
            </a:r>
          </a:p>
          <a:p>
            <a:pPr lvl="1"/>
            <a:r>
              <a:rPr lang="en-US" sz="2400"/>
              <a:t>Sealant controlled by air flow from room to ceiling plenum</a:t>
            </a:r>
          </a:p>
        </p:txBody>
      </p:sp>
      <p:pic>
        <p:nvPicPr>
          <p:cNvPr id="5" name="Picture 4">
            <a:extLst>
              <a:ext uri="{FF2B5EF4-FFF2-40B4-BE49-F238E27FC236}">
                <a16:creationId xmlns:a16="http://schemas.microsoft.com/office/drawing/2014/main" id="{C4645B44-4278-4749-B1B4-34CA008BB7E0}"/>
              </a:ext>
            </a:extLst>
          </p:cNvPr>
          <p:cNvPicPr>
            <a:picLocks noChangeAspect="1"/>
          </p:cNvPicPr>
          <p:nvPr/>
        </p:nvPicPr>
        <p:blipFill>
          <a:blip r:embed="rId3"/>
          <a:stretch>
            <a:fillRect/>
          </a:stretch>
        </p:blipFill>
        <p:spPr>
          <a:xfrm>
            <a:off x="943044" y="3527383"/>
            <a:ext cx="2132394" cy="3262308"/>
          </a:xfrm>
          <a:prstGeom prst="rect">
            <a:avLst/>
          </a:prstGeom>
        </p:spPr>
      </p:pic>
      <p:pic>
        <p:nvPicPr>
          <p:cNvPr id="7" name="Picture 6">
            <a:extLst>
              <a:ext uri="{FF2B5EF4-FFF2-40B4-BE49-F238E27FC236}">
                <a16:creationId xmlns:a16="http://schemas.microsoft.com/office/drawing/2014/main" id="{0732C16C-42DE-4AC3-8802-54312CE8D8AE}"/>
              </a:ext>
            </a:extLst>
          </p:cNvPr>
          <p:cNvPicPr>
            <a:picLocks noChangeAspect="1"/>
          </p:cNvPicPr>
          <p:nvPr/>
        </p:nvPicPr>
        <p:blipFill>
          <a:blip r:embed="rId4"/>
          <a:stretch>
            <a:fillRect/>
          </a:stretch>
        </p:blipFill>
        <p:spPr>
          <a:xfrm>
            <a:off x="3484933" y="3557209"/>
            <a:ext cx="2949663" cy="3202656"/>
          </a:xfrm>
          <a:prstGeom prst="rect">
            <a:avLst/>
          </a:prstGeom>
        </p:spPr>
      </p:pic>
      <p:pic>
        <p:nvPicPr>
          <p:cNvPr id="8" name="Picture 7">
            <a:extLst>
              <a:ext uri="{FF2B5EF4-FFF2-40B4-BE49-F238E27FC236}">
                <a16:creationId xmlns:a16="http://schemas.microsoft.com/office/drawing/2014/main" id="{7B8ECC31-2344-49A5-8918-FC07640EC9E6}"/>
              </a:ext>
            </a:extLst>
          </p:cNvPr>
          <p:cNvPicPr>
            <a:picLocks noChangeAspect="1"/>
          </p:cNvPicPr>
          <p:nvPr/>
        </p:nvPicPr>
        <p:blipFill>
          <a:blip r:embed="rId5"/>
          <a:stretch>
            <a:fillRect/>
          </a:stretch>
        </p:blipFill>
        <p:spPr>
          <a:xfrm>
            <a:off x="6815348" y="3527383"/>
            <a:ext cx="4544944" cy="3202655"/>
          </a:xfrm>
          <a:prstGeom prst="rect">
            <a:avLst/>
          </a:prstGeom>
        </p:spPr>
      </p:pic>
    </p:spTree>
    <p:extLst>
      <p:ext uri="{BB962C8B-B14F-4D97-AF65-F5344CB8AC3E}">
        <p14:creationId xmlns:p14="http://schemas.microsoft.com/office/powerpoint/2010/main" val="2127723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E5B5A2A9-A9AD-B448-BF2E-3AEEEFC3FC90}"/>
              </a:ext>
            </a:extLst>
          </p:cNvPr>
          <p:cNvSpPr>
            <a:spLocks noGrp="1"/>
          </p:cNvSpPr>
          <p:nvPr>
            <p:ph type="title"/>
          </p:nvPr>
        </p:nvSpPr>
        <p:spPr>
          <a:xfrm>
            <a:off x="1763486" y="3106014"/>
            <a:ext cx="8382000" cy="457200"/>
          </a:xfrm>
        </p:spPr>
        <p:txBody>
          <a:bodyPr>
            <a:noAutofit/>
          </a:bodyPr>
          <a:lstStyle/>
          <a:p>
            <a:r>
              <a:rPr lang="en-US" sz="4800" b="1">
                <a:solidFill>
                  <a:srgbClr val="002060"/>
                </a:solidFill>
              </a:rPr>
              <a:t>Case studies</a:t>
            </a:r>
          </a:p>
        </p:txBody>
      </p:sp>
    </p:spTree>
    <p:extLst>
      <p:ext uri="{BB962C8B-B14F-4D97-AF65-F5344CB8AC3E}">
        <p14:creationId xmlns:p14="http://schemas.microsoft.com/office/powerpoint/2010/main" val="34960796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solidFill>
                <a:srgbClr val="000000"/>
              </a:solidFill>
            </a:endParaRPr>
          </a:p>
          <a:p>
            <a:endParaRPr lang="en-US">
              <a:solidFill>
                <a:srgbClr val="000000"/>
              </a:solidFill>
            </a:endParaRPr>
          </a:p>
        </p:txBody>
      </p:sp>
      <p:sp>
        <p:nvSpPr>
          <p:cNvPr id="8" name="TextBox 7"/>
          <p:cNvSpPr txBox="1"/>
          <p:nvPr/>
        </p:nvSpPr>
        <p:spPr>
          <a:xfrm>
            <a:off x="1016391" y="604230"/>
            <a:ext cx="5310300" cy="707886"/>
          </a:xfrm>
          <a:prstGeom prst="rect">
            <a:avLst/>
          </a:prstGeom>
          <a:noFill/>
        </p:spPr>
        <p:txBody>
          <a:bodyPr wrap="none" rtlCol="0">
            <a:spAutoFit/>
          </a:bodyPr>
          <a:lstStyle/>
          <a:p>
            <a:r>
              <a:rPr lang="en-US" sz="4000" b="1">
                <a:solidFill>
                  <a:srgbClr val="002060"/>
                </a:solidFill>
                <a:latin typeface="+mj-lt"/>
              </a:rPr>
              <a:t>LOCAL AREA HOSPITAL</a:t>
            </a:r>
          </a:p>
        </p:txBody>
      </p:sp>
      <p:pic>
        <p:nvPicPr>
          <p:cNvPr id="9" name="Picture 8">
            <a:extLst>
              <a:ext uri="{FF2B5EF4-FFF2-40B4-BE49-F238E27FC236}">
                <a16:creationId xmlns:a16="http://schemas.microsoft.com/office/drawing/2014/main" id="{C742894D-D9CF-A444-9B18-A92F6932C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45" y="671052"/>
            <a:ext cx="4248443" cy="5505417"/>
          </a:xfrm>
          <a:prstGeom prst="rect">
            <a:avLst/>
          </a:prstGeom>
          <a:ln>
            <a:solidFill>
              <a:schemeClr val="tx1"/>
            </a:solidFill>
          </a:ln>
        </p:spPr>
      </p:pic>
      <p:sp>
        <p:nvSpPr>
          <p:cNvPr id="18" name="TextBox 17">
            <a:extLst>
              <a:ext uri="{FF2B5EF4-FFF2-40B4-BE49-F238E27FC236}">
                <a16:creationId xmlns:a16="http://schemas.microsoft.com/office/drawing/2014/main" id="{74E7C159-479B-E547-9A86-C8E558585F34}"/>
              </a:ext>
            </a:extLst>
          </p:cNvPr>
          <p:cNvSpPr txBox="1"/>
          <p:nvPr/>
        </p:nvSpPr>
        <p:spPr>
          <a:xfrm>
            <a:off x="650630" y="1674056"/>
            <a:ext cx="6383216" cy="3970318"/>
          </a:xfrm>
          <a:prstGeom prst="rect">
            <a:avLst/>
          </a:prstGeom>
          <a:noFill/>
        </p:spPr>
        <p:txBody>
          <a:bodyPr wrap="square" rtlCol="0">
            <a:spAutoFit/>
          </a:bodyPr>
          <a:lstStyle/>
          <a:p>
            <a:r>
              <a:rPr lang="en-US" sz="2800" u="sng">
                <a:solidFill>
                  <a:srgbClr val="002060"/>
                </a:solidFill>
              </a:rPr>
              <a:t>GOAL</a:t>
            </a:r>
          </a:p>
          <a:p>
            <a:r>
              <a:rPr lang="en-US" sz="2800"/>
              <a:t>MEET DESIGN FLOW AT GRILLES FOR A BRONCHOSCOPY LAB</a:t>
            </a:r>
          </a:p>
          <a:p>
            <a:pPr marL="742950" lvl="1" indent="-285750">
              <a:buFont typeface="Arial" panose="020B0604020202020204" pitchFamily="34" charset="0"/>
              <a:buChar char="•"/>
            </a:pPr>
            <a:endParaRPr lang="en-US" sz="2800"/>
          </a:p>
          <a:p>
            <a:pPr marL="742950" lvl="1" indent="-285750">
              <a:buFont typeface="Arial" panose="020B0604020202020204" pitchFamily="34" charset="0"/>
              <a:buChar char="•"/>
            </a:pPr>
            <a:r>
              <a:rPr lang="en-US" sz="2800"/>
              <a:t>CLEANED/SEALED EXHAUST RISERS</a:t>
            </a:r>
          </a:p>
          <a:p>
            <a:pPr marL="742950" lvl="1" indent="-285750">
              <a:buFont typeface="Arial" panose="020B0604020202020204" pitchFamily="34" charset="0"/>
              <a:buChar char="•"/>
            </a:pPr>
            <a:r>
              <a:rPr lang="en-US" sz="2800"/>
              <a:t>INITIAL LEAKAGE </a:t>
            </a:r>
            <a:r>
              <a:rPr lang="en-US" sz="2800">
                <a:solidFill>
                  <a:srgbClr val="FF0000"/>
                </a:solidFill>
              </a:rPr>
              <a:t>514 CFM </a:t>
            </a:r>
          </a:p>
          <a:p>
            <a:pPr marL="742950" lvl="1" indent="-285750">
              <a:buFont typeface="Arial" panose="020B0604020202020204" pitchFamily="34" charset="0"/>
              <a:buChar char="•"/>
            </a:pPr>
            <a:r>
              <a:rPr lang="en-US" sz="2800"/>
              <a:t>POST LEAKAGE </a:t>
            </a:r>
            <a:r>
              <a:rPr lang="en-US" sz="2800">
                <a:solidFill>
                  <a:srgbClr val="00B050"/>
                </a:solidFill>
              </a:rPr>
              <a:t>33 CFM</a:t>
            </a:r>
          </a:p>
          <a:p>
            <a:pPr marL="742950" lvl="1" indent="-285750">
              <a:buFont typeface="Arial" panose="020B0604020202020204" pitchFamily="34" charset="0"/>
              <a:buChar char="•"/>
            </a:pPr>
            <a:r>
              <a:rPr lang="en-US" sz="2800"/>
              <a:t>LEAKAGE REDUCTION </a:t>
            </a:r>
            <a:r>
              <a:rPr lang="en-US" sz="2800">
                <a:solidFill>
                  <a:srgbClr val="00B050"/>
                </a:solidFill>
              </a:rPr>
              <a:t>94%</a:t>
            </a:r>
          </a:p>
          <a:p>
            <a:pPr marL="742950" lvl="1" indent="-285750">
              <a:buFont typeface="Arial" panose="020B0604020202020204" pitchFamily="34" charset="0"/>
              <a:buChar char="•"/>
            </a:pPr>
            <a:r>
              <a:rPr lang="en-US" sz="2800"/>
              <a:t>COMPLETED IN 1DAY</a:t>
            </a:r>
          </a:p>
        </p:txBody>
      </p:sp>
    </p:spTree>
    <p:extLst>
      <p:ext uri="{BB962C8B-B14F-4D97-AF65-F5344CB8AC3E}">
        <p14:creationId xmlns:p14="http://schemas.microsoft.com/office/powerpoint/2010/main" val="32452707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solidFill>
                <a:srgbClr val="000000"/>
              </a:solidFill>
            </a:endParaRPr>
          </a:p>
          <a:p>
            <a:endParaRPr lang="en-US">
              <a:solidFill>
                <a:srgbClr val="000000"/>
              </a:solidFill>
            </a:endParaRPr>
          </a:p>
        </p:txBody>
      </p:sp>
      <p:sp>
        <p:nvSpPr>
          <p:cNvPr id="18" name="TextBox 17">
            <a:extLst>
              <a:ext uri="{FF2B5EF4-FFF2-40B4-BE49-F238E27FC236}">
                <a16:creationId xmlns:a16="http://schemas.microsoft.com/office/drawing/2014/main" id="{74E7C159-479B-E547-9A86-C8E558585F34}"/>
              </a:ext>
            </a:extLst>
          </p:cNvPr>
          <p:cNvSpPr txBox="1"/>
          <p:nvPr/>
        </p:nvSpPr>
        <p:spPr>
          <a:xfrm>
            <a:off x="338923" y="1730078"/>
            <a:ext cx="6203853" cy="5262979"/>
          </a:xfrm>
          <a:prstGeom prst="rect">
            <a:avLst/>
          </a:prstGeom>
          <a:noFill/>
        </p:spPr>
        <p:txBody>
          <a:bodyPr wrap="square" rtlCol="0">
            <a:spAutoFit/>
          </a:bodyPr>
          <a:lstStyle/>
          <a:p>
            <a:r>
              <a:rPr lang="en-US" sz="2800" u="sng">
                <a:solidFill>
                  <a:srgbClr val="002060"/>
                </a:solidFill>
              </a:rPr>
              <a:t>GOAL</a:t>
            </a:r>
          </a:p>
          <a:p>
            <a:r>
              <a:rPr lang="en-US" sz="2800"/>
              <a:t>IMPROVE AIR DISTRIBUTION IN A PATIENT WING</a:t>
            </a:r>
          </a:p>
          <a:p>
            <a:pPr marL="742950" lvl="1" indent="-285750">
              <a:buFont typeface="Arial" panose="020B0604020202020204" pitchFamily="34" charset="0"/>
              <a:buChar char="•"/>
            </a:pPr>
            <a:endParaRPr lang="en-US" sz="2800"/>
          </a:p>
          <a:p>
            <a:pPr marL="742950" lvl="1" indent="-285750">
              <a:buFont typeface="Arial" panose="020B0604020202020204" pitchFamily="34" charset="0"/>
              <a:buChar char="•"/>
            </a:pPr>
            <a:r>
              <a:rPr lang="en-US" sz="2800"/>
              <a:t>CLEANED/SEALED OVER 500’ DUCT</a:t>
            </a:r>
          </a:p>
          <a:p>
            <a:pPr marL="742950" lvl="1" indent="-285750">
              <a:buFont typeface="Arial" panose="020B0604020202020204" pitchFamily="34" charset="0"/>
              <a:buChar char="•"/>
            </a:pPr>
            <a:r>
              <a:rPr lang="en-US" sz="2800"/>
              <a:t>7 SEPARATE INJECTIONS</a:t>
            </a:r>
          </a:p>
          <a:p>
            <a:pPr marL="742950" lvl="1" indent="-285750">
              <a:buFont typeface="Arial" panose="020B0604020202020204" pitchFamily="34" charset="0"/>
              <a:buChar char="•"/>
            </a:pPr>
            <a:r>
              <a:rPr lang="en-US" sz="2800"/>
              <a:t>INITIAL LEAKAGE </a:t>
            </a:r>
            <a:r>
              <a:rPr lang="en-US" sz="2800">
                <a:solidFill>
                  <a:srgbClr val="FF0000"/>
                </a:solidFill>
              </a:rPr>
              <a:t>1,867 CFM</a:t>
            </a:r>
            <a:r>
              <a:rPr lang="en-US" sz="2800"/>
              <a:t> </a:t>
            </a:r>
          </a:p>
          <a:p>
            <a:pPr marL="742950" lvl="1" indent="-285750">
              <a:buFont typeface="Arial" panose="020B0604020202020204" pitchFamily="34" charset="0"/>
              <a:buChar char="•"/>
            </a:pPr>
            <a:r>
              <a:rPr lang="en-US" sz="2800"/>
              <a:t>POST LEAKAGE </a:t>
            </a:r>
            <a:r>
              <a:rPr lang="en-US" sz="2800">
                <a:solidFill>
                  <a:srgbClr val="00B050"/>
                </a:solidFill>
              </a:rPr>
              <a:t>230 CFM</a:t>
            </a:r>
          </a:p>
          <a:p>
            <a:pPr marL="742950" lvl="1" indent="-285750">
              <a:buFont typeface="Arial" panose="020B0604020202020204" pitchFamily="34" charset="0"/>
              <a:buChar char="•"/>
            </a:pPr>
            <a:r>
              <a:rPr lang="en-US" sz="2800"/>
              <a:t>REDUCTION </a:t>
            </a:r>
            <a:r>
              <a:rPr lang="en-US" sz="2800">
                <a:solidFill>
                  <a:srgbClr val="00B050"/>
                </a:solidFill>
              </a:rPr>
              <a:t>97.6%</a:t>
            </a:r>
          </a:p>
          <a:p>
            <a:pPr marL="742950" lvl="1" indent="-285750">
              <a:buFont typeface="Arial" panose="020B0604020202020204" pitchFamily="34" charset="0"/>
              <a:buChar char="•"/>
            </a:pPr>
            <a:r>
              <a:rPr lang="en-US" sz="2800"/>
              <a:t>MET DESIGN AT DIFFUSERS</a:t>
            </a:r>
          </a:p>
          <a:p>
            <a:pPr marL="742950" lvl="1" indent="-285750">
              <a:buFont typeface="Arial" panose="020B0604020202020204" pitchFamily="34" charset="0"/>
              <a:buChar char="•"/>
            </a:pPr>
            <a:r>
              <a:rPr lang="en-US" sz="2800"/>
              <a:t>COMPLETED IN 2 DAYS</a:t>
            </a:r>
          </a:p>
          <a:p>
            <a:pPr lvl="1"/>
            <a:endParaRPr lang="en-US" sz="2800"/>
          </a:p>
        </p:txBody>
      </p:sp>
      <p:pic>
        <p:nvPicPr>
          <p:cNvPr id="10" name="Picture 9">
            <a:extLst>
              <a:ext uri="{FF2B5EF4-FFF2-40B4-BE49-F238E27FC236}">
                <a16:creationId xmlns:a16="http://schemas.microsoft.com/office/drawing/2014/main" id="{6E8635D9-E096-B04F-B617-C5F8C79CF79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066"/>
                    </a14:imgEffect>
                  </a14:imgLayer>
                </a14:imgProps>
              </a:ext>
              <a:ext uri="{28A0092B-C50C-407E-A947-70E740481C1C}">
                <a14:useLocalDpi xmlns:a14="http://schemas.microsoft.com/office/drawing/2010/main" val="0"/>
              </a:ext>
            </a:extLst>
          </a:blip>
          <a:stretch>
            <a:fillRect/>
          </a:stretch>
        </p:blipFill>
        <p:spPr>
          <a:xfrm>
            <a:off x="6952152" y="380647"/>
            <a:ext cx="4196370" cy="3048353"/>
          </a:xfrm>
          <a:prstGeom prst="rect">
            <a:avLst/>
          </a:prstGeom>
          <a:ln>
            <a:solidFill>
              <a:schemeClr val="tx1"/>
            </a:solidFill>
          </a:ln>
        </p:spPr>
      </p:pic>
      <p:pic>
        <p:nvPicPr>
          <p:cNvPr id="3" name="Picture 2">
            <a:extLst>
              <a:ext uri="{FF2B5EF4-FFF2-40B4-BE49-F238E27FC236}">
                <a16:creationId xmlns:a16="http://schemas.microsoft.com/office/drawing/2014/main" id="{344A7F06-93BB-DC45-A80C-E849DED49305}"/>
              </a:ext>
            </a:extLst>
          </p:cNvPr>
          <p:cNvPicPr>
            <a:picLocks noChangeAspect="1"/>
          </p:cNvPicPr>
          <p:nvPr/>
        </p:nvPicPr>
        <p:blipFill rotWithShape="1">
          <a:blip r:embed="rId4">
            <a:extLst>
              <a:ext uri="{28A0092B-C50C-407E-A947-70E740481C1C}">
                <a14:useLocalDpi xmlns:a14="http://schemas.microsoft.com/office/drawing/2010/main" val="0"/>
              </a:ext>
            </a:extLst>
          </a:blip>
          <a:srcRect l="6395" t="6667" r="1821" b="6666"/>
          <a:stretch/>
        </p:blipFill>
        <p:spPr>
          <a:xfrm>
            <a:off x="6952152" y="3603746"/>
            <a:ext cx="4196370" cy="2431294"/>
          </a:xfrm>
          <a:prstGeom prst="rect">
            <a:avLst/>
          </a:prstGeom>
          <a:ln>
            <a:solidFill>
              <a:schemeClr val="tx1"/>
            </a:solidFill>
          </a:ln>
        </p:spPr>
      </p:pic>
      <p:sp>
        <p:nvSpPr>
          <p:cNvPr id="9" name="TextBox 8">
            <a:extLst>
              <a:ext uri="{FF2B5EF4-FFF2-40B4-BE49-F238E27FC236}">
                <a16:creationId xmlns:a16="http://schemas.microsoft.com/office/drawing/2014/main" id="{5B2C4436-8BDD-FA44-9A62-5741B3CA64CA}"/>
              </a:ext>
            </a:extLst>
          </p:cNvPr>
          <p:cNvSpPr txBox="1"/>
          <p:nvPr/>
        </p:nvSpPr>
        <p:spPr>
          <a:xfrm>
            <a:off x="884174" y="803661"/>
            <a:ext cx="5310300" cy="707886"/>
          </a:xfrm>
          <a:prstGeom prst="rect">
            <a:avLst/>
          </a:prstGeom>
          <a:noFill/>
        </p:spPr>
        <p:txBody>
          <a:bodyPr wrap="none" rtlCol="0">
            <a:spAutoFit/>
          </a:bodyPr>
          <a:lstStyle/>
          <a:p>
            <a:r>
              <a:rPr lang="en-US" sz="4000" b="1">
                <a:solidFill>
                  <a:srgbClr val="002060"/>
                </a:solidFill>
                <a:latin typeface="+mj-lt"/>
              </a:rPr>
              <a:t>LOCAL AREA HOSPITAL</a:t>
            </a:r>
          </a:p>
        </p:txBody>
      </p:sp>
    </p:spTree>
    <p:extLst>
      <p:ext uri="{BB962C8B-B14F-4D97-AF65-F5344CB8AC3E}">
        <p14:creationId xmlns:p14="http://schemas.microsoft.com/office/powerpoint/2010/main" val="13115334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solidFill>
                <a:srgbClr val="000000"/>
              </a:solidFill>
            </a:endParaRPr>
          </a:p>
          <a:p>
            <a:endParaRPr lang="en-US">
              <a:solidFill>
                <a:srgbClr val="000000"/>
              </a:solidFill>
            </a:endParaRPr>
          </a:p>
        </p:txBody>
      </p:sp>
      <p:sp>
        <p:nvSpPr>
          <p:cNvPr id="8" name="TextBox 7"/>
          <p:cNvSpPr txBox="1"/>
          <p:nvPr/>
        </p:nvSpPr>
        <p:spPr>
          <a:xfrm>
            <a:off x="1016391" y="604230"/>
            <a:ext cx="5310300" cy="707886"/>
          </a:xfrm>
          <a:prstGeom prst="rect">
            <a:avLst/>
          </a:prstGeom>
          <a:noFill/>
        </p:spPr>
        <p:txBody>
          <a:bodyPr wrap="none" rtlCol="0">
            <a:spAutoFit/>
          </a:bodyPr>
          <a:lstStyle/>
          <a:p>
            <a:r>
              <a:rPr lang="en-US" sz="4000" b="1">
                <a:solidFill>
                  <a:srgbClr val="002060"/>
                </a:solidFill>
                <a:latin typeface="+mj-lt"/>
              </a:rPr>
              <a:t>LOCAL AREA HOSPITAL</a:t>
            </a:r>
          </a:p>
        </p:txBody>
      </p:sp>
      <p:pic>
        <p:nvPicPr>
          <p:cNvPr id="7" name="Picture 6">
            <a:extLst>
              <a:ext uri="{FF2B5EF4-FFF2-40B4-BE49-F238E27FC236}">
                <a16:creationId xmlns:a16="http://schemas.microsoft.com/office/drawing/2014/main" id="{F9A85205-DB07-CC48-AE97-B14EE79B717C}"/>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12199" b="12664"/>
          <a:stretch/>
        </p:blipFill>
        <p:spPr>
          <a:xfrm>
            <a:off x="6909024" y="1312116"/>
            <a:ext cx="3962400" cy="4404597"/>
          </a:xfrm>
          <a:prstGeom prst="rect">
            <a:avLst/>
          </a:prstGeom>
          <a:ln w="9525">
            <a:solidFill>
              <a:schemeClr val="tx1"/>
            </a:solidFill>
          </a:ln>
        </p:spPr>
      </p:pic>
      <p:sp>
        <p:nvSpPr>
          <p:cNvPr id="10" name="TextBox 9">
            <a:extLst>
              <a:ext uri="{FF2B5EF4-FFF2-40B4-BE49-F238E27FC236}">
                <a16:creationId xmlns:a16="http://schemas.microsoft.com/office/drawing/2014/main" id="{42B7DA5B-6ACC-1A49-8B6F-8194402918C0}"/>
              </a:ext>
            </a:extLst>
          </p:cNvPr>
          <p:cNvSpPr txBox="1"/>
          <p:nvPr/>
        </p:nvSpPr>
        <p:spPr>
          <a:xfrm>
            <a:off x="592228" y="1744699"/>
            <a:ext cx="6158626" cy="3970318"/>
          </a:xfrm>
          <a:prstGeom prst="rect">
            <a:avLst/>
          </a:prstGeom>
          <a:noFill/>
        </p:spPr>
        <p:txBody>
          <a:bodyPr wrap="square" rtlCol="0">
            <a:spAutoFit/>
          </a:bodyPr>
          <a:lstStyle/>
          <a:p>
            <a:r>
              <a:rPr lang="en-US" sz="2800">
                <a:latin typeface="Gill Sans MT" panose="020B0502020104020203" pitchFamily="34" charset="77"/>
              </a:rPr>
              <a:t>  </a:t>
            </a:r>
            <a:r>
              <a:rPr lang="en-US" sz="2800" u="sng">
                <a:solidFill>
                  <a:srgbClr val="002060"/>
                </a:solidFill>
              </a:rPr>
              <a:t>GOAL</a:t>
            </a:r>
          </a:p>
          <a:p>
            <a:pPr marL="285750" indent="-285750">
              <a:buFont typeface="Arial" panose="020B0604020202020204" pitchFamily="34" charset="0"/>
              <a:buChar char="•"/>
            </a:pPr>
            <a:r>
              <a:rPr lang="en-US" sz="2800"/>
              <a:t>IMPROVE AIR DISTRIBUTION OVER 7 AHU’S (TOTAL FAN DESIGN 152,700)</a:t>
            </a:r>
          </a:p>
          <a:p>
            <a:pPr marL="742950" lvl="1" indent="-285750">
              <a:buFont typeface="Arial" panose="020B0604020202020204" pitchFamily="34" charset="0"/>
              <a:buChar char="•"/>
            </a:pPr>
            <a:endParaRPr lang="en-US" sz="2800"/>
          </a:p>
          <a:p>
            <a:pPr marL="742950" lvl="1" indent="-285750">
              <a:buFont typeface="Arial" panose="020B0604020202020204" pitchFamily="34" charset="0"/>
              <a:buChar char="•"/>
            </a:pPr>
            <a:r>
              <a:rPr lang="en-US" sz="2800"/>
              <a:t>INITIAL LEAKAGE </a:t>
            </a:r>
            <a:r>
              <a:rPr lang="en-US" sz="2800">
                <a:solidFill>
                  <a:srgbClr val="FF0000"/>
                </a:solidFill>
              </a:rPr>
              <a:t>20,646 CFM</a:t>
            </a:r>
          </a:p>
          <a:p>
            <a:pPr marL="742950" lvl="1" indent="-285750">
              <a:buFont typeface="Arial" panose="020B0604020202020204" pitchFamily="34" charset="0"/>
              <a:buChar char="•"/>
            </a:pPr>
            <a:r>
              <a:rPr lang="en-US" sz="2800"/>
              <a:t>POST LEAKAGE </a:t>
            </a:r>
            <a:r>
              <a:rPr lang="en-US" sz="2800">
                <a:solidFill>
                  <a:srgbClr val="00B050"/>
                </a:solidFill>
              </a:rPr>
              <a:t>845 CFM </a:t>
            </a:r>
          </a:p>
          <a:p>
            <a:pPr marL="742950" lvl="1" indent="-285750">
              <a:buFont typeface="Arial" panose="020B0604020202020204" pitchFamily="34" charset="0"/>
              <a:buChar char="•"/>
            </a:pPr>
            <a:r>
              <a:rPr lang="en-US" sz="2800"/>
              <a:t>RECOVERED </a:t>
            </a:r>
            <a:r>
              <a:rPr lang="en-US" sz="2800">
                <a:solidFill>
                  <a:srgbClr val="00B050"/>
                </a:solidFill>
              </a:rPr>
              <a:t>19,801 CFM</a:t>
            </a:r>
          </a:p>
          <a:p>
            <a:pPr lvl="1"/>
            <a:r>
              <a:rPr lang="en-US" sz="2800"/>
              <a:t>  </a:t>
            </a:r>
            <a:r>
              <a:rPr lang="en-US" sz="2800" b="1"/>
              <a:t> (49.50 COOLING TONS)</a:t>
            </a:r>
          </a:p>
          <a:p>
            <a:pPr marL="742950" lvl="1" indent="-285750">
              <a:buFont typeface="Arial" panose="020B0604020202020204" pitchFamily="34" charset="0"/>
              <a:buChar char="•"/>
            </a:pPr>
            <a:r>
              <a:rPr lang="en-US" sz="2800"/>
              <a:t>REDUCTION </a:t>
            </a:r>
            <a:r>
              <a:rPr lang="en-US" sz="2800">
                <a:solidFill>
                  <a:srgbClr val="00B050"/>
                </a:solidFill>
              </a:rPr>
              <a:t>95.9%</a:t>
            </a:r>
          </a:p>
        </p:txBody>
      </p:sp>
    </p:spTree>
    <p:extLst>
      <p:ext uri="{BB962C8B-B14F-4D97-AF65-F5344CB8AC3E}">
        <p14:creationId xmlns:p14="http://schemas.microsoft.com/office/powerpoint/2010/main" val="11760521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solidFill>
                <a:srgbClr val="000000"/>
              </a:solidFill>
            </a:endParaRPr>
          </a:p>
          <a:p>
            <a:endParaRPr lang="en-US">
              <a:solidFill>
                <a:srgbClr val="000000"/>
              </a:solidFill>
            </a:endParaRPr>
          </a:p>
        </p:txBody>
      </p:sp>
      <p:pic>
        <p:nvPicPr>
          <p:cNvPr id="6" name="Picture 5" descr="Graphical user interface&#10;&#10;Description automatically generated with low confidence">
            <a:extLst>
              <a:ext uri="{FF2B5EF4-FFF2-40B4-BE49-F238E27FC236}">
                <a16:creationId xmlns:a16="http://schemas.microsoft.com/office/drawing/2014/main" id="{E6F58032-051F-6D41-A7E3-5D688A579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675" y="130125"/>
            <a:ext cx="4213262" cy="6118275"/>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4B08921B-7E28-0F41-B66A-9565A19E4146}"/>
              </a:ext>
            </a:extLst>
          </p:cNvPr>
          <p:cNvPicPr>
            <a:picLocks noChangeAspect="1"/>
          </p:cNvPicPr>
          <p:nvPr/>
        </p:nvPicPr>
        <p:blipFill rotWithShape="1">
          <a:blip r:embed="rId3">
            <a:extLst>
              <a:ext uri="{28A0092B-C50C-407E-A947-70E740481C1C}">
                <a14:useLocalDpi xmlns:a14="http://schemas.microsoft.com/office/drawing/2010/main" val="0"/>
              </a:ext>
            </a:extLst>
          </a:blip>
          <a:srcRect r="23080"/>
          <a:stretch/>
        </p:blipFill>
        <p:spPr>
          <a:xfrm>
            <a:off x="1229214" y="672904"/>
            <a:ext cx="4527841" cy="1079500"/>
          </a:xfrm>
          <a:prstGeom prst="rect">
            <a:avLst/>
          </a:prstGeom>
        </p:spPr>
      </p:pic>
      <p:sp>
        <p:nvSpPr>
          <p:cNvPr id="11" name="TextBox 10">
            <a:extLst>
              <a:ext uri="{FF2B5EF4-FFF2-40B4-BE49-F238E27FC236}">
                <a16:creationId xmlns:a16="http://schemas.microsoft.com/office/drawing/2014/main" id="{5BBEEB0E-B523-F047-A7AD-285491A5930B}"/>
              </a:ext>
            </a:extLst>
          </p:cNvPr>
          <p:cNvSpPr txBox="1"/>
          <p:nvPr/>
        </p:nvSpPr>
        <p:spPr>
          <a:xfrm>
            <a:off x="1229214" y="2010074"/>
            <a:ext cx="4953000" cy="3539430"/>
          </a:xfrm>
          <a:prstGeom prst="rect">
            <a:avLst/>
          </a:prstGeom>
          <a:noFill/>
        </p:spPr>
        <p:txBody>
          <a:bodyPr wrap="square" rtlCol="0">
            <a:spAutoFit/>
          </a:bodyPr>
          <a:lstStyle/>
          <a:p>
            <a:r>
              <a:rPr lang="en-US" sz="2800" u="sng"/>
              <a:t>GOAL</a:t>
            </a:r>
          </a:p>
          <a:p>
            <a:pPr marL="285750" indent="-285750">
              <a:buFont typeface="Arial" panose="020B0604020202020204" pitchFamily="34" charset="0"/>
              <a:buChar char="•"/>
            </a:pPr>
            <a:r>
              <a:rPr lang="en-US" sz="2800"/>
              <a:t>Eliminate duct leakage as a cause of building-to-building air contamination</a:t>
            </a:r>
          </a:p>
          <a:p>
            <a:pPr marL="742950" lvl="1" indent="-285750">
              <a:buFont typeface="Arial" panose="020B0604020202020204" pitchFamily="34" charset="0"/>
              <a:buChar char="•"/>
            </a:pPr>
            <a:endParaRPr lang="en-US" sz="2800"/>
          </a:p>
          <a:p>
            <a:pPr marL="742950" lvl="1" indent="-285750">
              <a:buFont typeface="Arial" panose="020B0604020202020204" pitchFamily="34" charset="0"/>
              <a:buChar char="•"/>
            </a:pPr>
            <a:r>
              <a:rPr lang="en-US" sz="2800"/>
              <a:t>Initial Leakage </a:t>
            </a:r>
            <a:r>
              <a:rPr lang="en-US" sz="2800">
                <a:solidFill>
                  <a:srgbClr val="FF0000"/>
                </a:solidFill>
              </a:rPr>
              <a:t>800 CFM</a:t>
            </a:r>
          </a:p>
          <a:p>
            <a:pPr marL="742950" lvl="1" indent="-285750">
              <a:buFont typeface="Arial" panose="020B0604020202020204" pitchFamily="34" charset="0"/>
              <a:buChar char="•"/>
            </a:pPr>
            <a:r>
              <a:rPr lang="en-US" sz="2800"/>
              <a:t>Post Leakage </a:t>
            </a:r>
            <a:r>
              <a:rPr lang="en-US" sz="2800">
                <a:solidFill>
                  <a:srgbClr val="00B050"/>
                </a:solidFill>
              </a:rPr>
              <a:t>10 CFM</a:t>
            </a:r>
          </a:p>
          <a:p>
            <a:pPr marL="285750" indent="-285750">
              <a:buFont typeface="Arial" panose="020B0604020202020204" pitchFamily="34" charset="0"/>
              <a:buChar char="•"/>
            </a:pPr>
            <a:endParaRPr lang="en-US" sz="2800">
              <a:latin typeface="Gill Sans MT" panose="020B0502020104020203" pitchFamily="34" charset="77"/>
            </a:endParaRPr>
          </a:p>
        </p:txBody>
      </p:sp>
    </p:spTree>
    <p:extLst>
      <p:ext uri="{BB962C8B-B14F-4D97-AF65-F5344CB8AC3E}">
        <p14:creationId xmlns:p14="http://schemas.microsoft.com/office/powerpoint/2010/main" val="13228100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9AFAD-7585-CD11-D80A-C7C420FFF863}"/>
              </a:ext>
            </a:extLst>
          </p:cNvPr>
          <p:cNvSpPr>
            <a:spLocks noGrp="1"/>
          </p:cNvSpPr>
          <p:nvPr>
            <p:ph type="title"/>
          </p:nvPr>
        </p:nvSpPr>
        <p:spPr>
          <a:xfrm>
            <a:off x="106326" y="88679"/>
            <a:ext cx="12085674" cy="1325563"/>
          </a:xfrm>
        </p:spPr>
        <p:txBody>
          <a:bodyPr/>
          <a:lstStyle/>
          <a:p>
            <a:pPr algn="ctr"/>
            <a:r>
              <a:rPr lang="en-US" b="1">
                <a:solidFill>
                  <a:srgbClr val="002060"/>
                </a:solidFill>
                <a:latin typeface="Arial" panose="020B0604020202020204" pitchFamily="34" charset="0"/>
                <a:cs typeface="Arial" panose="020B0604020202020204" pitchFamily="34" charset="0"/>
              </a:rPr>
              <a:t>Potential Open-Plenum LEAKAGE Solution  </a:t>
            </a:r>
          </a:p>
        </p:txBody>
      </p:sp>
      <p:sp>
        <p:nvSpPr>
          <p:cNvPr id="3" name="Content Placeholder 2">
            <a:extLst>
              <a:ext uri="{FF2B5EF4-FFF2-40B4-BE49-F238E27FC236}">
                <a16:creationId xmlns:a16="http://schemas.microsoft.com/office/drawing/2014/main" id="{63F8C234-F4BC-A427-BCE6-ED58AC53E119}"/>
              </a:ext>
            </a:extLst>
          </p:cNvPr>
          <p:cNvSpPr>
            <a:spLocks noGrp="1"/>
          </p:cNvSpPr>
          <p:nvPr>
            <p:ph idx="1"/>
          </p:nvPr>
        </p:nvSpPr>
        <p:spPr>
          <a:xfrm>
            <a:off x="65314" y="1548167"/>
            <a:ext cx="12061372" cy="4030888"/>
          </a:xfrm>
        </p:spPr>
        <p:txBody>
          <a:bodyPr>
            <a:normAutofit/>
          </a:bodyPr>
          <a:lstStyle/>
          <a:p>
            <a:pPr marL="0" marR="0" lvl="0" indent="0" algn="ctr">
              <a:spcBef>
                <a:spcPts val="0"/>
              </a:spcBef>
              <a:spcAft>
                <a:spcPts val="0"/>
              </a:spcAft>
              <a:buNone/>
            </a:pPr>
            <a:r>
              <a:rPr lang="en-US" sz="2400" b="1">
                <a:effectLst/>
                <a:latin typeface="Calibri" panose="020F0502020204030204" pitchFamily="34" charset="0"/>
                <a:ea typeface="Times New Roman" panose="02020603050405020304" pitchFamily="18" charset="0"/>
              </a:rPr>
              <a:t>New Application by Aeroseal of UCD-developed Envelope Sealing Technology</a:t>
            </a:r>
            <a:endParaRPr lang="en-US" sz="2400" b="1">
              <a:latin typeface="Calibri" panose="020F0502020204030204" pitchFamily="34" charset="0"/>
            </a:endParaRPr>
          </a:p>
        </p:txBody>
      </p:sp>
      <p:sp>
        <p:nvSpPr>
          <p:cNvPr id="4" name="Rectangle 3">
            <a:extLst>
              <a:ext uri="{FF2B5EF4-FFF2-40B4-BE49-F238E27FC236}">
                <a16:creationId xmlns:a16="http://schemas.microsoft.com/office/drawing/2014/main" id="{DAEA43E1-3250-4367-F83D-9FF718BD3CEE}"/>
              </a:ext>
            </a:extLst>
          </p:cNvPr>
          <p:cNvSpPr>
            <a:spLocks noGrp="1" noRot="1" noMove="1" noResize="1" noEditPoints="1" noAdjustHandles="1" noChangeArrowheads="1" noChangeShapeType="1"/>
          </p:cNvSpPr>
          <p:nvPr/>
        </p:nvSpPr>
        <p:spPr>
          <a:xfrm>
            <a:off x="1881963" y="2222205"/>
            <a:ext cx="7814930" cy="3490775"/>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598B8D1-F58B-8D90-E47C-264BF030CB42}"/>
              </a:ext>
            </a:extLst>
          </p:cNvPr>
          <p:cNvSpPr/>
          <p:nvPr/>
        </p:nvSpPr>
        <p:spPr>
          <a:xfrm>
            <a:off x="1881964" y="2222205"/>
            <a:ext cx="7814929" cy="1084521"/>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0A69DDA-B043-D59E-67DF-CAF58F88747B}"/>
              </a:ext>
            </a:extLst>
          </p:cNvPr>
          <p:cNvSpPr/>
          <p:nvPr/>
        </p:nvSpPr>
        <p:spPr>
          <a:xfrm>
            <a:off x="9721702" y="4710223"/>
            <a:ext cx="588335" cy="715926"/>
          </a:xfrm>
          <a:prstGeom prst="rect">
            <a:avLst/>
          </a:prstGeom>
          <a:noFill/>
          <a:ln w="317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491445B6-2EAE-8080-797C-9C4DD77FD1E0}"/>
              </a:ext>
            </a:extLst>
          </p:cNvPr>
          <p:cNvSpPr/>
          <p:nvPr/>
        </p:nvSpPr>
        <p:spPr>
          <a:xfrm rot="10800000">
            <a:off x="10426236" y="4839822"/>
            <a:ext cx="678965" cy="3807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A91A34-2C1E-8B91-8BF9-DE880151B824}"/>
              </a:ext>
            </a:extLst>
          </p:cNvPr>
          <p:cNvSpPr/>
          <p:nvPr/>
        </p:nvSpPr>
        <p:spPr>
          <a:xfrm>
            <a:off x="6776994" y="3278731"/>
            <a:ext cx="701749" cy="833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D1DDA0-6314-5357-89B0-8B260664AD57}"/>
              </a:ext>
            </a:extLst>
          </p:cNvPr>
          <p:cNvSpPr/>
          <p:nvPr/>
        </p:nvSpPr>
        <p:spPr>
          <a:xfrm>
            <a:off x="4045435" y="3278731"/>
            <a:ext cx="701749" cy="833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591B7C-4913-CA74-94E3-9CC9ED9D683F}"/>
              </a:ext>
            </a:extLst>
          </p:cNvPr>
          <p:cNvSpPr/>
          <p:nvPr/>
        </p:nvSpPr>
        <p:spPr>
          <a:xfrm>
            <a:off x="8346558" y="2597512"/>
            <a:ext cx="297711" cy="517451"/>
          </a:xfrm>
          <a:prstGeom prst="rect">
            <a:avLst/>
          </a:prstGeom>
          <a:noFill/>
          <a:ln w="317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440B66-9AC7-868D-56B4-7C8042719F03}"/>
              </a:ext>
            </a:extLst>
          </p:cNvPr>
          <p:cNvSpPr/>
          <p:nvPr/>
        </p:nvSpPr>
        <p:spPr>
          <a:xfrm>
            <a:off x="2991293" y="2620484"/>
            <a:ext cx="297711" cy="517451"/>
          </a:xfrm>
          <a:prstGeom prst="rect">
            <a:avLst/>
          </a:prstGeom>
          <a:noFill/>
          <a:ln w="317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F99D1FEC-317B-74F2-F6E3-8026A4DF1591}"/>
              </a:ext>
            </a:extLst>
          </p:cNvPr>
          <p:cNvSpPr/>
          <p:nvPr/>
        </p:nvSpPr>
        <p:spPr>
          <a:xfrm rot="15986254">
            <a:off x="8860706" y="2335548"/>
            <a:ext cx="357127" cy="750546"/>
          </a:xfrm>
          <a:custGeom>
            <a:avLst/>
            <a:gdLst>
              <a:gd name="connsiteX0" fmla="*/ 0 w 357127"/>
              <a:gd name="connsiteY0" fmla="*/ 750546 h 750546"/>
              <a:gd name="connsiteX1" fmla="*/ 92853 w 357127"/>
              <a:gd name="connsiteY1" fmla="*/ 360262 h 750546"/>
              <a:gd name="connsiteX2" fmla="*/ 178564 w 357127"/>
              <a:gd name="connsiteY2" fmla="*/ 0 h 750546"/>
              <a:gd name="connsiteX3" fmla="*/ 267846 w 357127"/>
              <a:gd name="connsiteY3" fmla="*/ 375273 h 750546"/>
              <a:gd name="connsiteX4" fmla="*/ 357127 w 357127"/>
              <a:gd name="connsiteY4" fmla="*/ 750546 h 750546"/>
              <a:gd name="connsiteX5" fmla="*/ 0 w 357127"/>
              <a:gd name="connsiteY5" fmla="*/ 750546 h 75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7" h="750546" fill="none" extrusionOk="0">
                <a:moveTo>
                  <a:pt x="0" y="750546"/>
                </a:moveTo>
                <a:cubicBezTo>
                  <a:pt x="3549" y="605013"/>
                  <a:pt x="70695" y="526314"/>
                  <a:pt x="92853" y="360262"/>
                </a:cubicBezTo>
                <a:cubicBezTo>
                  <a:pt x="115011" y="194210"/>
                  <a:pt x="161436" y="130037"/>
                  <a:pt x="178564" y="0"/>
                </a:cubicBezTo>
                <a:cubicBezTo>
                  <a:pt x="253966" y="122698"/>
                  <a:pt x="209510" y="261330"/>
                  <a:pt x="267846" y="375273"/>
                </a:cubicBezTo>
                <a:cubicBezTo>
                  <a:pt x="326181" y="489217"/>
                  <a:pt x="307959" y="589999"/>
                  <a:pt x="357127" y="750546"/>
                </a:cubicBezTo>
                <a:cubicBezTo>
                  <a:pt x="265060" y="791380"/>
                  <a:pt x="74594" y="743291"/>
                  <a:pt x="0" y="750546"/>
                </a:cubicBezTo>
                <a:close/>
              </a:path>
              <a:path w="357127" h="750546" stroke="0" extrusionOk="0">
                <a:moveTo>
                  <a:pt x="0" y="750546"/>
                </a:moveTo>
                <a:cubicBezTo>
                  <a:pt x="-21620" y="665272"/>
                  <a:pt x="81199" y="486729"/>
                  <a:pt x="87496" y="382778"/>
                </a:cubicBezTo>
                <a:cubicBezTo>
                  <a:pt x="93793" y="278827"/>
                  <a:pt x="158086" y="93106"/>
                  <a:pt x="178564" y="0"/>
                </a:cubicBezTo>
                <a:cubicBezTo>
                  <a:pt x="219610" y="124674"/>
                  <a:pt x="232710" y="286464"/>
                  <a:pt x="271417" y="390284"/>
                </a:cubicBezTo>
                <a:cubicBezTo>
                  <a:pt x="310124" y="494105"/>
                  <a:pt x="311987" y="615873"/>
                  <a:pt x="357127" y="750546"/>
                </a:cubicBezTo>
                <a:cubicBezTo>
                  <a:pt x="233923" y="777735"/>
                  <a:pt x="92141" y="749086"/>
                  <a:pt x="0" y="750546"/>
                </a:cubicBezTo>
                <a:close/>
              </a:path>
            </a:pathLst>
          </a:custGeom>
          <a:pattFill prst="dashVert">
            <a:fgClr>
              <a:schemeClr val="accent1"/>
            </a:fgClr>
            <a:bgClr>
              <a:schemeClr val="bg1"/>
            </a:bgClr>
          </a:pattFill>
          <a:ln>
            <a:solidFill>
              <a:schemeClr val="accent1">
                <a:shade val="15000"/>
              </a:schemeClr>
            </a:solidFill>
            <a:extLst>
              <a:ext uri="{C807C97D-BFC1-408E-A445-0C87EB9F89A2}">
                <ask:lineSketchStyleProps xmlns:ask="http://schemas.microsoft.com/office/drawing/2018/sketchyshapes" sd="1219033472">
                  <a:prstGeom prst="triangl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17129F6-1F86-FE4A-AC40-5BB8568C7C22}"/>
              </a:ext>
            </a:extLst>
          </p:cNvPr>
          <p:cNvSpPr/>
          <p:nvPr/>
        </p:nvSpPr>
        <p:spPr>
          <a:xfrm rot="5400000">
            <a:off x="2372299" y="2400803"/>
            <a:ext cx="357127" cy="750546"/>
          </a:xfrm>
          <a:custGeom>
            <a:avLst/>
            <a:gdLst>
              <a:gd name="connsiteX0" fmla="*/ 0 w 357127"/>
              <a:gd name="connsiteY0" fmla="*/ 750546 h 750546"/>
              <a:gd name="connsiteX1" fmla="*/ 92853 w 357127"/>
              <a:gd name="connsiteY1" fmla="*/ 360262 h 750546"/>
              <a:gd name="connsiteX2" fmla="*/ 178564 w 357127"/>
              <a:gd name="connsiteY2" fmla="*/ 0 h 750546"/>
              <a:gd name="connsiteX3" fmla="*/ 267846 w 357127"/>
              <a:gd name="connsiteY3" fmla="*/ 375273 h 750546"/>
              <a:gd name="connsiteX4" fmla="*/ 357127 w 357127"/>
              <a:gd name="connsiteY4" fmla="*/ 750546 h 750546"/>
              <a:gd name="connsiteX5" fmla="*/ 0 w 357127"/>
              <a:gd name="connsiteY5" fmla="*/ 750546 h 75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7" h="750546" fill="none" extrusionOk="0">
                <a:moveTo>
                  <a:pt x="0" y="750546"/>
                </a:moveTo>
                <a:cubicBezTo>
                  <a:pt x="3549" y="605013"/>
                  <a:pt x="70695" y="526314"/>
                  <a:pt x="92853" y="360262"/>
                </a:cubicBezTo>
                <a:cubicBezTo>
                  <a:pt x="115011" y="194210"/>
                  <a:pt x="161436" y="130037"/>
                  <a:pt x="178564" y="0"/>
                </a:cubicBezTo>
                <a:cubicBezTo>
                  <a:pt x="253966" y="122698"/>
                  <a:pt x="209510" y="261330"/>
                  <a:pt x="267846" y="375273"/>
                </a:cubicBezTo>
                <a:cubicBezTo>
                  <a:pt x="326181" y="489217"/>
                  <a:pt x="307959" y="589999"/>
                  <a:pt x="357127" y="750546"/>
                </a:cubicBezTo>
                <a:cubicBezTo>
                  <a:pt x="265060" y="791380"/>
                  <a:pt x="74594" y="743291"/>
                  <a:pt x="0" y="750546"/>
                </a:cubicBezTo>
                <a:close/>
              </a:path>
              <a:path w="357127" h="750546" stroke="0" extrusionOk="0">
                <a:moveTo>
                  <a:pt x="0" y="750546"/>
                </a:moveTo>
                <a:cubicBezTo>
                  <a:pt x="-21620" y="665272"/>
                  <a:pt x="81199" y="486729"/>
                  <a:pt x="87496" y="382778"/>
                </a:cubicBezTo>
                <a:cubicBezTo>
                  <a:pt x="93793" y="278827"/>
                  <a:pt x="158086" y="93106"/>
                  <a:pt x="178564" y="0"/>
                </a:cubicBezTo>
                <a:cubicBezTo>
                  <a:pt x="219610" y="124674"/>
                  <a:pt x="232710" y="286464"/>
                  <a:pt x="271417" y="390284"/>
                </a:cubicBezTo>
                <a:cubicBezTo>
                  <a:pt x="310124" y="494105"/>
                  <a:pt x="311987" y="615873"/>
                  <a:pt x="357127" y="750546"/>
                </a:cubicBezTo>
                <a:cubicBezTo>
                  <a:pt x="233923" y="777735"/>
                  <a:pt x="92141" y="749086"/>
                  <a:pt x="0" y="750546"/>
                </a:cubicBezTo>
                <a:close/>
              </a:path>
            </a:pathLst>
          </a:custGeom>
          <a:pattFill prst="dashVert">
            <a:fgClr>
              <a:schemeClr val="accent1"/>
            </a:fgClr>
            <a:bgClr>
              <a:schemeClr val="bg1"/>
            </a:bgClr>
          </a:pattFill>
          <a:ln>
            <a:solidFill>
              <a:schemeClr val="accent1">
                <a:shade val="15000"/>
              </a:schemeClr>
            </a:solidFill>
            <a:extLst>
              <a:ext uri="{C807C97D-BFC1-408E-A445-0C87EB9F89A2}">
                <ask:lineSketchStyleProps xmlns:ask="http://schemas.microsoft.com/office/drawing/2018/sketchyshapes" sd="1219033472">
                  <a:prstGeom prst="triangl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60A5688B-51A5-63A0-23C7-583C385F6C9F}"/>
              </a:ext>
            </a:extLst>
          </p:cNvPr>
          <p:cNvSpPr/>
          <p:nvPr/>
        </p:nvSpPr>
        <p:spPr>
          <a:xfrm rot="13795130">
            <a:off x="4284162" y="3563611"/>
            <a:ext cx="678965" cy="3807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59D9841F-E219-14F1-7BB3-AE6AA62E86CF}"/>
              </a:ext>
            </a:extLst>
          </p:cNvPr>
          <p:cNvSpPr/>
          <p:nvPr/>
        </p:nvSpPr>
        <p:spPr>
          <a:xfrm rot="13795130">
            <a:off x="6972974" y="3620949"/>
            <a:ext cx="678965" cy="3807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or: Curved 20">
            <a:extLst>
              <a:ext uri="{FF2B5EF4-FFF2-40B4-BE49-F238E27FC236}">
                <a16:creationId xmlns:a16="http://schemas.microsoft.com/office/drawing/2014/main" id="{EF686133-B086-BD69-6C0D-8D693FF0EA0D}"/>
              </a:ext>
            </a:extLst>
          </p:cNvPr>
          <p:cNvCxnSpPr/>
          <p:nvPr/>
        </p:nvCxnSpPr>
        <p:spPr>
          <a:xfrm flipV="1">
            <a:off x="9696893" y="2575275"/>
            <a:ext cx="993638" cy="561923"/>
          </a:xfrm>
          <a:prstGeom prst="curvedConnector3">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5894925E-E4B8-BD75-A03D-184AA04BA2A9}"/>
              </a:ext>
            </a:extLst>
          </p:cNvPr>
          <p:cNvCxnSpPr>
            <a:cxnSpLocks/>
          </p:cNvCxnSpPr>
          <p:nvPr/>
        </p:nvCxnSpPr>
        <p:spPr>
          <a:xfrm rot="10800000">
            <a:off x="888326" y="2509285"/>
            <a:ext cx="984281" cy="605679"/>
          </a:xfrm>
          <a:prstGeom prst="curvedConnector3">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810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9AFAD-7585-CD11-D80A-C7C420FFF863}"/>
              </a:ext>
            </a:extLst>
          </p:cNvPr>
          <p:cNvSpPr>
            <a:spLocks noGrp="1"/>
          </p:cNvSpPr>
          <p:nvPr>
            <p:ph type="title"/>
          </p:nvPr>
        </p:nvSpPr>
        <p:spPr>
          <a:xfrm>
            <a:off x="106326" y="88679"/>
            <a:ext cx="12085674" cy="1325563"/>
          </a:xfrm>
        </p:spPr>
        <p:txBody>
          <a:bodyPr>
            <a:normAutofit/>
          </a:bodyPr>
          <a:lstStyle/>
          <a:p>
            <a:pPr algn="ctr"/>
            <a:r>
              <a:rPr lang="en-US" b="1">
                <a:solidFill>
                  <a:srgbClr val="002060"/>
                </a:solidFill>
                <a:latin typeface="Arial" panose="020B0604020202020204" pitchFamily="34" charset="0"/>
                <a:cs typeface="Arial" panose="020B0604020202020204" pitchFamily="34" charset="0"/>
              </a:rPr>
              <a:t>Unusual Aerosol Sealing Application – </a:t>
            </a:r>
            <a:br>
              <a:rPr lang="en-US" b="1">
                <a:solidFill>
                  <a:srgbClr val="002060"/>
                </a:solidFill>
                <a:latin typeface="Arial" panose="020B0604020202020204" pitchFamily="34" charset="0"/>
                <a:cs typeface="Arial" panose="020B0604020202020204" pitchFamily="34" charset="0"/>
              </a:rPr>
            </a:br>
            <a:r>
              <a:rPr lang="en-US" b="1">
                <a:solidFill>
                  <a:srgbClr val="002060"/>
                </a:solidFill>
                <a:latin typeface="Arial" panose="020B0604020202020204" pitchFamily="34" charset="0"/>
                <a:cs typeface="Arial" panose="020B0604020202020204" pitchFamily="34" charset="0"/>
              </a:rPr>
              <a:t>Fire Exhaust Shaft in </a:t>
            </a:r>
            <a:r>
              <a:rPr lang="en-US" b="1" err="1">
                <a:solidFill>
                  <a:srgbClr val="002060"/>
                </a:solidFill>
                <a:latin typeface="Arial" panose="020B0604020202020204" pitchFamily="34" charset="0"/>
                <a:cs typeface="Arial" panose="020B0604020202020204" pitchFamily="34" charset="0"/>
              </a:rPr>
              <a:t>BioTech</a:t>
            </a:r>
            <a:r>
              <a:rPr lang="en-US" b="1">
                <a:solidFill>
                  <a:srgbClr val="002060"/>
                </a:solidFill>
                <a:latin typeface="Arial" panose="020B0604020202020204" pitchFamily="34" charset="0"/>
                <a:cs typeface="Arial" panose="020B0604020202020204" pitchFamily="34" charset="0"/>
              </a:rPr>
              <a:t> Building</a:t>
            </a:r>
          </a:p>
        </p:txBody>
      </p:sp>
      <p:sp>
        <p:nvSpPr>
          <p:cNvPr id="3" name="Content Placeholder 2">
            <a:extLst>
              <a:ext uri="{FF2B5EF4-FFF2-40B4-BE49-F238E27FC236}">
                <a16:creationId xmlns:a16="http://schemas.microsoft.com/office/drawing/2014/main" id="{63F8C234-F4BC-A427-BCE6-ED58AC53E119}"/>
              </a:ext>
            </a:extLst>
          </p:cNvPr>
          <p:cNvSpPr>
            <a:spLocks noGrp="1"/>
          </p:cNvSpPr>
          <p:nvPr>
            <p:ph idx="1"/>
          </p:nvPr>
        </p:nvSpPr>
        <p:spPr>
          <a:xfrm>
            <a:off x="7141369" y="1684549"/>
            <a:ext cx="4701185" cy="4088931"/>
          </a:xfrm>
        </p:spPr>
        <p:txBody>
          <a:bodyPr>
            <a:normAutofit fontScale="92500"/>
          </a:bodyPr>
          <a:lstStyle/>
          <a:p>
            <a:pPr marL="0" marR="0" lvl="0" indent="0" algn="ctr">
              <a:spcBef>
                <a:spcPts val="0"/>
              </a:spcBef>
              <a:spcAft>
                <a:spcPts val="0"/>
              </a:spcAft>
              <a:buNone/>
            </a:pPr>
            <a:r>
              <a:rPr lang="en-US" b="1">
                <a:effectLst/>
                <a:latin typeface="Calibri" panose="020F0502020204030204" pitchFamily="34" charset="0"/>
                <a:ea typeface="Times New Roman" panose="02020603050405020304" pitchFamily="18" charset="0"/>
              </a:rPr>
              <a:t>Application</a:t>
            </a:r>
          </a:p>
          <a:p>
            <a:pPr marL="0" marR="0" lvl="0" indent="0" algn="ctr">
              <a:spcBef>
                <a:spcPts val="0"/>
              </a:spcBef>
              <a:spcAft>
                <a:spcPts val="0"/>
              </a:spcAft>
              <a:buNone/>
            </a:pPr>
            <a:endParaRPr lang="en-US" sz="600" b="1">
              <a:latin typeface="Calibri" panose="020F0502020204030204" pitchFamily="34" charset="0"/>
            </a:endParaRPr>
          </a:p>
          <a:p>
            <a:pPr algn="ctr">
              <a:spcBef>
                <a:spcPts val="0"/>
              </a:spcBef>
            </a:pPr>
            <a:r>
              <a:rPr lang="en-US" sz="2400">
                <a:latin typeface="Calibri" panose="020F0502020204030204" pitchFamily="34" charset="0"/>
              </a:rPr>
              <a:t>Fire/Smoke Exhaust Shaft</a:t>
            </a:r>
          </a:p>
          <a:p>
            <a:pPr algn="ctr">
              <a:spcBef>
                <a:spcPts val="0"/>
              </a:spcBef>
            </a:pPr>
            <a:r>
              <a:rPr lang="en-US" sz="2400">
                <a:latin typeface="Calibri" panose="020F0502020204030204" pitchFamily="34" charset="0"/>
              </a:rPr>
              <a:t>25’ by 25’ by 100’ Tall</a:t>
            </a:r>
          </a:p>
          <a:p>
            <a:pPr marL="0" indent="0" algn="ctr">
              <a:spcBef>
                <a:spcPts val="0"/>
              </a:spcBef>
              <a:buNone/>
            </a:pPr>
            <a:endParaRPr lang="en-US" sz="2400">
              <a:latin typeface="Calibri" panose="020F0502020204030204" pitchFamily="34" charset="0"/>
            </a:endParaRPr>
          </a:p>
          <a:p>
            <a:pPr marL="0" marR="0" lvl="0" indent="0" algn="ctr">
              <a:spcBef>
                <a:spcPts val="0"/>
              </a:spcBef>
              <a:spcAft>
                <a:spcPts val="0"/>
              </a:spcAft>
              <a:buNone/>
            </a:pPr>
            <a:r>
              <a:rPr lang="en-US" b="1">
                <a:latin typeface="Calibri" panose="020F0502020204030204" pitchFamily="34" charset="0"/>
                <a:ea typeface="Times New Roman" panose="02020603050405020304" pitchFamily="18" charset="0"/>
              </a:rPr>
              <a:t>Initial Problem</a:t>
            </a:r>
          </a:p>
          <a:p>
            <a:pPr marL="0" marR="0" lvl="0" indent="0" algn="ctr">
              <a:spcBef>
                <a:spcPts val="0"/>
              </a:spcBef>
              <a:spcAft>
                <a:spcPts val="0"/>
              </a:spcAft>
              <a:buNone/>
            </a:pPr>
            <a:endParaRPr lang="en-US" sz="600" b="1">
              <a:latin typeface="Calibri" panose="020F0502020204030204" pitchFamily="34" charset="0"/>
            </a:endParaRPr>
          </a:p>
          <a:p>
            <a:pPr algn="ctr">
              <a:spcBef>
                <a:spcPts val="0"/>
              </a:spcBef>
            </a:pPr>
            <a:r>
              <a:rPr lang="en-US" sz="2400">
                <a:latin typeface="Calibri" panose="020F0502020204030204" pitchFamily="34" charset="0"/>
              </a:rPr>
              <a:t>System not meeting floor exhaust spec (50% low)</a:t>
            </a:r>
          </a:p>
          <a:p>
            <a:pPr algn="ctr">
              <a:spcBef>
                <a:spcPts val="0"/>
              </a:spcBef>
            </a:pPr>
            <a:r>
              <a:rPr lang="en-US" sz="2400">
                <a:latin typeface="Calibri" panose="020F0502020204030204" pitchFamily="34" charset="0"/>
              </a:rPr>
              <a:t>Had spent months attempting to manually seal leaks in shaft</a:t>
            </a:r>
          </a:p>
        </p:txBody>
      </p:sp>
      <p:pic>
        <p:nvPicPr>
          <p:cNvPr id="19" name="Picture 18">
            <a:extLst>
              <a:ext uri="{FF2B5EF4-FFF2-40B4-BE49-F238E27FC236}">
                <a16:creationId xmlns:a16="http://schemas.microsoft.com/office/drawing/2014/main" id="{D3339C8D-5AAF-2CC5-41E7-144DD164A4BB}"/>
              </a:ext>
            </a:extLst>
          </p:cNvPr>
          <p:cNvPicPr>
            <a:picLocks noChangeAspect="1"/>
          </p:cNvPicPr>
          <p:nvPr/>
        </p:nvPicPr>
        <p:blipFill>
          <a:blip r:embed="rId3"/>
          <a:stretch>
            <a:fillRect/>
          </a:stretch>
        </p:blipFill>
        <p:spPr>
          <a:xfrm rot="5400000">
            <a:off x="767529" y="1231326"/>
            <a:ext cx="2266427" cy="3021403"/>
          </a:xfrm>
          <a:prstGeom prst="rect">
            <a:avLst/>
          </a:prstGeom>
        </p:spPr>
      </p:pic>
      <p:pic>
        <p:nvPicPr>
          <p:cNvPr id="20" name="Picture 19">
            <a:extLst>
              <a:ext uri="{FF2B5EF4-FFF2-40B4-BE49-F238E27FC236}">
                <a16:creationId xmlns:a16="http://schemas.microsoft.com/office/drawing/2014/main" id="{5159897B-5114-F953-217E-10E5344CFA1E}"/>
              </a:ext>
            </a:extLst>
          </p:cNvPr>
          <p:cNvPicPr>
            <a:picLocks noChangeAspect="1"/>
          </p:cNvPicPr>
          <p:nvPr/>
        </p:nvPicPr>
        <p:blipFill>
          <a:blip r:embed="rId4"/>
          <a:stretch>
            <a:fillRect/>
          </a:stretch>
        </p:blipFill>
        <p:spPr>
          <a:xfrm rot="16200000">
            <a:off x="3952314" y="2958984"/>
            <a:ext cx="2412653" cy="3216339"/>
          </a:xfrm>
          <a:prstGeom prst="rect">
            <a:avLst/>
          </a:prstGeom>
        </p:spPr>
      </p:pic>
    </p:spTree>
    <p:extLst>
      <p:ext uri="{BB962C8B-B14F-4D97-AF65-F5344CB8AC3E}">
        <p14:creationId xmlns:p14="http://schemas.microsoft.com/office/powerpoint/2010/main" val="372785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9AFAD-7585-CD11-D80A-C7C420FFF863}"/>
              </a:ext>
            </a:extLst>
          </p:cNvPr>
          <p:cNvSpPr>
            <a:spLocks noGrp="1"/>
          </p:cNvSpPr>
          <p:nvPr>
            <p:ph type="title"/>
          </p:nvPr>
        </p:nvSpPr>
        <p:spPr>
          <a:xfrm>
            <a:off x="106326" y="88679"/>
            <a:ext cx="12085674" cy="1325563"/>
          </a:xfrm>
        </p:spPr>
        <p:txBody>
          <a:bodyPr>
            <a:normAutofit/>
          </a:bodyPr>
          <a:lstStyle/>
          <a:p>
            <a:r>
              <a:rPr lang="en-US" b="1">
                <a:solidFill>
                  <a:srgbClr val="002060"/>
                </a:solidFill>
                <a:latin typeface="Arial" panose="020B0604020202020204" pitchFamily="34" charset="0"/>
                <a:cs typeface="Arial" panose="020B0604020202020204" pitchFamily="34" charset="0"/>
              </a:rPr>
              <a:t>Unusual Aerosol Sealing Application – </a:t>
            </a:r>
            <a:br>
              <a:rPr lang="en-US" b="1">
                <a:solidFill>
                  <a:srgbClr val="002060"/>
                </a:solidFill>
                <a:latin typeface="Arial" panose="020B0604020202020204" pitchFamily="34" charset="0"/>
                <a:cs typeface="Arial" panose="020B0604020202020204" pitchFamily="34" charset="0"/>
              </a:rPr>
            </a:br>
            <a:r>
              <a:rPr lang="en-US" b="1">
                <a:solidFill>
                  <a:srgbClr val="002060"/>
                </a:solidFill>
                <a:latin typeface="Arial" panose="020B0604020202020204" pitchFamily="34" charset="0"/>
                <a:cs typeface="Arial" panose="020B0604020202020204" pitchFamily="34" charset="0"/>
              </a:rPr>
              <a:t>Fire Exhaust Shaft</a:t>
            </a:r>
          </a:p>
        </p:txBody>
      </p:sp>
      <p:sp>
        <p:nvSpPr>
          <p:cNvPr id="3" name="Content Placeholder 2">
            <a:extLst>
              <a:ext uri="{FF2B5EF4-FFF2-40B4-BE49-F238E27FC236}">
                <a16:creationId xmlns:a16="http://schemas.microsoft.com/office/drawing/2014/main" id="{63F8C234-F4BC-A427-BCE6-ED58AC53E119}"/>
              </a:ext>
            </a:extLst>
          </p:cNvPr>
          <p:cNvSpPr>
            <a:spLocks noGrp="1"/>
          </p:cNvSpPr>
          <p:nvPr>
            <p:ph idx="1"/>
          </p:nvPr>
        </p:nvSpPr>
        <p:spPr>
          <a:xfrm>
            <a:off x="6248400" y="1932692"/>
            <a:ext cx="5088968" cy="3633033"/>
          </a:xfrm>
        </p:spPr>
        <p:txBody>
          <a:bodyPr>
            <a:noAutofit/>
          </a:bodyPr>
          <a:lstStyle/>
          <a:p>
            <a:pPr marL="0" marR="0" lvl="0" indent="0" algn="ctr">
              <a:spcBef>
                <a:spcPts val="0"/>
              </a:spcBef>
              <a:spcAft>
                <a:spcPts val="0"/>
              </a:spcAft>
              <a:buNone/>
            </a:pPr>
            <a:r>
              <a:rPr lang="en-US" sz="2800" b="1">
                <a:solidFill>
                  <a:schemeClr val="accent1">
                    <a:lumMod val="75000"/>
                  </a:schemeClr>
                </a:solidFill>
                <a:latin typeface="Calibri" panose="020F0502020204030204" pitchFamily="34" charset="0"/>
              </a:rPr>
              <a:t>Sealing Process</a:t>
            </a:r>
          </a:p>
          <a:p>
            <a:pPr marL="0" marR="0" lvl="0" indent="0" algn="ctr">
              <a:spcBef>
                <a:spcPts val="0"/>
              </a:spcBef>
              <a:spcAft>
                <a:spcPts val="0"/>
              </a:spcAft>
              <a:buNone/>
            </a:pPr>
            <a:endParaRPr lang="en-US" sz="2800" b="1">
              <a:latin typeface="Calibri" panose="020F0502020204030204" pitchFamily="34" charset="0"/>
            </a:endParaRPr>
          </a:p>
          <a:p>
            <a:pPr algn="ctr">
              <a:spcBef>
                <a:spcPts val="0"/>
              </a:spcBef>
            </a:pPr>
            <a:r>
              <a:rPr lang="en-US" sz="2800">
                <a:latin typeface="Calibri" panose="020F0502020204030204" pitchFamily="34" charset="0"/>
              </a:rPr>
              <a:t>Had to Inject below Ducts in Shaft</a:t>
            </a:r>
          </a:p>
          <a:p>
            <a:pPr algn="ctr">
              <a:spcBef>
                <a:spcPts val="0"/>
              </a:spcBef>
            </a:pPr>
            <a:endParaRPr lang="en-US" sz="2800">
              <a:latin typeface="Calibri" panose="020F0502020204030204" pitchFamily="34" charset="0"/>
            </a:endParaRPr>
          </a:p>
          <a:p>
            <a:pPr algn="ctr">
              <a:spcBef>
                <a:spcPts val="0"/>
              </a:spcBef>
            </a:pPr>
            <a:r>
              <a:rPr lang="en-US" sz="2800">
                <a:latin typeface="Calibri" panose="020F0502020204030204" pitchFamily="34" charset="0"/>
              </a:rPr>
              <a:t>Combination of Duct and Envelope Sealing</a:t>
            </a:r>
          </a:p>
        </p:txBody>
      </p:sp>
      <p:sp>
        <p:nvSpPr>
          <p:cNvPr id="5" name="Rectangle 4">
            <a:extLst>
              <a:ext uri="{FF2B5EF4-FFF2-40B4-BE49-F238E27FC236}">
                <a16:creationId xmlns:a16="http://schemas.microsoft.com/office/drawing/2014/main" id="{E598B8D1-F58B-8D90-E47C-264BF030CB42}"/>
              </a:ext>
            </a:extLst>
          </p:cNvPr>
          <p:cNvSpPr/>
          <p:nvPr/>
        </p:nvSpPr>
        <p:spPr>
          <a:xfrm>
            <a:off x="1881962" y="2329472"/>
            <a:ext cx="1881963" cy="381349"/>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0A69DDA-B043-D59E-67DF-CAF58F88747B}"/>
              </a:ext>
            </a:extLst>
          </p:cNvPr>
          <p:cNvSpPr/>
          <p:nvPr/>
        </p:nvSpPr>
        <p:spPr>
          <a:xfrm>
            <a:off x="4300612" y="1742018"/>
            <a:ext cx="526570" cy="381349"/>
          </a:xfrm>
          <a:prstGeom prst="rect">
            <a:avLst/>
          </a:prstGeom>
          <a:noFill/>
          <a:ln w="317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491445B6-2EAE-8080-797C-9C4DD77FD1E0}"/>
              </a:ext>
            </a:extLst>
          </p:cNvPr>
          <p:cNvSpPr/>
          <p:nvPr/>
        </p:nvSpPr>
        <p:spPr>
          <a:xfrm rot="10800000">
            <a:off x="4980182" y="1771380"/>
            <a:ext cx="678965" cy="3807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591B7C-4913-CA74-94E3-9CC9ED9D683F}"/>
              </a:ext>
            </a:extLst>
          </p:cNvPr>
          <p:cNvSpPr/>
          <p:nvPr/>
        </p:nvSpPr>
        <p:spPr>
          <a:xfrm>
            <a:off x="2030819" y="3059142"/>
            <a:ext cx="253234" cy="325640"/>
          </a:xfrm>
          <a:prstGeom prst="rect">
            <a:avLst/>
          </a:prstGeom>
          <a:noFill/>
          <a:ln w="317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F99D1FEC-317B-74F2-F6E3-8026A4DF1591}"/>
              </a:ext>
            </a:extLst>
          </p:cNvPr>
          <p:cNvSpPr/>
          <p:nvPr/>
        </p:nvSpPr>
        <p:spPr>
          <a:xfrm rot="15986254">
            <a:off x="2513119" y="2679952"/>
            <a:ext cx="259987" cy="735698"/>
          </a:xfrm>
          <a:custGeom>
            <a:avLst/>
            <a:gdLst>
              <a:gd name="connsiteX0" fmla="*/ 0 w 259987"/>
              <a:gd name="connsiteY0" fmla="*/ 735698 h 735698"/>
              <a:gd name="connsiteX1" fmla="*/ 67597 w 259987"/>
              <a:gd name="connsiteY1" fmla="*/ 353135 h 735698"/>
              <a:gd name="connsiteX2" fmla="*/ 129994 w 259987"/>
              <a:gd name="connsiteY2" fmla="*/ 0 h 735698"/>
              <a:gd name="connsiteX3" fmla="*/ 194991 w 259987"/>
              <a:gd name="connsiteY3" fmla="*/ 367849 h 735698"/>
              <a:gd name="connsiteX4" fmla="*/ 259987 w 259987"/>
              <a:gd name="connsiteY4" fmla="*/ 735698 h 735698"/>
              <a:gd name="connsiteX5" fmla="*/ 0 w 259987"/>
              <a:gd name="connsiteY5" fmla="*/ 735698 h 7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987" h="735698" fill="none" extrusionOk="0">
                <a:moveTo>
                  <a:pt x="0" y="735698"/>
                </a:moveTo>
                <a:cubicBezTo>
                  <a:pt x="-10741" y="617726"/>
                  <a:pt x="72129" y="499286"/>
                  <a:pt x="67597" y="353135"/>
                </a:cubicBezTo>
                <a:cubicBezTo>
                  <a:pt x="63065" y="206984"/>
                  <a:pt x="120996" y="154213"/>
                  <a:pt x="129994" y="0"/>
                </a:cubicBezTo>
                <a:cubicBezTo>
                  <a:pt x="205252" y="171217"/>
                  <a:pt x="139408" y="264118"/>
                  <a:pt x="194991" y="367849"/>
                </a:cubicBezTo>
                <a:cubicBezTo>
                  <a:pt x="250573" y="471580"/>
                  <a:pt x="208421" y="594557"/>
                  <a:pt x="259987" y="735698"/>
                </a:cubicBezTo>
                <a:cubicBezTo>
                  <a:pt x="134218" y="755786"/>
                  <a:pt x="113349" y="718313"/>
                  <a:pt x="0" y="735698"/>
                </a:cubicBezTo>
                <a:close/>
              </a:path>
              <a:path w="259987" h="735698" stroke="0" extrusionOk="0">
                <a:moveTo>
                  <a:pt x="0" y="735698"/>
                </a:moveTo>
                <a:cubicBezTo>
                  <a:pt x="14262" y="623508"/>
                  <a:pt x="70378" y="469443"/>
                  <a:pt x="63697" y="375206"/>
                </a:cubicBezTo>
                <a:cubicBezTo>
                  <a:pt x="57016" y="280969"/>
                  <a:pt x="115274" y="135590"/>
                  <a:pt x="129994" y="0"/>
                </a:cubicBezTo>
                <a:cubicBezTo>
                  <a:pt x="203856" y="161949"/>
                  <a:pt x="164018" y="274733"/>
                  <a:pt x="197590" y="382563"/>
                </a:cubicBezTo>
                <a:cubicBezTo>
                  <a:pt x="231162" y="490393"/>
                  <a:pt x="193932" y="598214"/>
                  <a:pt x="259987" y="735698"/>
                </a:cubicBezTo>
                <a:cubicBezTo>
                  <a:pt x="148752" y="736460"/>
                  <a:pt x="117954" y="728281"/>
                  <a:pt x="0" y="735698"/>
                </a:cubicBezTo>
                <a:close/>
              </a:path>
            </a:pathLst>
          </a:custGeom>
          <a:pattFill prst="dashVert">
            <a:fgClr>
              <a:schemeClr val="accent1"/>
            </a:fgClr>
            <a:bgClr>
              <a:schemeClr val="bg1"/>
            </a:bgClr>
          </a:pattFill>
          <a:ln>
            <a:solidFill>
              <a:schemeClr val="accent1">
                <a:shade val="15000"/>
              </a:schemeClr>
            </a:solidFill>
            <a:extLst>
              <a:ext uri="{C807C97D-BFC1-408E-A445-0C87EB9F89A2}">
                <ask:lineSketchStyleProps xmlns:ask="http://schemas.microsoft.com/office/drawing/2018/sketchyshapes" sd="1219033472">
                  <a:prstGeom prst="triangl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or: Curved 20">
            <a:extLst>
              <a:ext uri="{FF2B5EF4-FFF2-40B4-BE49-F238E27FC236}">
                <a16:creationId xmlns:a16="http://schemas.microsoft.com/office/drawing/2014/main" id="{EF686133-B086-BD69-6C0D-8D693FF0EA0D}"/>
              </a:ext>
            </a:extLst>
          </p:cNvPr>
          <p:cNvCxnSpPr/>
          <p:nvPr/>
        </p:nvCxnSpPr>
        <p:spPr>
          <a:xfrm flipV="1">
            <a:off x="4317337" y="3405669"/>
            <a:ext cx="993638" cy="561923"/>
          </a:xfrm>
          <a:prstGeom prst="curvedConnector3">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5894925E-E4B8-BD75-A03D-184AA04BA2A9}"/>
              </a:ext>
            </a:extLst>
          </p:cNvPr>
          <p:cNvCxnSpPr>
            <a:cxnSpLocks/>
          </p:cNvCxnSpPr>
          <p:nvPr/>
        </p:nvCxnSpPr>
        <p:spPr>
          <a:xfrm rot="10800000">
            <a:off x="854632" y="3490433"/>
            <a:ext cx="984281" cy="605679"/>
          </a:xfrm>
          <a:prstGeom prst="curvedConnector3">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73F4BA1-F9D4-567B-6F44-2C03E6B34A52}"/>
              </a:ext>
            </a:extLst>
          </p:cNvPr>
          <p:cNvSpPr/>
          <p:nvPr/>
        </p:nvSpPr>
        <p:spPr>
          <a:xfrm>
            <a:off x="1881962" y="1742018"/>
            <a:ext cx="2392326" cy="4020829"/>
          </a:xfrm>
          <a:prstGeom prst="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23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9AFAD-7585-CD11-D80A-C7C420FFF863}"/>
              </a:ext>
            </a:extLst>
          </p:cNvPr>
          <p:cNvSpPr>
            <a:spLocks noGrp="1"/>
          </p:cNvSpPr>
          <p:nvPr>
            <p:ph type="title"/>
          </p:nvPr>
        </p:nvSpPr>
        <p:spPr>
          <a:xfrm>
            <a:off x="106326" y="88679"/>
            <a:ext cx="12085674" cy="1325563"/>
          </a:xfrm>
        </p:spPr>
        <p:txBody>
          <a:bodyPr>
            <a:normAutofit/>
          </a:bodyPr>
          <a:lstStyle/>
          <a:p>
            <a:r>
              <a:rPr lang="en-US" b="1">
                <a:solidFill>
                  <a:srgbClr val="002060"/>
                </a:solidFill>
                <a:latin typeface="Arial" panose="020B0604020202020204" pitchFamily="34" charset="0"/>
                <a:cs typeface="Arial" panose="020B0604020202020204" pitchFamily="34" charset="0"/>
              </a:rPr>
              <a:t>Unusual Aerosol Sealing Application – </a:t>
            </a:r>
            <a:br>
              <a:rPr lang="en-US" b="1">
                <a:solidFill>
                  <a:srgbClr val="002060"/>
                </a:solidFill>
                <a:latin typeface="Arial" panose="020B0604020202020204" pitchFamily="34" charset="0"/>
                <a:cs typeface="Arial" panose="020B0604020202020204" pitchFamily="34" charset="0"/>
              </a:rPr>
            </a:br>
            <a:r>
              <a:rPr lang="en-US" b="1">
                <a:solidFill>
                  <a:srgbClr val="002060"/>
                </a:solidFill>
                <a:latin typeface="Arial" panose="020B0604020202020204" pitchFamily="34" charset="0"/>
                <a:cs typeface="Arial" panose="020B0604020202020204" pitchFamily="34" charset="0"/>
              </a:rPr>
              <a:t>Fire Exhaust Shaft</a:t>
            </a:r>
          </a:p>
        </p:txBody>
      </p:sp>
      <p:graphicFrame>
        <p:nvGraphicFramePr>
          <p:cNvPr id="19" name="Table 18">
            <a:extLst>
              <a:ext uri="{FF2B5EF4-FFF2-40B4-BE49-F238E27FC236}">
                <a16:creationId xmlns:a16="http://schemas.microsoft.com/office/drawing/2014/main" id="{0F2BB97B-5837-9B83-ED8F-F96C1468D433}"/>
              </a:ext>
            </a:extLst>
          </p:cNvPr>
          <p:cNvGraphicFramePr>
            <a:graphicFrameLocks noGrp="1"/>
          </p:cNvGraphicFramePr>
          <p:nvPr/>
        </p:nvGraphicFramePr>
        <p:xfrm>
          <a:off x="6273209" y="2445488"/>
          <a:ext cx="4997301" cy="2782520"/>
        </p:xfrm>
        <a:graphic>
          <a:graphicData uri="http://schemas.openxmlformats.org/drawingml/2006/table">
            <a:tbl>
              <a:tblPr firstRow="1" firstCol="1" bandRow="1"/>
              <a:tblGrid>
                <a:gridCol w="1733919">
                  <a:extLst>
                    <a:ext uri="{9D8B030D-6E8A-4147-A177-3AD203B41FA5}">
                      <a16:colId xmlns:a16="http://schemas.microsoft.com/office/drawing/2014/main" val="1199218390"/>
                    </a:ext>
                  </a:extLst>
                </a:gridCol>
                <a:gridCol w="1594072">
                  <a:extLst>
                    <a:ext uri="{9D8B030D-6E8A-4147-A177-3AD203B41FA5}">
                      <a16:colId xmlns:a16="http://schemas.microsoft.com/office/drawing/2014/main" val="1822162571"/>
                    </a:ext>
                  </a:extLst>
                </a:gridCol>
                <a:gridCol w="1669310">
                  <a:extLst>
                    <a:ext uri="{9D8B030D-6E8A-4147-A177-3AD203B41FA5}">
                      <a16:colId xmlns:a16="http://schemas.microsoft.com/office/drawing/2014/main" val="2720400821"/>
                    </a:ext>
                  </a:extLst>
                </a:gridCol>
              </a:tblGrid>
              <a:tr h="695630">
                <a:tc>
                  <a:txBody>
                    <a:bodyPr/>
                    <a:lstStyle/>
                    <a:p>
                      <a:pPr algn="l">
                        <a:lnSpc>
                          <a:spcPct val="107000"/>
                        </a:lnSpc>
                      </a:pPr>
                      <a:endParaRPr lang="en-US" sz="2400" kern="100">
                        <a:effectLst/>
                        <a:latin typeface="Calibri" panose="020F0502020204030204" pitchFamily="34" charset="0"/>
                        <a:cs typeface="Times New Roman" panose="02020603050405020304"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2400" b="1" kern="100">
                          <a:solidFill>
                            <a:srgbClr val="000000"/>
                          </a:solidFill>
                          <a:effectLst/>
                          <a:highlight>
                            <a:srgbClr val="D9D9D9"/>
                          </a:highlight>
                          <a:latin typeface="Calibri" panose="020F0502020204030204" pitchFamily="34" charset="0"/>
                          <a:ea typeface="Calibri" panose="020F0502020204030204" pitchFamily="34" charset="0"/>
                          <a:cs typeface="Times New Roman" panose="02020603050405020304" pitchFamily="18" charset="0"/>
                        </a:rPr>
                        <a:t>Before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800"/>
                        </a:spcAft>
                      </a:pPr>
                      <a:r>
                        <a:rPr lang="en-US" sz="2400" b="1" kern="100">
                          <a:solidFill>
                            <a:srgbClr val="000000"/>
                          </a:solidFill>
                          <a:effectLst/>
                          <a:highlight>
                            <a:srgbClr val="D9D9D9"/>
                          </a:highlight>
                          <a:latin typeface="Calibri" panose="020F0502020204030204" pitchFamily="34" charset="0"/>
                          <a:ea typeface="Calibri" panose="020F0502020204030204" pitchFamily="34" charset="0"/>
                          <a:cs typeface="Times New Roman" panose="02020603050405020304" pitchFamily="18" charset="0"/>
                        </a:rPr>
                        <a:t>After</a:t>
                      </a:r>
                      <a:endParaRPr lang="en-US" sz="2400" kern="100">
                        <a:effectLst/>
                        <a:highlight>
                          <a:srgbClr val="D9D9D9"/>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834411788"/>
                  </a:ext>
                </a:extLst>
              </a:tr>
              <a:tr h="695630">
                <a:tc>
                  <a:txBody>
                    <a:bodyPr/>
                    <a:lstStyle/>
                    <a:p>
                      <a:pPr marL="0" marR="0" algn="ctr">
                        <a:lnSpc>
                          <a:spcPct val="107000"/>
                        </a:lnSpc>
                        <a:spcBef>
                          <a:spcPts val="0"/>
                        </a:spcBef>
                        <a:spcAft>
                          <a:spcPts val="800"/>
                        </a:spcAft>
                      </a:pPr>
                      <a:r>
                        <a:rPr lang="en-US" sz="24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Pressure</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2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0.38” </a:t>
                      </a:r>
                      <a:r>
                        <a:rPr lang="en-US" sz="2400" kern="10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wg</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2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0.89” </a:t>
                      </a:r>
                      <a:r>
                        <a:rPr lang="en-US" sz="2400" kern="10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wg</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5896365"/>
                  </a:ext>
                </a:extLst>
              </a:tr>
              <a:tr h="695630">
                <a:tc>
                  <a:txBody>
                    <a:bodyPr/>
                    <a:lstStyle/>
                    <a:p>
                      <a:pPr marL="0" marR="0" algn="ctr">
                        <a:lnSpc>
                          <a:spcPct val="107000"/>
                        </a:lnSpc>
                        <a:spcBef>
                          <a:spcPts val="0"/>
                        </a:spcBef>
                        <a:spcAft>
                          <a:spcPts val="800"/>
                        </a:spcAft>
                      </a:pPr>
                      <a:r>
                        <a:rPr lang="en-US" sz="24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Air Flow</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2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4,200 cfm</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2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9,080 cfm</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3832762"/>
                  </a:ext>
                </a:extLst>
              </a:tr>
              <a:tr h="695630">
                <a:tc>
                  <a:txBody>
                    <a:bodyPr/>
                    <a:lstStyle/>
                    <a:p>
                      <a:pPr marL="0" marR="0" algn="ctr">
                        <a:lnSpc>
                          <a:spcPct val="107000"/>
                        </a:lnSpc>
                        <a:spcBef>
                          <a:spcPts val="0"/>
                        </a:spcBef>
                        <a:spcAft>
                          <a:spcPts val="800"/>
                        </a:spcAft>
                      </a:pPr>
                      <a:r>
                        <a:rPr lang="en-US" sz="24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Leakage</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2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66%</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24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25%</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104419"/>
                  </a:ext>
                </a:extLst>
              </a:tr>
            </a:tbl>
          </a:graphicData>
        </a:graphic>
      </p:graphicFrame>
      <p:sp>
        <p:nvSpPr>
          <p:cNvPr id="23" name="Content Placeholder 2">
            <a:extLst>
              <a:ext uri="{FF2B5EF4-FFF2-40B4-BE49-F238E27FC236}">
                <a16:creationId xmlns:a16="http://schemas.microsoft.com/office/drawing/2014/main" id="{F3298549-1FD2-9237-7828-D667038EB2D4}"/>
              </a:ext>
            </a:extLst>
          </p:cNvPr>
          <p:cNvSpPr>
            <a:spLocks noGrp="1"/>
          </p:cNvSpPr>
          <p:nvPr>
            <p:ph idx="1"/>
          </p:nvPr>
        </p:nvSpPr>
        <p:spPr>
          <a:xfrm>
            <a:off x="7148192" y="1711943"/>
            <a:ext cx="3868733" cy="539901"/>
          </a:xfrm>
        </p:spPr>
        <p:txBody>
          <a:bodyPr>
            <a:normAutofit/>
          </a:bodyPr>
          <a:lstStyle/>
          <a:p>
            <a:pPr marL="0" marR="0" lvl="0" indent="0" algn="ctr">
              <a:spcBef>
                <a:spcPts val="0"/>
              </a:spcBef>
              <a:spcAft>
                <a:spcPts val="0"/>
              </a:spcAft>
              <a:buNone/>
            </a:pPr>
            <a:r>
              <a:rPr lang="en-US" b="1">
                <a:latin typeface="Calibri" panose="020F0502020204030204" pitchFamily="34" charset="0"/>
              </a:rPr>
              <a:t>Sealing Results</a:t>
            </a:r>
          </a:p>
        </p:txBody>
      </p:sp>
      <p:pic>
        <p:nvPicPr>
          <p:cNvPr id="25" name="Picture 24">
            <a:extLst>
              <a:ext uri="{FF2B5EF4-FFF2-40B4-BE49-F238E27FC236}">
                <a16:creationId xmlns:a16="http://schemas.microsoft.com/office/drawing/2014/main" id="{AC8FFF82-243D-14E2-3429-95D5D560C3CD}"/>
              </a:ext>
            </a:extLst>
          </p:cNvPr>
          <p:cNvPicPr>
            <a:picLocks noChangeAspect="1"/>
          </p:cNvPicPr>
          <p:nvPr/>
        </p:nvPicPr>
        <p:blipFill>
          <a:blip r:embed="rId3"/>
          <a:stretch>
            <a:fillRect/>
          </a:stretch>
        </p:blipFill>
        <p:spPr>
          <a:xfrm>
            <a:off x="811986" y="1478138"/>
            <a:ext cx="4292740" cy="5379862"/>
          </a:xfrm>
          <a:prstGeom prst="rect">
            <a:avLst/>
          </a:prstGeom>
        </p:spPr>
      </p:pic>
    </p:spTree>
    <p:extLst>
      <p:ext uri="{BB962C8B-B14F-4D97-AF65-F5344CB8AC3E}">
        <p14:creationId xmlns:p14="http://schemas.microsoft.com/office/powerpoint/2010/main" val="27188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A769-1A58-D2C2-0057-CB2A8750912A}"/>
              </a:ext>
            </a:extLst>
          </p:cNvPr>
          <p:cNvSpPr>
            <a:spLocks noGrp="1"/>
          </p:cNvSpPr>
          <p:nvPr>
            <p:ph type="title"/>
          </p:nvPr>
        </p:nvSpPr>
        <p:spPr>
          <a:xfrm>
            <a:off x="87086" y="114754"/>
            <a:ext cx="12104914" cy="1017361"/>
          </a:xfrm>
        </p:spPr>
        <p:txBody>
          <a:bodyPr>
            <a:normAutofit fontScale="90000"/>
          </a:bodyPr>
          <a:lstStyle/>
          <a:p>
            <a:pPr marR="0" lvl="0" algn="ctr">
              <a:spcBef>
                <a:spcPts val="0"/>
              </a:spcBef>
              <a:spcAft>
                <a:spcPts val="0"/>
              </a:spcAft>
            </a:pPr>
            <a:r>
              <a:rPr lang="en-US" b="1">
                <a:solidFill>
                  <a:srgbClr val="002060"/>
                </a:solidFill>
                <a:latin typeface="Arial" panose="020B0604020202020204" pitchFamily="34" charset="0"/>
                <a:cs typeface="Arial" panose="020B0604020202020204" pitchFamily="34" charset="0"/>
              </a:rPr>
              <a:t>Air Technology Evaluation – Demand Control Ventilation (DCV)</a:t>
            </a:r>
          </a:p>
        </p:txBody>
      </p:sp>
      <p:sp>
        <p:nvSpPr>
          <p:cNvPr id="5" name="Rectangle 4">
            <a:extLst>
              <a:ext uri="{FF2B5EF4-FFF2-40B4-BE49-F238E27FC236}">
                <a16:creationId xmlns:a16="http://schemas.microsoft.com/office/drawing/2014/main" id="{FC844305-77E2-05BA-D222-7A215005DA76}"/>
              </a:ext>
            </a:extLst>
          </p:cNvPr>
          <p:cNvSpPr/>
          <p:nvPr/>
        </p:nvSpPr>
        <p:spPr>
          <a:xfrm>
            <a:off x="-59754" y="5334000"/>
            <a:ext cx="3091543" cy="1553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F9BDC5F-0571-2DA5-0AAE-FAC13CAA6F42}"/>
              </a:ext>
            </a:extLst>
          </p:cNvPr>
          <p:cNvPicPr>
            <a:picLocks noChangeAspect="1"/>
          </p:cNvPicPr>
          <p:nvPr/>
        </p:nvPicPr>
        <p:blipFill rotWithShape="1">
          <a:blip r:embed="rId2"/>
          <a:srcRect l="2344" r="2500"/>
          <a:stretch/>
        </p:blipFill>
        <p:spPr>
          <a:xfrm>
            <a:off x="-9201" y="3516086"/>
            <a:ext cx="12201201" cy="3465481"/>
          </a:xfrm>
          <a:prstGeom prst="rect">
            <a:avLst/>
          </a:prstGeom>
        </p:spPr>
      </p:pic>
      <p:sp>
        <p:nvSpPr>
          <p:cNvPr id="8" name="Content Placeholder 3">
            <a:extLst>
              <a:ext uri="{FF2B5EF4-FFF2-40B4-BE49-F238E27FC236}">
                <a16:creationId xmlns:a16="http://schemas.microsoft.com/office/drawing/2014/main" id="{607BACFE-DADC-E02E-93BC-424A24DFAB50}"/>
              </a:ext>
            </a:extLst>
          </p:cNvPr>
          <p:cNvSpPr txBox="1">
            <a:spLocks noGrp="1"/>
          </p:cNvSpPr>
          <p:nvPr>
            <p:ph idx="1"/>
          </p:nvPr>
        </p:nvSpPr>
        <p:spPr>
          <a:xfrm>
            <a:off x="386443" y="1519649"/>
            <a:ext cx="11506199" cy="1608902"/>
          </a:xfrm>
          <a:prstGeom prst="rect">
            <a:avLst/>
          </a:prstGeom>
          <a:noFill/>
        </p:spPr>
        <p:txBody>
          <a:bodyPr wrap="square" rtlCol="0">
            <a:spAutoFit/>
          </a:bodyPr>
          <a:lstStyle/>
          <a:p>
            <a:pPr marL="0" indent="0" algn="ctr">
              <a:buNone/>
            </a:pPr>
            <a:r>
              <a:rPr lang="en-US" sz="2800" b="1" i="1">
                <a:latin typeface="Helvetica" pitchFamily="2" charset="0"/>
              </a:rPr>
              <a:t>Measured Behavior for Two Controllers</a:t>
            </a:r>
          </a:p>
          <a:p>
            <a:pPr marL="0" indent="0" algn="ctr">
              <a:spcBef>
                <a:spcPts val="600"/>
              </a:spcBef>
              <a:buNone/>
            </a:pPr>
            <a:r>
              <a:rPr lang="en-US" sz="2400" b="1" i="1">
                <a:solidFill>
                  <a:srgbClr val="00B0F0"/>
                </a:solidFill>
                <a:latin typeface="Helvetica" pitchFamily="2" charset="0"/>
              </a:rPr>
              <a:t>Damper Control</a:t>
            </a:r>
          </a:p>
          <a:p>
            <a:pPr marL="0" indent="0" algn="ctr">
              <a:spcBef>
                <a:spcPts val="600"/>
              </a:spcBef>
              <a:buNone/>
            </a:pPr>
            <a:r>
              <a:rPr lang="en-US" sz="2400" b="1" i="1">
                <a:solidFill>
                  <a:srgbClr val="00B0F0"/>
                </a:solidFill>
                <a:latin typeface="Helvetica" pitchFamily="2" charset="0"/>
              </a:rPr>
              <a:t>Actual Concentration </a:t>
            </a:r>
          </a:p>
        </p:txBody>
      </p:sp>
    </p:spTree>
    <p:extLst>
      <p:ext uri="{BB962C8B-B14F-4D97-AF65-F5344CB8AC3E}">
        <p14:creationId xmlns:p14="http://schemas.microsoft.com/office/powerpoint/2010/main" val="1497520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2226" name="Rectangle 2">
            <a:extLst>
              <a:ext uri="{FF2B5EF4-FFF2-40B4-BE49-F238E27FC236}">
                <a16:creationId xmlns:a16="http://schemas.microsoft.com/office/drawing/2014/main" id="{880AF5D9-8088-4DF1-ACED-1CC23CF9E14F}"/>
              </a:ext>
            </a:extLst>
          </p:cNvPr>
          <p:cNvSpPr>
            <a:spLocks noGrp="1" noChangeArrowheads="1"/>
          </p:cNvSpPr>
          <p:nvPr>
            <p:ph type="title"/>
          </p:nvPr>
        </p:nvSpPr>
        <p:spPr>
          <a:xfrm>
            <a:off x="571500" y="192088"/>
            <a:ext cx="8806676" cy="685800"/>
          </a:xfrm>
          <a:noFill/>
          <a:ln/>
        </p:spPr>
        <p:txBody>
          <a:bodyPr>
            <a:normAutofit/>
          </a:bodyPr>
          <a:lstStyle/>
          <a:p>
            <a:pPr algn="l"/>
            <a:r>
              <a:rPr lang="en-US" altLang="en-US" b="1">
                <a:solidFill>
                  <a:schemeClr val="bg2">
                    <a:lumMod val="50000"/>
                  </a:schemeClr>
                </a:solidFill>
              </a:rPr>
              <a:t>Sealing Technology FAQs</a:t>
            </a:r>
          </a:p>
        </p:txBody>
      </p:sp>
      <p:sp>
        <p:nvSpPr>
          <p:cNvPr id="692227" name="Rectangle 3">
            <a:extLst>
              <a:ext uri="{FF2B5EF4-FFF2-40B4-BE49-F238E27FC236}">
                <a16:creationId xmlns:a16="http://schemas.microsoft.com/office/drawing/2014/main" id="{B466488A-E825-489B-891C-AF069C142140}"/>
              </a:ext>
            </a:extLst>
          </p:cNvPr>
          <p:cNvSpPr>
            <a:spLocks noGrp="1" noChangeArrowheads="1"/>
          </p:cNvSpPr>
          <p:nvPr>
            <p:ph type="body" idx="1"/>
          </p:nvPr>
        </p:nvSpPr>
        <p:spPr>
          <a:xfrm>
            <a:off x="571500" y="958385"/>
            <a:ext cx="11021431" cy="5156200"/>
          </a:xfrm>
          <a:noFill/>
          <a:ln/>
        </p:spPr>
        <p:txBody>
          <a:bodyPr>
            <a:noAutofit/>
          </a:bodyPr>
          <a:lstStyle/>
          <a:p>
            <a:pPr>
              <a:lnSpc>
                <a:spcPct val="100000"/>
              </a:lnSpc>
              <a:spcBef>
                <a:spcPts val="1200"/>
              </a:spcBef>
              <a:spcAft>
                <a:spcPct val="15000"/>
              </a:spcAft>
            </a:pPr>
            <a:r>
              <a:rPr lang="en-US" altLang="en-US" sz="2800">
                <a:solidFill>
                  <a:srgbClr val="17B1E5"/>
                </a:solidFill>
              </a:rPr>
              <a:t>Does not coat</a:t>
            </a:r>
            <a:r>
              <a:rPr lang="en-US" altLang="en-US" sz="2800" b="0"/>
              <a:t> the ducts</a:t>
            </a:r>
          </a:p>
          <a:p>
            <a:pPr>
              <a:lnSpc>
                <a:spcPct val="100000"/>
              </a:lnSpc>
              <a:spcBef>
                <a:spcPts val="1200"/>
              </a:spcBef>
              <a:spcAft>
                <a:spcPct val="15000"/>
              </a:spcAft>
            </a:pPr>
            <a:r>
              <a:rPr lang="en-US" altLang="en-US" sz="2800" b="0"/>
              <a:t>Vinyl polymer is </a:t>
            </a:r>
            <a:r>
              <a:rPr lang="en-US" altLang="en-US" sz="2800">
                <a:solidFill>
                  <a:srgbClr val="17B1E5"/>
                </a:solidFill>
              </a:rPr>
              <a:t>safe</a:t>
            </a:r>
          </a:p>
          <a:p>
            <a:pPr>
              <a:lnSpc>
                <a:spcPct val="100000"/>
              </a:lnSpc>
              <a:spcBef>
                <a:spcPts val="1200"/>
              </a:spcBef>
              <a:spcAft>
                <a:spcPct val="15000"/>
              </a:spcAft>
            </a:pPr>
            <a:r>
              <a:rPr lang="en-US" altLang="en-US" sz="2800">
                <a:solidFill>
                  <a:srgbClr val="17B1E5"/>
                </a:solidFill>
              </a:rPr>
              <a:t>No lingering odors</a:t>
            </a:r>
            <a:r>
              <a:rPr lang="en-US" altLang="en-US" sz="2800" b="0"/>
              <a:t> or off-gassing</a:t>
            </a:r>
          </a:p>
          <a:p>
            <a:pPr>
              <a:lnSpc>
                <a:spcPct val="100000"/>
              </a:lnSpc>
              <a:spcBef>
                <a:spcPts val="1200"/>
              </a:spcBef>
              <a:spcAft>
                <a:spcPct val="15000"/>
              </a:spcAft>
            </a:pPr>
            <a:r>
              <a:rPr lang="en-US" altLang="en-US" sz="2800" b="0"/>
              <a:t>Lasts </a:t>
            </a:r>
            <a:r>
              <a:rPr lang="en-US" altLang="en-US" sz="2800">
                <a:solidFill>
                  <a:srgbClr val="17B1E5"/>
                </a:solidFill>
              </a:rPr>
              <a:t>10+ years</a:t>
            </a:r>
          </a:p>
          <a:p>
            <a:pPr>
              <a:lnSpc>
                <a:spcPct val="100000"/>
              </a:lnSpc>
              <a:spcBef>
                <a:spcPts val="1200"/>
              </a:spcBef>
              <a:spcAft>
                <a:spcPct val="15000"/>
              </a:spcAft>
            </a:pPr>
            <a:r>
              <a:rPr lang="en-US" altLang="en-US" sz="2800" b="0"/>
              <a:t>Seals holes up to </a:t>
            </a:r>
            <a:r>
              <a:rPr lang="en-US" altLang="en-US" sz="2800">
                <a:solidFill>
                  <a:srgbClr val="17B1E5"/>
                </a:solidFill>
              </a:rPr>
              <a:t>1/2”</a:t>
            </a:r>
            <a:r>
              <a:rPr lang="en-US" altLang="en-US" sz="2800" b="0"/>
              <a:t> across</a:t>
            </a:r>
          </a:p>
          <a:p>
            <a:pPr>
              <a:lnSpc>
                <a:spcPct val="100000"/>
              </a:lnSpc>
              <a:spcBef>
                <a:spcPts val="1200"/>
              </a:spcBef>
              <a:spcAft>
                <a:spcPct val="15000"/>
              </a:spcAft>
            </a:pPr>
            <a:r>
              <a:rPr lang="en-US" altLang="en-US" sz="2800" b="0"/>
              <a:t>Sealant remains </a:t>
            </a:r>
            <a:r>
              <a:rPr lang="en-US" altLang="en-US" sz="2800">
                <a:solidFill>
                  <a:srgbClr val="17B1E5"/>
                </a:solidFill>
              </a:rPr>
              <a:t>rubbery</a:t>
            </a:r>
          </a:p>
          <a:p>
            <a:pPr>
              <a:lnSpc>
                <a:spcPct val="100000"/>
              </a:lnSpc>
              <a:spcBef>
                <a:spcPts val="1200"/>
              </a:spcBef>
              <a:spcAft>
                <a:spcPct val="15000"/>
              </a:spcAft>
            </a:pPr>
            <a:r>
              <a:rPr lang="en-US" altLang="en-US" sz="2800">
                <a:solidFill>
                  <a:srgbClr val="17B1E5"/>
                </a:solidFill>
              </a:rPr>
              <a:t>Need not clean</a:t>
            </a:r>
            <a:r>
              <a:rPr lang="en-US" altLang="en-US" sz="2800" b="0"/>
              <a:t> before sealing, however it is better to </a:t>
            </a:r>
            <a:r>
              <a:rPr lang="en-US" altLang="en-US" sz="2800"/>
              <a:t>clean very dirty exhausts</a:t>
            </a:r>
          </a:p>
          <a:p>
            <a:pPr>
              <a:lnSpc>
                <a:spcPct val="100000"/>
              </a:lnSpc>
              <a:spcBef>
                <a:spcPts val="1200"/>
              </a:spcBef>
              <a:spcAft>
                <a:spcPct val="15000"/>
              </a:spcAft>
            </a:pPr>
            <a:r>
              <a:rPr lang="en-US" altLang="en-US" sz="2800" b="0"/>
              <a:t>Cleaning after sealing generally does not hurt seals</a:t>
            </a:r>
            <a:endParaRPr lang="en-US" altLang="en-US" sz="2400" b="0"/>
          </a:p>
        </p:txBody>
      </p:sp>
    </p:spTree>
    <p:extLst>
      <p:ext uri="{BB962C8B-B14F-4D97-AF65-F5344CB8AC3E}">
        <p14:creationId xmlns:p14="http://schemas.microsoft.com/office/powerpoint/2010/main" val="3994072905"/>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2227">
                                            <p:txEl>
                                              <p:pRg st="0" end="0"/>
                                            </p:txEl>
                                          </p:spTgt>
                                        </p:tgtEl>
                                        <p:attrNameLst>
                                          <p:attrName>style.visibility</p:attrName>
                                        </p:attrNameLst>
                                      </p:cBhvr>
                                      <p:to>
                                        <p:strVal val="visible"/>
                                      </p:to>
                                    </p:set>
                                    <p:animEffect transition="in" filter="wipe(left)">
                                      <p:cBhvr>
                                        <p:cTn id="7" dur="500"/>
                                        <p:tgtEl>
                                          <p:spTgt spid="6922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92227">
                                            <p:txEl>
                                              <p:pRg st="1" end="1"/>
                                            </p:txEl>
                                          </p:spTgt>
                                        </p:tgtEl>
                                        <p:attrNameLst>
                                          <p:attrName>style.visibility</p:attrName>
                                        </p:attrNameLst>
                                      </p:cBhvr>
                                      <p:to>
                                        <p:strVal val="visible"/>
                                      </p:to>
                                    </p:set>
                                    <p:animEffect transition="in" filter="wipe(left)">
                                      <p:cBhvr>
                                        <p:cTn id="12" dur="500"/>
                                        <p:tgtEl>
                                          <p:spTgt spid="6922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92227">
                                            <p:txEl>
                                              <p:pRg st="2" end="2"/>
                                            </p:txEl>
                                          </p:spTgt>
                                        </p:tgtEl>
                                        <p:attrNameLst>
                                          <p:attrName>style.visibility</p:attrName>
                                        </p:attrNameLst>
                                      </p:cBhvr>
                                      <p:to>
                                        <p:strVal val="visible"/>
                                      </p:to>
                                    </p:set>
                                    <p:animEffect transition="in" filter="wipe(left)">
                                      <p:cBhvr>
                                        <p:cTn id="17" dur="500"/>
                                        <p:tgtEl>
                                          <p:spTgt spid="6922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92227">
                                            <p:txEl>
                                              <p:pRg st="3" end="3"/>
                                            </p:txEl>
                                          </p:spTgt>
                                        </p:tgtEl>
                                        <p:attrNameLst>
                                          <p:attrName>style.visibility</p:attrName>
                                        </p:attrNameLst>
                                      </p:cBhvr>
                                      <p:to>
                                        <p:strVal val="visible"/>
                                      </p:to>
                                    </p:set>
                                    <p:animEffect transition="in" filter="wipe(left)">
                                      <p:cBhvr>
                                        <p:cTn id="22" dur="500"/>
                                        <p:tgtEl>
                                          <p:spTgt spid="6922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92227">
                                            <p:txEl>
                                              <p:pRg st="4" end="4"/>
                                            </p:txEl>
                                          </p:spTgt>
                                        </p:tgtEl>
                                        <p:attrNameLst>
                                          <p:attrName>style.visibility</p:attrName>
                                        </p:attrNameLst>
                                      </p:cBhvr>
                                      <p:to>
                                        <p:strVal val="visible"/>
                                      </p:to>
                                    </p:set>
                                    <p:animEffect transition="in" filter="wipe(left)">
                                      <p:cBhvr>
                                        <p:cTn id="27" dur="500"/>
                                        <p:tgtEl>
                                          <p:spTgt spid="6922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92227">
                                            <p:txEl>
                                              <p:pRg st="5" end="5"/>
                                            </p:txEl>
                                          </p:spTgt>
                                        </p:tgtEl>
                                        <p:attrNameLst>
                                          <p:attrName>style.visibility</p:attrName>
                                        </p:attrNameLst>
                                      </p:cBhvr>
                                      <p:to>
                                        <p:strVal val="visible"/>
                                      </p:to>
                                    </p:set>
                                    <p:animEffect transition="in" filter="wipe(left)">
                                      <p:cBhvr>
                                        <p:cTn id="32" dur="500"/>
                                        <p:tgtEl>
                                          <p:spTgt spid="69222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92227">
                                            <p:txEl>
                                              <p:pRg st="6" end="6"/>
                                            </p:txEl>
                                          </p:spTgt>
                                        </p:tgtEl>
                                        <p:attrNameLst>
                                          <p:attrName>style.visibility</p:attrName>
                                        </p:attrNameLst>
                                      </p:cBhvr>
                                      <p:to>
                                        <p:strVal val="visible"/>
                                      </p:to>
                                    </p:set>
                                    <p:animEffect transition="in" filter="wipe(left)">
                                      <p:cBhvr>
                                        <p:cTn id="37" dur="500"/>
                                        <p:tgtEl>
                                          <p:spTgt spid="69222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92227">
                                            <p:txEl>
                                              <p:pRg st="7" end="7"/>
                                            </p:txEl>
                                          </p:spTgt>
                                        </p:tgtEl>
                                        <p:attrNameLst>
                                          <p:attrName>style.visibility</p:attrName>
                                        </p:attrNameLst>
                                      </p:cBhvr>
                                      <p:to>
                                        <p:strVal val="visible"/>
                                      </p:to>
                                    </p:set>
                                    <p:animEffect transition="in" filter="wipe(left)">
                                      <p:cBhvr>
                                        <p:cTn id="42" dur="500"/>
                                        <p:tgtEl>
                                          <p:spTgt spid="6922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2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4866" name="Rectangle 2">
            <a:extLst>
              <a:ext uri="{FF2B5EF4-FFF2-40B4-BE49-F238E27FC236}">
                <a16:creationId xmlns:a16="http://schemas.microsoft.com/office/drawing/2014/main" id="{9A826E9F-1703-4963-ACF3-7D688257BE26}"/>
              </a:ext>
            </a:extLst>
          </p:cNvPr>
          <p:cNvSpPr>
            <a:spLocks noGrp="1" noChangeArrowheads="1"/>
          </p:cNvSpPr>
          <p:nvPr>
            <p:ph type="title"/>
          </p:nvPr>
        </p:nvSpPr>
        <p:spPr>
          <a:xfrm>
            <a:off x="460917" y="152400"/>
            <a:ext cx="7772400" cy="838200"/>
          </a:xfrm>
        </p:spPr>
        <p:txBody>
          <a:bodyPr/>
          <a:lstStyle/>
          <a:p>
            <a:pPr algn="l"/>
            <a:r>
              <a:rPr lang="en-US" altLang="en-US"/>
              <a:t> </a:t>
            </a:r>
            <a:r>
              <a:rPr lang="en-US" altLang="en-US" b="1">
                <a:solidFill>
                  <a:schemeClr val="bg2">
                    <a:lumMod val="50000"/>
                  </a:schemeClr>
                </a:solidFill>
              </a:rPr>
              <a:t>Summary</a:t>
            </a:r>
          </a:p>
        </p:txBody>
      </p:sp>
      <p:sp>
        <p:nvSpPr>
          <p:cNvPr id="804868" name="Rectangle 4">
            <a:extLst>
              <a:ext uri="{FF2B5EF4-FFF2-40B4-BE49-F238E27FC236}">
                <a16:creationId xmlns:a16="http://schemas.microsoft.com/office/drawing/2014/main" id="{B8058068-29CE-42C9-9205-63DD41E5AF2E}"/>
              </a:ext>
            </a:extLst>
          </p:cNvPr>
          <p:cNvSpPr>
            <a:spLocks noChangeArrowheads="1"/>
          </p:cNvSpPr>
          <p:nvPr/>
        </p:nvSpPr>
        <p:spPr bwMode="auto">
          <a:xfrm>
            <a:off x="633761" y="1143000"/>
            <a:ext cx="1075163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rgbClr val="2F98CD"/>
              </a:buClr>
              <a:buFont typeface="Wingdings" panose="05000000000000000000" pitchFamily="2" charset="2"/>
              <a:buChar char="Ø"/>
              <a:defRPr sz="2400" b="1">
                <a:solidFill>
                  <a:schemeClr val="tx1"/>
                </a:solidFill>
                <a:latin typeface="Arial" panose="020B0604020202020204" pitchFamily="34" charset="0"/>
              </a:defRPr>
            </a:lvl1pPr>
            <a:lvl2pPr marL="742950" indent="-285750" eaLnBrk="0" hangingPunct="0">
              <a:spcBef>
                <a:spcPct val="20000"/>
              </a:spcBef>
              <a:buClr>
                <a:schemeClr val="tx1"/>
              </a:buClr>
              <a:buChar char="•"/>
              <a:defRPr sz="2000">
                <a:solidFill>
                  <a:schemeClr val="tx1"/>
                </a:solidFill>
                <a:latin typeface="Arial" panose="020B0604020202020204" pitchFamily="34" charset="0"/>
              </a:defRPr>
            </a:lvl2pPr>
            <a:lvl3pPr marL="1143000" indent="-228600" eaLnBrk="0" hangingPunct="0">
              <a:spcBef>
                <a:spcPct val="20000"/>
              </a:spcBef>
              <a:buClr>
                <a:schemeClr val="tx1"/>
              </a:buClr>
              <a:buChar char="–"/>
              <a:defRPr>
                <a:solidFill>
                  <a:schemeClr val="tx1"/>
                </a:solidFill>
                <a:latin typeface="Arial" panose="020B0604020202020204" pitchFamily="34" charset="0"/>
              </a:defRPr>
            </a:lvl3pPr>
            <a:lvl4pPr marL="1600200" indent="-228600" eaLnBrk="0" hangingPunct="0">
              <a:spcBef>
                <a:spcPct val="20000"/>
              </a:spcBef>
              <a:buClr>
                <a:schemeClr val="tx1"/>
              </a:buClr>
              <a:buChar char="–"/>
              <a:defRPr>
                <a:solidFill>
                  <a:schemeClr val="tx1"/>
                </a:solidFill>
                <a:latin typeface="Arial" panose="020B0604020202020204" pitchFamily="34" charset="0"/>
              </a:defRPr>
            </a:lvl4pPr>
            <a:lvl5pPr marL="2057400" indent="-228600" eaLnBrk="0" hangingPunct="0">
              <a:spcBef>
                <a:spcPct val="20000"/>
              </a:spcBef>
              <a:buClr>
                <a:schemeClr val="tx1"/>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9pPr>
          </a:lstStyle>
          <a:p>
            <a:pPr>
              <a:spcAft>
                <a:spcPct val="35000"/>
              </a:spcAft>
            </a:pPr>
            <a:r>
              <a:rPr lang="en-US" altLang="en-US" sz="3600">
                <a:solidFill>
                  <a:srgbClr val="17B1E5"/>
                </a:solidFill>
                <a:latin typeface="+mj-lt"/>
              </a:rPr>
              <a:t>Various Large Building Technologies </a:t>
            </a:r>
            <a:r>
              <a:rPr lang="en-US" altLang="en-US" sz="3600" b="0">
                <a:latin typeface="+mj-lt"/>
              </a:rPr>
              <a:t>are evaluated by third parties on the Empower Procurement Product Evaluation Hub</a:t>
            </a:r>
          </a:p>
        </p:txBody>
      </p:sp>
      <p:sp>
        <p:nvSpPr>
          <p:cNvPr id="11" name="Rectangle 4">
            <a:extLst>
              <a:ext uri="{FF2B5EF4-FFF2-40B4-BE49-F238E27FC236}">
                <a16:creationId xmlns:a16="http://schemas.microsoft.com/office/drawing/2014/main" id="{1903622E-008C-4D73-9CCB-A07C6AB0BCE6}"/>
              </a:ext>
            </a:extLst>
          </p:cNvPr>
          <p:cNvSpPr>
            <a:spLocks noChangeArrowheads="1"/>
          </p:cNvSpPr>
          <p:nvPr/>
        </p:nvSpPr>
        <p:spPr bwMode="auto">
          <a:xfrm>
            <a:off x="633761" y="3061455"/>
            <a:ext cx="1138406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rgbClr val="2F98CD"/>
              </a:buClr>
              <a:buFont typeface="Wingdings" panose="05000000000000000000" pitchFamily="2" charset="2"/>
              <a:buChar char="Ø"/>
              <a:defRPr sz="2400" b="1">
                <a:solidFill>
                  <a:schemeClr val="tx1"/>
                </a:solidFill>
                <a:latin typeface="Arial" panose="020B0604020202020204" pitchFamily="34" charset="0"/>
              </a:defRPr>
            </a:lvl1pPr>
            <a:lvl2pPr marL="742950" indent="-285750" eaLnBrk="0" hangingPunct="0">
              <a:spcBef>
                <a:spcPct val="20000"/>
              </a:spcBef>
              <a:buClr>
                <a:schemeClr val="tx1"/>
              </a:buClr>
              <a:buChar char="•"/>
              <a:defRPr sz="2000">
                <a:solidFill>
                  <a:schemeClr val="tx1"/>
                </a:solidFill>
                <a:latin typeface="Arial" panose="020B0604020202020204" pitchFamily="34" charset="0"/>
              </a:defRPr>
            </a:lvl2pPr>
            <a:lvl3pPr marL="1143000" indent="-228600" eaLnBrk="0" hangingPunct="0">
              <a:spcBef>
                <a:spcPct val="20000"/>
              </a:spcBef>
              <a:buClr>
                <a:schemeClr val="tx1"/>
              </a:buClr>
              <a:buChar char="–"/>
              <a:defRPr>
                <a:solidFill>
                  <a:schemeClr val="tx1"/>
                </a:solidFill>
                <a:latin typeface="Arial" panose="020B0604020202020204" pitchFamily="34" charset="0"/>
              </a:defRPr>
            </a:lvl3pPr>
            <a:lvl4pPr marL="1600200" indent="-228600" eaLnBrk="0" hangingPunct="0">
              <a:spcBef>
                <a:spcPct val="20000"/>
              </a:spcBef>
              <a:buClr>
                <a:schemeClr val="tx1"/>
              </a:buClr>
              <a:buChar char="–"/>
              <a:defRPr>
                <a:solidFill>
                  <a:schemeClr val="tx1"/>
                </a:solidFill>
                <a:latin typeface="Arial" panose="020B0604020202020204" pitchFamily="34" charset="0"/>
              </a:defRPr>
            </a:lvl4pPr>
            <a:lvl5pPr marL="2057400" indent="-228600" eaLnBrk="0" hangingPunct="0">
              <a:spcBef>
                <a:spcPct val="20000"/>
              </a:spcBef>
              <a:buClr>
                <a:schemeClr val="tx1"/>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9pPr>
          </a:lstStyle>
          <a:p>
            <a:pPr>
              <a:spcAft>
                <a:spcPct val="35000"/>
              </a:spcAft>
            </a:pPr>
            <a:r>
              <a:rPr lang="en-US" altLang="en-US" sz="3600">
                <a:solidFill>
                  <a:srgbClr val="17B1E5"/>
                </a:solidFill>
                <a:latin typeface="+mj-lt"/>
              </a:rPr>
              <a:t>UC  Davis </a:t>
            </a:r>
            <a:r>
              <a:rPr lang="en-US" altLang="en-US" sz="3600" b="0">
                <a:latin typeface="+mj-lt"/>
              </a:rPr>
              <a:t>has developed and licensed technologies that are pertinent to large-building HVAC performance </a:t>
            </a:r>
          </a:p>
          <a:p>
            <a:pPr>
              <a:spcAft>
                <a:spcPct val="35000"/>
              </a:spcAft>
            </a:pPr>
            <a:r>
              <a:rPr lang="en-US" altLang="en-US" sz="3600">
                <a:solidFill>
                  <a:srgbClr val="17B1E5"/>
                </a:solidFill>
                <a:latin typeface="+mj-lt"/>
              </a:rPr>
              <a:t>Tracer-Gas Flow Measurement </a:t>
            </a:r>
            <a:r>
              <a:rPr lang="en-US" altLang="en-US" sz="3600" b="0">
                <a:latin typeface="+mj-lt"/>
              </a:rPr>
              <a:t>can facilitate duct leakage measurement and ventilation flow measurement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4868">
                                            <p:txEl>
                                              <p:pRg st="0" end="0"/>
                                            </p:txEl>
                                          </p:spTgt>
                                        </p:tgtEl>
                                        <p:attrNameLst>
                                          <p:attrName>style.visibility</p:attrName>
                                        </p:attrNameLst>
                                      </p:cBhvr>
                                      <p:to>
                                        <p:strVal val="visible"/>
                                      </p:to>
                                    </p:set>
                                    <p:anim calcmode="lin" valueType="num">
                                      <p:cBhvr additive="base">
                                        <p:cTn id="7" dur="500" fill="hold"/>
                                        <p:tgtEl>
                                          <p:spTgt spid="8048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48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8" grpId="0" build="p" autoUpdateAnimBg="0"/>
      <p:bldP spid="11"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4866" name="Rectangle 2">
            <a:extLst>
              <a:ext uri="{FF2B5EF4-FFF2-40B4-BE49-F238E27FC236}">
                <a16:creationId xmlns:a16="http://schemas.microsoft.com/office/drawing/2014/main" id="{9A826E9F-1703-4963-ACF3-7D688257BE26}"/>
              </a:ext>
            </a:extLst>
          </p:cNvPr>
          <p:cNvSpPr>
            <a:spLocks noGrp="1" noChangeArrowheads="1"/>
          </p:cNvSpPr>
          <p:nvPr>
            <p:ph type="title"/>
          </p:nvPr>
        </p:nvSpPr>
        <p:spPr>
          <a:xfrm>
            <a:off x="460917" y="152400"/>
            <a:ext cx="7772400" cy="838200"/>
          </a:xfrm>
        </p:spPr>
        <p:txBody>
          <a:bodyPr/>
          <a:lstStyle/>
          <a:p>
            <a:pPr algn="l"/>
            <a:r>
              <a:rPr lang="en-US" altLang="en-US"/>
              <a:t> </a:t>
            </a:r>
            <a:r>
              <a:rPr lang="en-US" altLang="en-US" b="1">
                <a:solidFill>
                  <a:schemeClr val="bg2">
                    <a:lumMod val="50000"/>
                  </a:schemeClr>
                </a:solidFill>
              </a:rPr>
              <a:t>Summary</a:t>
            </a:r>
          </a:p>
        </p:txBody>
      </p:sp>
      <p:sp>
        <p:nvSpPr>
          <p:cNvPr id="11" name="Rectangle 4">
            <a:extLst>
              <a:ext uri="{FF2B5EF4-FFF2-40B4-BE49-F238E27FC236}">
                <a16:creationId xmlns:a16="http://schemas.microsoft.com/office/drawing/2014/main" id="{1903622E-008C-4D73-9CCB-A07C6AB0BCE6}"/>
              </a:ext>
            </a:extLst>
          </p:cNvPr>
          <p:cNvSpPr>
            <a:spLocks noChangeArrowheads="1"/>
          </p:cNvSpPr>
          <p:nvPr/>
        </p:nvSpPr>
        <p:spPr bwMode="auto">
          <a:xfrm>
            <a:off x="460917" y="1069369"/>
            <a:ext cx="1138406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rgbClr val="2F98CD"/>
              </a:buClr>
              <a:buFont typeface="Wingdings" panose="05000000000000000000" pitchFamily="2" charset="2"/>
              <a:buChar char="Ø"/>
              <a:defRPr sz="2400" b="1">
                <a:solidFill>
                  <a:schemeClr val="tx1"/>
                </a:solidFill>
                <a:latin typeface="Arial" panose="020B0604020202020204" pitchFamily="34" charset="0"/>
              </a:defRPr>
            </a:lvl1pPr>
            <a:lvl2pPr marL="742950" indent="-285750" eaLnBrk="0" hangingPunct="0">
              <a:spcBef>
                <a:spcPct val="20000"/>
              </a:spcBef>
              <a:buClr>
                <a:schemeClr val="tx1"/>
              </a:buClr>
              <a:buChar char="•"/>
              <a:defRPr sz="2000">
                <a:solidFill>
                  <a:schemeClr val="tx1"/>
                </a:solidFill>
                <a:latin typeface="Arial" panose="020B0604020202020204" pitchFamily="34" charset="0"/>
              </a:defRPr>
            </a:lvl2pPr>
            <a:lvl3pPr marL="1143000" indent="-228600" eaLnBrk="0" hangingPunct="0">
              <a:spcBef>
                <a:spcPct val="20000"/>
              </a:spcBef>
              <a:buClr>
                <a:schemeClr val="tx1"/>
              </a:buClr>
              <a:buChar char="–"/>
              <a:defRPr>
                <a:solidFill>
                  <a:schemeClr val="tx1"/>
                </a:solidFill>
                <a:latin typeface="Arial" panose="020B0604020202020204" pitchFamily="34" charset="0"/>
              </a:defRPr>
            </a:lvl3pPr>
            <a:lvl4pPr marL="1600200" indent="-228600" eaLnBrk="0" hangingPunct="0">
              <a:spcBef>
                <a:spcPct val="20000"/>
              </a:spcBef>
              <a:buClr>
                <a:schemeClr val="tx1"/>
              </a:buClr>
              <a:buChar char="–"/>
              <a:defRPr>
                <a:solidFill>
                  <a:schemeClr val="tx1"/>
                </a:solidFill>
                <a:latin typeface="Arial" panose="020B0604020202020204" pitchFamily="34" charset="0"/>
              </a:defRPr>
            </a:lvl4pPr>
            <a:lvl5pPr marL="2057400" indent="-228600" eaLnBrk="0" hangingPunct="0">
              <a:spcBef>
                <a:spcPct val="20000"/>
              </a:spcBef>
              <a:buClr>
                <a:schemeClr val="tx1"/>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9pPr>
          </a:lstStyle>
          <a:p>
            <a:pPr>
              <a:spcAft>
                <a:spcPct val="35000"/>
              </a:spcAft>
            </a:pPr>
            <a:r>
              <a:rPr lang="en-US" altLang="en-US" sz="3600">
                <a:solidFill>
                  <a:srgbClr val="17B1E5"/>
                </a:solidFill>
                <a:latin typeface="+mj-lt"/>
              </a:rPr>
              <a:t>ASHRAE Standard 215 </a:t>
            </a:r>
            <a:r>
              <a:rPr lang="en-US" altLang="en-US" sz="3600" b="0">
                <a:latin typeface="+mj-lt"/>
              </a:rPr>
              <a:t>can provide more credibility for duct leakage measurements </a:t>
            </a:r>
          </a:p>
          <a:p>
            <a:pPr>
              <a:spcAft>
                <a:spcPct val="35000"/>
              </a:spcAft>
            </a:pPr>
            <a:r>
              <a:rPr lang="en-US" altLang="en-US" sz="3600">
                <a:solidFill>
                  <a:srgbClr val="17B1E5"/>
                </a:solidFill>
                <a:latin typeface="+mj-lt"/>
              </a:rPr>
              <a:t>Tracer-Gas Flow Measurement </a:t>
            </a:r>
            <a:r>
              <a:rPr lang="en-US" altLang="en-US" sz="3600" b="0">
                <a:latin typeface="+mj-lt"/>
              </a:rPr>
              <a:t>can facilitate duct leakage measurement and ventilation flow measurement</a:t>
            </a:r>
          </a:p>
          <a:p>
            <a:pPr>
              <a:spcAft>
                <a:spcPct val="35000"/>
              </a:spcAft>
            </a:pPr>
            <a:r>
              <a:rPr lang="en-US" altLang="en-US" sz="3600">
                <a:solidFill>
                  <a:srgbClr val="17B1E5"/>
                </a:solidFill>
                <a:latin typeface="+mj-lt"/>
              </a:rPr>
              <a:t>Average Duct Leakage </a:t>
            </a:r>
            <a:r>
              <a:rPr lang="en-US" altLang="en-US" sz="3600" b="0">
                <a:latin typeface="+mj-lt"/>
              </a:rPr>
              <a:t>is roughly </a:t>
            </a:r>
            <a:r>
              <a:rPr lang="en-US" altLang="en-US" sz="3600">
                <a:solidFill>
                  <a:srgbClr val="17B1E5"/>
                </a:solidFill>
                <a:latin typeface="+mj-lt"/>
              </a:rPr>
              <a:t>10%, </a:t>
            </a:r>
            <a:r>
              <a:rPr lang="en-US" altLang="en-US" sz="3600" b="0">
                <a:latin typeface="+mj-lt"/>
              </a:rPr>
              <a:t>but inter-building variability is very large</a:t>
            </a:r>
          </a:p>
        </p:txBody>
      </p:sp>
    </p:spTree>
    <p:extLst>
      <p:ext uri="{BB962C8B-B14F-4D97-AF65-F5344CB8AC3E}">
        <p14:creationId xmlns:p14="http://schemas.microsoft.com/office/powerpoint/2010/main" val="13848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4866" name="Rectangle 2">
            <a:extLst>
              <a:ext uri="{FF2B5EF4-FFF2-40B4-BE49-F238E27FC236}">
                <a16:creationId xmlns:a16="http://schemas.microsoft.com/office/drawing/2014/main" id="{9A826E9F-1703-4963-ACF3-7D688257BE26}"/>
              </a:ext>
            </a:extLst>
          </p:cNvPr>
          <p:cNvSpPr>
            <a:spLocks noGrp="1" noChangeArrowheads="1"/>
          </p:cNvSpPr>
          <p:nvPr>
            <p:ph type="title"/>
          </p:nvPr>
        </p:nvSpPr>
        <p:spPr>
          <a:xfrm>
            <a:off x="460917" y="152400"/>
            <a:ext cx="7772400" cy="838200"/>
          </a:xfrm>
        </p:spPr>
        <p:txBody>
          <a:bodyPr/>
          <a:lstStyle/>
          <a:p>
            <a:pPr algn="l"/>
            <a:r>
              <a:rPr lang="en-US" altLang="en-US"/>
              <a:t> </a:t>
            </a:r>
            <a:r>
              <a:rPr lang="en-US" altLang="en-US" b="1">
                <a:solidFill>
                  <a:schemeClr val="bg2">
                    <a:lumMod val="50000"/>
                  </a:schemeClr>
                </a:solidFill>
              </a:rPr>
              <a:t>Summary</a:t>
            </a:r>
          </a:p>
        </p:txBody>
      </p:sp>
      <p:sp>
        <p:nvSpPr>
          <p:cNvPr id="11" name="Rectangle 4">
            <a:extLst>
              <a:ext uri="{FF2B5EF4-FFF2-40B4-BE49-F238E27FC236}">
                <a16:creationId xmlns:a16="http://schemas.microsoft.com/office/drawing/2014/main" id="{1903622E-008C-4D73-9CCB-A07C6AB0BCE6}"/>
              </a:ext>
            </a:extLst>
          </p:cNvPr>
          <p:cNvSpPr>
            <a:spLocks noChangeArrowheads="1"/>
          </p:cNvSpPr>
          <p:nvPr/>
        </p:nvSpPr>
        <p:spPr bwMode="auto">
          <a:xfrm>
            <a:off x="460917" y="1069369"/>
            <a:ext cx="1138406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rgbClr val="2F98CD"/>
              </a:buClr>
              <a:buFont typeface="Wingdings" panose="05000000000000000000" pitchFamily="2" charset="2"/>
              <a:buChar char="Ø"/>
              <a:defRPr sz="2400" b="1">
                <a:solidFill>
                  <a:schemeClr val="tx1"/>
                </a:solidFill>
                <a:latin typeface="Arial" panose="020B0604020202020204" pitchFamily="34" charset="0"/>
              </a:defRPr>
            </a:lvl1pPr>
            <a:lvl2pPr marL="742950" indent="-285750" eaLnBrk="0" hangingPunct="0">
              <a:spcBef>
                <a:spcPct val="20000"/>
              </a:spcBef>
              <a:buClr>
                <a:schemeClr val="tx1"/>
              </a:buClr>
              <a:buChar char="•"/>
              <a:defRPr sz="2000">
                <a:solidFill>
                  <a:schemeClr val="tx1"/>
                </a:solidFill>
                <a:latin typeface="Arial" panose="020B0604020202020204" pitchFamily="34" charset="0"/>
              </a:defRPr>
            </a:lvl2pPr>
            <a:lvl3pPr marL="1143000" indent="-228600" eaLnBrk="0" hangingPunct="0">
              <a:spcBef>
                <a:spcPct val="20000"/>
              </a:spcBef>
              <a:buClr>
                <a:schemeClr val="tx1"/>
              </a:buClr>
              <a:buChar char="–"/>
              <a:defRPr>
                <a:solidFill>
                  <a:schemeClr val="tx1"/>
                </a:solidFill>
                <a:latin typeface="Arial" panose="020B0604020202020204" pitchFamily="34" charset="0"/>
              </a:defRPr>
            </a:lvl3pPr>
            <a:lvl4pPr marL="1600200" indent="-228600" eaLnBrk="0" hangingPunct="0">
              <a:spcBef>
                <a:spcPct val="20000"/>
              </a:spcBef>
              <a:buClr>
                <a:schemeClr val="tx1"/>
              </a:buClr>
              <a:buChar char="–"/>
              <a:defRPr>
                <a:solidFill>
                  <a:schemeClr val="tx1"/>
                </a:solidFill>
                <a:latin typeface="Arial" panose="020B0604020202020204" pitchFamily="34" charset="0"/>
              </a:defRPr>
            </a:lvl4pPr>
            <a:lvl5pPr marL="2057400" indent="-228600" eaLnBrk="0" hangingPunct="0">
              <a:spcBef>
                <a:spcPct val="20000"/>
              </a:spcBef>
              <a:buClr>
                <a:schemeClr val="tx1"/>
              </a:buClr>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Char char="•"/>
              <a:defRPr>
                <a:solidFill>
                  <a:schemeClr val="tx1"/>
                </a:solidFill>
                <a:latin typeface="Arial" panose="020B0604020202020204" pitchFamily="34" charset="0"/>
              </a:defRPr>
            </a:lvl9pPr>
          </a:lstStyle>
          <a:p>
            <a:pPr>
              <a:spcAft>
                <a:spcPct val="35000"/>
              </a:spcAft>
            </a:pPr>
            <a:r>
              <a:rPr lang="en-US" altLang="en-US" sz="3600">
                <a:solidFill>
                  <a:srgbClr val="17B1E5"/>
                </a:solidFill>
                <a:latin typeface="+mj-lt"/>
              </a:rPr>
              <a:t>ASHRAE Standard 215 </a:t>
            </a:r>
            <a:r>
              <a:rPr lang="en-US" altLang="en-US" sz="3600" b="0">
                <a:latin typeface="+mj-lt"/>
              </a:rPr>
              <a:t>can provide more credibility for duct leakage measurements </a:t>
            </a:r>
          </a:p>
          <a:p>
            <a:pPr>
              <a:spcAft>
                <a:spcPct val="35000"/>
              </a:spcAft>
            </a:pPr>
            <a:r>
              <a:rPr lang="en-US" altLang="en-US" sz="3600">
                <a:solidFill>
                  <a:srgbClr val="17B1E5"/>
                </a:solidFill>
                <a:latin typeface="+mj-lt"/>
              </a:rPr>
              <a:t>Tracer-Gas Flow Measurement </a:t>
            </a:r>
            <a:r>
              <a:rPr lang="en-US" altLang="en-US" sz="3600" b="0">
                <a:latin typeface="+mj-lt"/>
              </a:rPr>
              <a:t>can facilitate duct leakage measurement and ventilation flow measurement</a:t>
            </a:r>
          </a:p>
          <a:p>
            <a:pPr>
              <a:spcAft>
                <a:spcPct val="35000"/>
              </a:spcAft>
            </a:pPr>
            <a:r>
              <a:rPr lang="en-US" altLang="en-US" sz="3600">
                <a:solidFill>
                  <a:srgbClr val="17B1E5"/>
                </a:solidFill>
                <a:latin typeface="+mj-lt"/>
              </a:rPr>
              <a:t>Average Duct Leakage </a:t>
            </a:r>
            <a:r>
              <a:rPr lang="en-US" altLang="en-US" sz="3600" b="0">
                <a:latin typeface="+mj-lt"/>
              </a:rPr>
              <a:t>is roughly </a:t>
            </a:r>
            <a:r>
              <a:rPr lang="en-US" altLang="en-US" sz="3600">
                <a:solidFill>
                  <a:srgbClr val="17B1E5"/>
                </a:solidFill>
                <a:latin typeface="+mj-lt"/>
              </a:rPr>
              <a:t>10%, </a:t>
            </a:r>
            <a:r>
              <a:rPr lang="en-US" altLang="en-US" sz="3600" b="0">
                <a:latin typeface="+mj-lt"/>
              </a:rPr>
              <a:t>but inter-building variability is very large</a:t>
            </a:r>
          </a:p>
          <a:p>
            <a:pPr>
              <a:spcAft>
                <a:spcPct val="35000"/>
              </a:spcAft>
            </a:pPr>
            <a:r>
              <a:rPr lang="en-US" altLang="en-US" sz="3200">
                <a:solidFill>
                  <a:srgbClr val="17B1E5"/>
                </a:solidFill>
              </a:rPr>
              <a:t>Ceiling Plenum Returns </a:t>
            </a:r>
            <a:r>
              <a:rPr lang="en-US" altLang="en-US" sz="3200" b="0"/>
              <a:t>are being evaluated, as are potential </a:t>
            </a:r>
            <a:r>
              <a:rPr lang="en-US" altLang="en-US" sz="3200" b="0" err="1"/>
              <a:t>improvments</a:t>
            </a:r>
            <a:r>
              <a:rPr lang="en-US" altLang="en-US" sz="3200" b="0"/>
              <a:t> </a:t>
            </a:r>
          </a:p>
          <a:p>
            <a:pPr>
              <a:spcAft>
                <a:spcPct val="35000"/>
              </a:spcAft>
            </a:pPr>
            <a:endParaRPr lang="en-US" altLang="en-US" sz="3600" b="0">
              <a:latin typeface="+mj-lt"/>
            </a:endParaRPr>
          </a:p>
        </p:txBody>
      </p:sp>
    </p:spTree>
    <p:extLst>
      <p:ext uri="{BB962C8B-B14F-4D97-AF65-F5344CB8AC3E}">
        <p14:creationId xmlns:p14="http://schemas.microsoft.com/office/powerpoint/2010/main" val="398688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solidFill>
                <a:srgbClr val="000000"/>
              </a:solidFill>
            </a:endParaRPr>
          </a:p>
          <a:p>
            <a:endParaRPr lang="en-US">
              <a:solidFill>
                <a:srgbClr val="000000"/>
              </a:solidFill>
            </a:endParaRPr>
          </a:p>
        </p:txBody>
      </p:sp>
      <p:pic>
        <p:nvPicPr>
          <p:cNvPr id="6" name="Picture 5">
            <a:extLst>
              <a:ext uri="{FF2B5EF4-FFF2-40B4-BE49-F238E27FC236}">
                <a16:creationId xmlns:a16="http://schemas.microsoft.com/office/drawing/2014/main" id="{08CF02D1-727C-9544-B515-563FCEA26C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100" y="2380947"/>
            <a:ext cx="4495800" cy="2525375"/>
          </a:xfrm>
          <a:prstGeom prst="rect">
            <a:avLst/>
          </a:prstGeom>
          <a:effectLst>
            <a:outerShdw dist="50800" dir="5400000" algn="ctr" rotWithShape="0">
              <a:srgbClr val="000000">
                <a:alpha val="39000"/>
              </a:srgbClr>
            </a:outerShdw>
            <a:softEdge rad="127000"/>
          </a:effectLst>
        </p:spPr>
      </p:pic>
    </p:spTree>
    <p:extLst>
      <p:ext uri="{BB962C8B-B14F-4D97-AF65-F5344CB8AC3E}">
        <p14:creationId xmlns:p14="http://schemas.microsoft.com/office/powerpoint/2010/main" val="6677545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A769-1A58-D2C2-0057-CB2A8750912A}"/>
              </a:ext>
            </a:extLst>
          </p:cNvPr>
          <p:cNvSpPr>
            <a:spLocks noGrp="1"/>
          </p:cNvSpPr>
          <p:nvPr>
            <p:ph type="title"/>
          </p:nvPr>
        </p:nvSpPr>
        <p:spPr>
          <a:xfrm>
            <a:off x="87086" y="136525"/>
            <a:ext cx="12104914" cy="1017361"/>
          </a:xfrm>
        </p:spPr>
        <p:txBody>
          <a:bodyPr>
            <a:normAutofit/>
          </a:bodyPr>
          <a:lstStyle/>
          <a:p>
            <a:pPr>
              <a:spcBef>
                <a:spcPts val="0"/>
              </a:spcBef>
            </a:pPr>
            <a:r>
              <a:rPr lang="en-US" sz="3200" b="1">
                <a:solidFill>
                  <a:srgbClr val="002060"/>
                </a:solidFill>
                <a:latin typeface="Arial" panose="020B0604020202020204" pitchFamily="34" charset="0"/>
                <a:cs typeface="Arial" panose="020B0604020202020204" pitchFamily="34" charset="0"/>
              </a:rPr>
              <a:t>Air Technology Evaluation – Demand Control Ventilation (DCV)</a:t>
            </a:r>
          </a:p>
        </p:txBody>
      </p:sp>
      <p:sp>
        <p:nvSpPr>
          <p:cNvPr id="4" name="Content Placeholder 3">
            <a:extLst>
              <a:ext uri="{FF2B5EF4-FFF2-40B4-BE49-F238E27FC236}">
                <a16:creationId xmlns:a16="http://schemas.microsoft.com/office/drawing/2014/main" id="{909FE0B6-9C05-97BC-D9E9-E8BBC1DB19E8}"/>
              </a:ext>
            </a:extLst>
          </p:cNvPr>
          <p:cNvSpPr txBox="1">
            <a:spLocks noGrp="1"/>
          </p:cNvSpPr>
          <p:nvPr>
            <p:ph idx="1"/>
          </p:nvPr>
        </p:nvSpPr>
        <p:spPr>
          <a:xfrm>
            <a:off x="386443" y="1472111"/>
            <a:ext cx="11506199" cy="1771832"/>
          </a:xfrm>
          <a:prstGeom prst="rect">
            <a:avLst/>
          </a:prstGeom>
          <a:noFill/>
        </p:spPr>
        <p:txBody>
          <a:bodyPr wrap="square" rtlCol="0">
            <a:spAutoFit/>
          </a:bodyPr>
          <a:lstStyle/>
          <a:p>
            <a:pPr marL="0" indent="0" algn="ctr">
              <a:buNone/>
            </a:pPr>
            <a:r>
              <a:rPr lang="en-US" sz="2400" b="1" i="1">
                <a:latin typeface="Helvetica" pitchFamily="2" charset="0"/>
              </a:rPr>
              <a:t>How Well Do Different Controllers Actually Control CO</a:t>
            </a:r>
            <a:r>
              <a:rPr lang="en-US" sz="2400" b="1" i="1" baseline="-25000">
                <a:latin typeface="Helvetica" pitchFamily="2" charset="0"/>
              </a:rPr>
              <a:t>2</a:t>
            </a:r>
            <a:r>
              <a:rPr lang="en-US" sz="2400" b="1" i="1">
                <a:latin typeface="Helvetica" pitchFamily="2" charset="0"/>
              </a:rPr>
              <a:t>?</a:t>
            </a:r>
          </a:p>
          <a:p>
            <a:pPr marL="0" indent="0" algn="ctr">
              <a:buNone/>
            </a:pPr>
            <a:r>
              <a:rPr lang="en-US" sz="2400">
                <a:latin typeface="Calibri" panose="020F0502020204030204" pitchFamily="34" charset="0"/>
                <a:ea typeface="Times New Roman" panose="02020603050405020304" pitchFamily="18" charset="0"/>
              </a:rPr>
              <a:t>(https://energyproductevaluations.org/)</a:t>
            </a:r>
          </a:p>
          <a:p>
            <a:pPr marL="0" indent="0" algn="ctr">
              <a:buNone/>
            </a:pPr>
            <a:endParaRPr lang="en-US" sz="3200" b="1" i="1">
              <a:latin typeface="Helvetica" pitchFamily="2" charset="0"/>
            </a:endParaRPr>
          </a:p>
        </p:txBody>
      </p:sp>
      <p:sp>
        <p:nvSpPr>
          <p:cNvPr id="5" name="Rectangle 4">
            <a:extLst>
              <a:ext uri="{FF2B5EF4-FFF2-40B4-BE49-F238E27FC236}">
                <a16:creationId xmlns:a16="http://schemas.microsoft.com/office/drawing/2014/main" id="{FC844305-77E2-05BA-D222-7A215005DA76}"/>
              </a:ext>
            </a:extLst>
          </p:cNvPr>
          <p:cNvSpPr/>
          <p:nvPr/>
        </p:nvSpPr>
        <p:spPr>
          <a:xfrm>
            <a:off x="-59754" y="5334000"/>
            <a:ext cx="3091543" cy="1553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F211A16-9F20-69DD-46D4-53B14588D3D3}"/>
              </a:ext>
            </a:extLst>
          </p:cNvPr>
          <p:cNvPicPr>
            <a:picLocks noChangeAspect="1"/>
          </p:cNvPicPr>
          <p:nvPr/>
        </p:nvPicPr>
        <p:blipFill>
          <a:blip r:embed="rId2"/>
          <a:stretch>
            <a:fillRect/>
          </a:stretch>
        </p:blipFill>
        <p:spPr>
          <a:xfrm>
            <a:off x="87086" y="2816008"/>
            <a:ext cx="12085340" cy="4071257"/>
          </a:xfrm>
          <a:prstGeom prst="rect">
            <a:avLst/>
          </a:prstGeom>
        </p:spPr>
      </p:pic>
    </p:spTree>
    <p:extLst>
      <p:ext uri="{BB962C8B-B14F-4D97-AF65-F5344CB8AC3E}">
        <p14:creationId xmlns:p14="http://schemas.microsoft.com/office/powerpoint/2010/main" val="2423211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A769-1A58-D2C2-0057-CB2A8750912A}"/>
              </a:ext>
            </a:extLst>
          </p:cNvPr>
          <p:cNvSpPr>
            <a:spLocks noGrp="1"/>
          </p:cNvSpPr>
          <p:nvPr>
            <p:ph type="title"/>
          </p:nvPr>
        </p:nvSpPr>
        <p:spPr>
          <a:xfrm>
            <a:off x="87086" y="136525"/>
            <a:ext cx="12104914" cy="1017361"/>
          </a:xfrm>
        </p:spPr>
        <p:txBody>
          <a:bodyPr>
            <a:normAutofit/>
          </a:bodyPr>
          <a:lstStyle/>
          <a:p>
            <a:pPr>
              <a:spcBef>
                <a:spcPts val="0"/>
              </a:spcBef>
            </a:pPr>
            <a:r>
              <a:rPr lang="en-US" sz="3200" b="1">
                <a:solidFill>
                  <a:srgbClr val="002060"/>
                </a:solidFill>
                <a:latin typeface="Arial" panose="020B0604020202020204" pitchFamily="34" charset="0"/>
                <a:cs typeface="Arial" panose="020B0604020202020204" pitchFamily="34" charset="0"/>
              </a:rPr>
              <a:t>Technology Evaluation Hub</a:t>
            </a:r>
          </a:p>
        </p:txBody>
      </p:sp>
      <p:sp>
        <p:nvSpPr>
          <p:cNvPr id="4" name="Content Placeholder 3">
            <a:extLst>
              <a:ext uri="{FF2B5EF4-FFF2-40B4-BE49-F238E27FC236}">
                <a16:creationId xmlns:a16="http://schemas.microsoft.com/office/drawing/2014/main" id="{909FE0B6-9C05-97BC-D9E9-E8BBC1DB19E8}"/>
              </a:ext>
            </a:extLst>
          </p:cNvPr>
          <p:cNvSpPr txBox="1">
            <a:spLocks noGrp="1"/>
          </p:cNvSpPr>
          <p:nvPr>
            <p:ph idx="1"/>
          </p:nvPr>
        </p:nvSpPr>
        <p:spPr>
          <a:xfrm>
            <a:off x="386443" y="1153886"/>
            <a:ext cx="11506199" cy="1348126"/>
          </a:xfrm>
          <a:prstGeom prst="rect">
            <a:avLst/>
          </a:prstGeom>
          <a:noFill/>
        </p:spPr>
        <p:txBody>
          <a:bodyPr wrap="square" rtlCol="0">
            <a:spAutoFit/>
          </a:bodyPr>
          <a:lstStyle/>
          <a:p>
            <a:pPr marL="0" indent="0" algn="ctr">
              <a:buNone/>
            </a:pPr>
            <a:r>
              <a:rPr lang="en-US" sz="3200">
                <a:latin typeface="Calibri" panose="020F0502020204030204" pitchFamily="34" charset="0"/>
                <a:ea typeface="Times New Roman" panose="02020603050405020304" pitchFamily="18" charset="0"/>
              </a:rPr>
              <a:t>https://energyproductevaluations.org/</a:t>
            </a:r>
          </a:p>
          <a:p>
            <a:pPr marL="0" indent="0" algn="ctr">
              <a:buNone/>
            </a:pPr>
            <a:endParaRPr lang="en-US" sz="3200" b="1" i="1">
              <a:latin typeface="Helvetica" pitchFamily="2" charset="0"/>
            </a:endParaRPr>
          </a:p>
        </p:txBody>
      </p:sp>
      <p:pic>
        <p:nvPicPr>
          <p:cNvPr id="7" name="Picture 6">
            <a:extLst>
              <a:ext uri="{FF2B5EF4-FFF2-40B4-BE49-F238E27FC236}">
                <a16:creationId xmlns:a16="http://schemas.microsoft.com/office/drawing/2014/main" id="{19845B91-904A-81BC-8E38-5BD146921700}"/>
              </a:ext>
            </a:extLst>
          </p:cNvPr>
          <p:cNvPicPr>
            <a:picLocks noChangeAspect="1"/>
          </p:cNvPicPr>
          <p:nvPr/>
        </p:nvPicPr>
        <p:blipFill>
          <a:blip r:embed="rId2"/>
          <a:stretch>
            <a:fillRect/>
          </a:stretch>
        </p:blipFill>
        <p:spPr>
          <a:xfrm>
            <a:off x="1310119" y="1944885"/>
            <a:ext cx="9658846" cy="4654789"/>
          </a:xfrm>
          <a:prstGeom prst="rect">
            <a:avLst/>
          </a:prstGeom>
        </p:spPr>
      </p:pic>
    </p:spTree>
    <p:extLst>
      <p:ext uri="{BB962C8B-B14F-4D97-AF65-F5344CB8AC3E}">
        <p14:creationId xmlns:p14="http://schemas.microsoft.com/office/powerpoint/2010/main" val="2411906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A769-1A58-D2C2-0057-CB2A8750912A}"/>
              </a:ext>
            </a:extLst>
          </p:cNvPr>
          <p:cNvSpPr>
            <a:spLocks noGrp="1"/>
          </p:cNvSpPr>
          <p:nvPr>
            <p:ph type="title"/>
          </p:nvPr>
        </p:nvSpPr>
        <p:spPr>
          <a:xfrm>
            <a:off x="0" y="114753"/>
            <a:ext cx="12104914" cy="1017361"/>
          </a:xfrm>
        </p:spPr>
        <p:txBody>
          <a:bodyPr>
            <a:normAutofit/>
          </a:bodyPr>
          <a:lstStyle/>
          <a:p>
            <a:pPr marR="0" lvl="0" algn="ctr">
              <a:spcBef>
                <a:spcPts val="0"/>
              </a:spcBef>
              <a:spcAft>
                <a:spcPts val="0"/>
              </a:spcAft>
            </a:pPr>
            <a:r>
              <a:rPr lang="en-US" sz="4000" b="1">
                <a:solidFill>
                  <a:srgbClr val="002060"/>
                </a:solidFill>
                <a:latin typeface="Arial" panose="020B0604020202020204" pitchFamily="34" charset="0"/>
                <a:cs typeface="Arial" panose="020B0604020202020204" pitchFamily="34" charset="0"/>
              </a:rPr>
              <a:t>Licensed Uc </a:t>
            </a:r>
            <a:r>
              <a:rPr lang="en-US" sz="4000" b="1" err="1">
                <a:solidFill>
                  <a:srgbClr val="002060"/>
                </a:solidFill>
                <a:latin typeface="Arial" panose="020B0604020202020204" pitchFamily="34" charset="0"/>
                <a:cs typeface="Arial" panose="020B0604020202020204" pitchFamily="34" charset="0"/>
              </a:rPr>
              <a:t>davis</a:t>
            </a:r>
            <a:r>
              <a:rPr lang="en-US" sz="4000" b="1">
                <a:solidFill>
                  <a:srgbClr val="002060"/>
                </a:solidFill>
                <a:latin typeface="Arial" panose="020B0604020202020204" pitchFamily="34" charset="0"/>
                <a:cs typeface="Arial" panose="020B0604020202020204" pitchFamily="34" charset="0"/>
              </a:rPr>
              <a:t> Innovations</a:t>
            </a:r>
          </a:p>
        </p:txBody>
      </p:sp>
      <p:pic>
        <p:nvPicPr>
          <p:cNvPr id="7" name="Picture 6">
            <a:extLst>
              <a:ext uri="{FF2B5EF4-FFF2-40B4-BE49-F238E27FC236}">
                <a16:creationId xmlns:a16="http://schemas.microsoft.com/office/drawing/2014/main" id="{80E5F6AC-CD90-CF63-14FC-96DD79509F1E}"/>
              </a:ext>
            </a:extLst>
          </p:cNvPr>
          <p:cNvPicPr>
            <a:picLocks noChangeAspect="1"/>
          </p:cNvPicPr>
          <p:nvPr/>
        </p:nvPicPr>
        <p:blipFill rotWithShape="1">
          <a:blip r:embed="rId2">
            <a:extLst>
              <a:ext uri="{28A0092B-C50C-407E-A947-70E740481C1C}">
                <a14:useLocalDpi xmlns:a14="http://schemas.microsoft.com/office/drawing/2010/main" val="0"/>
              </a:ext>
            </a:extLst>
          </a:blip>
          <a:srcRect l="7216" t="13258" r="69876" b="12202"/>
          <a:stretch/>
        </p:blipFill>
        <p:spPr>
          <a:xfrm>
            <a:off x="979714" y="1366816"/>
            <a:ext cx="3080658" cy="3523130"/>
          </a:xfrm>
          <a:prstGeom prst="rect">
            <a:avLst/>
          </a:prstGeom>
        </p:spPr>
      </p:pic>
      <p:sp>
        <p:nvSpPr>
          <p:cNvPr id="8" name="TextBox 7">
            <a:extLst>
              <a:ext uri="{FF2B5EF4-FFF2-40B4-BE49-F238E27FC236}">
                <a16:creationId xmlns:a16="http://schemas.microsoft.com/office/drawing/2014/main" id="{D57B2295-DCED-43FB-2439-2AEFBD3D11D3}"/>
              </a:ext>
            </a:extLst>
          </p:cNvPr>
          <p:cNvSpPr txBox="1"/>
          <p:nvPr/>
        </p:nvSpPr>
        <p:spPr>
          <a:xfrm>
            <a:off x="446314" y="5116014"/>
            <a:ext cx="5606143" cy="1200329"/>
          </a:xfrm>
          <a:prstGeom prst="rect">
            <a:avLst/>
          </a:prstGeom>
          <a:noFill/>
        </p:spPr>
        <p:txBody>
          <a:bodyPr wrap="square" rtlCol="0">
            <a:spAutoFit/>
          </a:bodyPr>
          <a:lstStyle/>
          <a:p>
            <a:r>
              <a:rPr lang="en-US" b="1">
                <a:latin typeface="Helvetica" pitchFamily="2" charset="0"/>
              </a:rPr>
              <a:t>Tracer Gas System</a:t>
            </a:r>
          </a:p>
          <a:p>
            <a:r>
              <a:rPr lang="en-US">
                <a:latin typeface="Helvetica" pitchFamily="2" charset="0"/>
              </a:rPr>
              <a:t>New system that allows for accurate airflow measurement over a wide range of operating conditions</a:t>
            </a:r>
            <a:endParaRPr lang="en-US" b="1">
              <a:latin typeface="Helvetica" pitchFamily="2" charset="0"/>
            </a:endParaRPr>
          </a:p>
        </p:txBody>
      </p:sp>
      <p:sp>
        <p:nvSpPr>
          <p:cNvPr id="9" name="TextBox 8">
            <a:extLst>
              <a:ext uri="{FF2B5EF4-FFF2-40B4-BE49-F238E27FC236}">
                <a16:creationId xmlns:a16="http://schemas.microsoft.com/office/drawing/2014/main" id="{825437A7-7A8B-C3A8-B7F7-7CA689C8FE55}"/>
              </a:ext>
            </a:extLst>
          </p:cNvPr>
          <p:cNvSpPr txBox="1"/>
          <p:nvPr/>
        </p:nvSpPr>
        <p:spPr>
          <a:xfrm>
            <a:off x="5765800" y="4985155"/>
            <a:ext cx="5903686" cy="923330"/>
          </a:xfrm>
          <a:prstGeom prst="rect">
            <a:avLst/>
          </a:prstGeom>
          <a:noFill/>
        </p:spPr>
        <p:txBody>
          <a:bodyPr wrap="square" rtlCol="0">
            <a:spAutoFit/>
          </a:bodyPr>
          <a:lstStyle/>
          <a:p>
            <a:r>
              <a:rPr lang="en-US" b="1">
                <a:latin typeface="Helvetica" pitchFamily="2" charset="0"/>
              </a:rPr>
              <a:t>Envelope &amp; Pipeline Sealing</a:t>
            </a:r>
          </a:p>
          <a:p>
            <a:r>
              <a:rPr lang="en-US">
                <a:latin typeface="Helvetica" pitchFamily="2" charset="0"/>
              </a:rPr>
              <a:t>Automatically seal building-envelope and gas distribution leaks with instant verification of results. </a:t>
            </a:r>
          </a:p>
        </p:txBody>
      </p:sp>
      <p:pic>
        <p:nvPicPr>
          <p:cNvPr id="10" name="Picture 9">
            <a:extLst>
              <a:ext uri="{FF2B5EF4-FFF2-40B4-BE49-F238E27FC236}">
                <a16:creationId xmlns:a16="http://schemas.microsoft.com/office/drawing/2014/main" id="{DA29F8C2-C4D7-1A4D-FBBD-9C7B5ED296BD}"/>
              </a:ext>
            </a:extLst>
          </p:cNvPr>
          <p:cNvPicPr>
            <a:picLocks noChangeAspect="1"/>
          </p:cNvPicPr>
          <p:nvPr/>
        </p:nvPicPr>
        <p:blipFill>
          <a:blip r:embed="rId3"/>
          <a:stretch>
            <a:fillRect/>
          </a:stretch>
        </p:blipFill>
        <p:spPr>
          <a:xfrm>
            <a:off x="5765800" y="1848037"/>
            <a:ext cx="2879611" cy="2906029"/>
          </a:xfrm>
          <a:prstGeom prst="rect">
            <a:avLst/>
          </a:prstGeom>
        </p:spPr>
      </p:pic>
      <p:pic>
        <p:nvPicPr>
          <p:cNvPr id="11" name="Picture 10">
            <a:extLst>
              <a:ext uri="{FF2B5EF4-FFF2-40B4-BE49-F238E27FC236}">
                <a16:creationId xmlns:a16="http://schemas.microsoft.com/office/drawing/2014/main" id="{1B366155-D1CF-191B-6A83-504401B301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4859"/>
          <a:stretch/>
        </p:blipFill>
        <p:spPr>
          <a:xfrm>
            <a:off x="8842828" y="1872845"/>
            <a:ext cx="3080658" cy="2881221"/>
          </a:xfrm>
          <a:prstGeom prst="rect">
            <a:avLst/>
          </a:prstGeom>
          <a:ln>
            <a:solidFill>
              <a:schemeClr val="bg1">
                <a:lumMod val="50000"/>
              </a:schemeClr>
            </a:solidFill>
          </a:ln>
        </p:spPr>
      </p:pic>
    </p:spTree>
    <p:extLst>
      <p:ext uri="{BB962C8B-B14F-4D97-AF65-F5344CB8AC3E}">
        <p14:creationId xmlns:p14="http://schemas.microsoft.com/office/powerpoint/2010/main" val="172933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A769-1A58-D2C2-0057-CB2A8750912A}"/>
              </a:ext>
            </a:extLst>
          </p:cNvPr>
          <p:cNvSpPr>
            <a:spLocks noGrp="1"/>
          </p:cNvSpPr>
          <p:nvPr>
            <p:ph type="title"/>
          </p:nvPr>
        </p:nvSpPr>
        <p:spPr>
          <a:xfrm>
            <a:off x="0" y="1"/>
            <a:ext cx="12192000" cy="1295400"/>
          </a:xfrm>
        </p:spPr>
        <p:txBody>
          <a:bodyPr>
            <a:normAutofit/>
          </a:bodyPr>
          <a:lstStyle/>
          <a:p>
            <a:pPr marL="0" marR="0" algn="ctr">
              <a:spcBef>
                <a:spcPts val="0"/>
              </a:spcBef>
              <a:spcAft>
                <a:spcPts val="0"/>
              </a:spcAft>
            </a:pPr>
            <a:r>
              <a:rPr lang="en-US" sz="3200" b="1">
                <a:solidFill>
                  <a:srgbClr val="002060"/>
                </a:solidFill>
                <a:latin typeface="Arial" panose="020B0604020202020204" pitchFamily="34" charset="0"/>
                <a:cs typeface="Arial" panose="020B0604020202020204" pitchFamily="34" charset="0"/>
              </a:rPr>
              <a:t>Measuring Duct Leakage: ASHRAE Standard 215 </a:t>
            </a:r>
            <a:br>
              <a:rPr lang="en-US" sz="3200" b="1">
                <a:solidFill>
                  <a:srgbClr val="002060"/>
                </a:solidFill>
                <a:latin typeface="Arial" panose="020B0604020202020204" pitchFamily="34" charset="0"/>
                <a:cs typeface="Arial" panose="020B0604020202020204" pitchFamily="34" charset="0"/>
              </a:rPr>
            </a:br>
            <a:r>
              <a:rPr lang="en-US" sz="3200" b="1">
                <a:solidFill>
                  <a:srgbClr val="002060"/>
                </a:solidFill>
                <a:latin typeface="Arial" panose="020B0604020202020204" pitchFamily="34" charset="0"/>
                <a:cs typeface="Arial" panose="020B0604020202020204" pitchFamily="34" charset="0"/>
              </a:rPr>
              <a:t>(Tracer Gas Version)</a:t>
            </a:r>
          </a:p>
        </p:txBody>
      </p:sp>
      <p:sp>
        <p:nvSpPr>
          <p:cNvPr id="3" name="Content Placeholder 2">
            <a:extLst>
              <a:ext uri="{FF2B5EF4-FFF2-40B4-BE49-F238E27FC236}">
                <a16:creationId xmlns:a16="http://schemas.microsoft.com/office/drawing/2014/main" id="{79A020A0-2EE4-B183-BA0B-963BF9615A03}"/>
              </a:ext>
            </a:extLst>
          </p:cNvPr>
          <p:cNvSpPr>
            <a:spLocks noGrp="1"/>
          </p:cNvSpPr>
          <p:nvPr>
            <p:ph idx="1"/>
          </p:nvPr>
        </p:nvSpPr>
        <p:spPr>
          <a:xfrm>
            <a:off x="275660" y="1499055"/>
            <a:ext cx="8077200" cy="4542516"/>
          </a:xfrm>
        </p:spPr>
        <p:txBody>
          <a:bodyPr>
            <a:normAutofit/>
          </a:bodyPr>
          <a:lstStyle/>
          <a:p>
            <a:pPr marL="342900" marR="0" lvl="0" indent="-342900">
              <a:spcBef>
                <a:spcPts val="0"/>
              </a:spcBef>
              <a:spcAft>
                <a:spcPts val="0"/>
              </a:spcAft>
              <a:buFont typeface="Symbol" panose="05050102010706020507" pitchFamily="18" charset="2"/>
              <a:buChar char=""/>
            </a:pPr>
            <a:r>
              <a:rPr lang="en-US" b="1">
                <a:effectLst/>
                <a:latin typeface="Calibri" panose="020F0502020204030204" pitchFamily="34" charset="0"/>
                <a:ea typeface="Times New Roman" panose="02020603050405020304" pitchFamily="18" charset="0"/>
              </a:rPr>
              <a:t>How Many People in the Audience have Measured Duct Leakage?</a:t>
            </a:r>
          </a:p>
          <a:p>
            <a:pPr marL="342900" marR="0" lvl="0" indent="-342900">
              <a:spcBef>
                <a:spcPts val="0"/>
              </a:spcBef>
              <a:spcAft>
                <a:spcPts val="0"/>
              </a:spcAft>
              <a:buFont typeface="Symbol" panose="05050102010706020507" pitchFamily="18" charset="2"/>
              <a:buChar char=""/>
            </a:pPr>
            <a:r>
              <a:rPr lang="en-US" b="1">
                <a:latin typeface="Calibri" panose="020F0502020204030204" pitchFamily="34" charset="0"/>
              </a:rPr>
              <a:t>How Many have Heard of ASHRAE Standard 215?</a:t>
            </a:r>
          </a:p>
          <a:p>
            <a:pPr marL="342900" marR="0" lvl="0" indent="-342900">
              <a:spcBef>
                <a:spcPts val="0"/>
              </a:spcBef>
              <a:spcAft>
                <a:spcPts val="0"/>
              </a:spcAft>
              <a:buFont typeface="Symbol" panose="05050102010706020507" pitchFamily="18" charset="2"/>
              <a:buChar char=""/>
            </a:pPr>
            <a:r>
              <a:rPr lang="en-US" b="1">
                <a:latin typeface="Calibri" panose="020F0502020204030204" pitchFamily="34" charset="0"/>
              </a:rPr>
              <a:t>ASHRAE Standard 215 = </a:t>
            </a:r>
            <a:r>
              <a:rPr lang="en-US">
                <a:latin typeface="Calibri" panose="020F0502020204030204" pitchFamily="34" charset="0"/>
              </a:rPr>
              <a:t>Methodology for Measuring Duct Leakage Flow (Absolute and % of Duct Flow)</a:t>
            </a:r>
          </a:p>
          <a:p>
            <a:pPr marL="800100" lvl="1" indent="-342900">
              <a:spcBef>
                <a:spcPts val="0"/>
              </a:spcBef>
              <a:buFont typeface="Symbol" panose="05050102010706020507" pitchFamily="18" charset="2"/>
              <a:buChar char=""/>
            </a:pPr>
            <a:r>
              <a:rPr lang="en-US" sz="2000" b="1">
                <a:latin typeface="Calibri" panose="020F0502020204030204" pitchFamily="34" charset="0"/>
              </a:rPr>
              <a:t>Similar to Test and Balance Methodologies</a:t>
            </a:r>
          </a:p>
          <a:p>
            <a:pPr marL="800100" lvl="1" indent="-342900">
              <a:spcBef>
                <a:spcPts val="0"/>
              </a:spcBef>
              <a:buFont typeface="Symbol" panose="05050102010706020507" pitchFamily="18" charset="2"/>
              <a:buChar char=""/>
            </a:pPr>
            <a:r>
              <a:rPr lang="en-US" sz="2000" b="1">
                <a:latin typeface="Calibri" panose="020F0502020204030204" pitchFamily="34" charset="0"/>
              </a:rPr>
              <a:t>Unique Characteristics:</a:t>
            </a:r>
          </a:p>
          <a:p>
            <a:pPr marL="1257300" lvl="2" indent="-342900">
              <a:spcBef>
                <a:spcPts val="0"/>
              </a:spcBef>
              <a:buFont typeface="Symbol" panose="05050102010706020507" pitchFamily="18" charset="2"/>
              <a:buChar char=""/>
            </a:pPr>
            <a:r>
              <a:rPr lang="en-US" sz="2000">
                <a:latin typeface="Calibri" panose="020F0502020204030204" pitchFamily="34" charset="0"/>
              </a:rPr>
              <a:t>Provides methodology for calculating accuracy of measured leakage</a:t>
            </a:r>
          </a:p>
          <a:p>
            <a:pPr marL="1257300" lvl="2" indent="-342900">
              <a:spcBef>
                <a:spcPts val="0"/>
              </a:spcBef>
              <a:buFont typeface="Symbol" panose="05050102010706020507" pitchFamily="18" charset="2"/>
              <a:buChar char=""/>
            </a:pPr>
            <a:r>
              <a:rPr lang="en-US" sz="2000" b="1">
                <a:solidFill>
                  <a:schemeClr val="accent1">
                    <a:lumMod val="75000"/>
                  </a:schemeClr>
                </a:solidFill>
                <a:latin typeface="Calibri" panose="020F0502020204030204" pitchFamily="34" charset="0"/>
              </a:rPr>
              <a:t>Includes method for using a tracer gas to measure incoming flow</a:t>
            </a:r>
          </a:p>
          <a:p>
            <a:pPr marL="457200" lvl="1" indent="0">
              <a:spcBef>
                <a:spcPts val="0"/>
              </a:spcBef>
              <a:buNone/>
            </a:pPr>
            <a:endParaRPr lang="en-US" b="1">
              <a:latin typeface="Calibri" panose="020F0502020204030204" pitchFamily="34" charset="0"/>
            </a:endParaRPr>
          </a:p>
        </p:txBody>
      </p:sp>
      <p:pic>
        <p:nvPicPr>
          <p:cNvPr id="5" name="Picture 4">
            <a:extLst>
              <a:ext uri="{FF2B5EF4-FFF2-40B4-BE49-F238E27FC236}">
                <a16:creationId xmlns:a16="http://schemas.microsoft.com/office/drawing/2014/main" id="{BEA7BED6-383A-D366-6CE3-4CDBEE81AD08}"/>
              </a:ext>
            </a:extLst>
          </p:cNvPr>
          <p:cNvPicPr>
            <a:picLocks noChangeAspect="1"/>
          </p:cNvPicPr>
          <p:nvPr/>
        </p:nvPicPr>
        <p:blipFill>
          <a:blip r:embed="rId2"/>
          <a:stretch>
            <a:fillRect/>
          </a:stretch>
        </p:blipFill>
        <p:spPr>
          <a:xfrm>
            <a:off x="8465313" y="1499055"/>
            <a:ext cx="3451027" cy="4338863"/>
          </a:xfrm>
          <a:prstGeom prst="rect">
            <a:avLst/>
          </a:prstGeom>
        </p:spPr>
      </p:pic>
    </p:spTree>
    <p:extLst>
      <p:ext uri="{BB962C8B-B14F-4D97-AF65-F5344CB8AC3E}">
        <p14:creationId xmlns:p14="http://schemas.microsoft.com/office/powerpoint/2010/main" val="344981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25271E-A0CF-42AC-5488-CA834E578D94}"/>
              </a:ext>
            </a:extLst>
          </p:cNvPr>
          <p:cNvSpPr/>
          <p:nvPr/>
        </p:nvSpPr>
        <p:spPr>
          <a:xfrm>
            <a:off x="-59754" y="5334000"/>
            <a:ext cx="12251754" cy="1553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F0D2D3B8-E335-4118-B1D0-C349F9A6D75E}"/>
              </a:ext>
            </a:extLst>
          </p:cNvPr>
          <p:cNvSpPr>
            <a:spLocks noGrp="1"/>
          </p:cNvSpPr>
          <p:nvPr>
            <p:ph type="sldNum" sz="quarter" idx="12"/>
          </p:nvPr>
        </p:nvSpPr>
        <p:spPr>
          <a:xfrm>
            <a:off x="8153400" y="6356350"/>
            <a:ext cx="3200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964950-7776-9343-B37D-CBAC1A6A3D61}" type="slidenum">
              <a:rPr lang="en-US" smtClean="0"/>
              <a:pPr/>
              <a:t>9</a:t>
            </a:fld>
            <a:endParaRPr lang="en-US"/>
          </a:p>
        </p:txBody>
      </p:sp>
      <p:pic>
        <p:nvPicPr>
          <p:cNvPr id="5" name="Picture 4" descr="Diagram&#10;&#10;Description automatically generated">
            <a:extLst>
              <a:ext uri="{FF2B5EF4-FFF2-40B4-BE49-F238E27FC236}">
                <a16:creationId xmlns:a16="http://schemas.microsoft.com/office/drawing/2014/main" id="{85C0D4B6-B4E8-41E5-B64B-6D0F2FFC2F4F}"/>
              </a:ext>
            </a:extLst>
          </p:cNvPr>
          <p:cNvPicPr>
            <a:picLocks noChangeAspect="1"/>
          </p:cNvPicPr>
          <p:nvPr/>
        </p:nvPicPr>
        <p:blipFill rotWithShape="1">
          <a:blip r:embed="rId3"/>
          <a:srcRect l="30616" r="12571"/>
          <a:stretch/>
        </p:blipFill>
        <p:spPr>
          <a:xfrm>
            <a:off x="5096126" y="2088693"/>
            <a:ext cx="4867118" cy="4871997"/>
          </a:xfrm>
          <a:prstGeom prst="rect">
            <a:avLst/>
          </a:prstGeom>
        </p:spPr>
      </p:pic>
      <p:sp>
        <p:nvSpPr>
          <p:cNvPr id="2" name="Title 1">
            <a:extLst>
              <a:ext uri="{FF2B5EF4-FFF2-40B4-BE49-F238E27FC236}">
                <a16:creationId xmlns:a16="http://schemas.microsoft.com/office/drawing/2014/main" id="{30959E27-019F-41E9-B043-934AC519D0FC}"/>
              </a:ext>
            </a:extLst>
          </p:cNvPr>
          <p:cNvSpPr>
            <a:spLocks noGrp="1"/>
          </p:cNvSpPr>
          <p:nvPr>
            <p:ph type="title"/>
          </p:nvPr>
        </p:nvSpPr>
        <p:spPr>
          <a:xfrm>
            <a:off x="562254" y="216685"/>
            <a:ext cx="11328000" cy="432000"/>
          </a:xfrm>
        </p:spPr>
        <p:txBody>
          <a:bodyPr>
            <a:normAutofit fontScale="90000"/>
          </a:bodyPr>
          <a:lstStyle/>
          <a:p>
            <a:pPr>
              <a:spcBef>
                <a:spcPts val="0"/>
              </a:spcBef>
            </a:pPr>
            <a:r>
              <a:rPr lang="en-US" sz="4000" b="1">
                <a:solidFill>
                  <a:srgbClr val="002060"/>
                </a:solidFill>
                <a:latin typeface="Arial" panose="020B0604020202020204" pitchFamily="34" charset="0"/>
                <a:cs typeface="Arial" panose="020B0604020202020204" pitchFamily="34" charset="0"/>
              </a:rPr>
              <a:t>Measuring Incoming Flow with CO</a:t>
            </a:r>
            <a:r>
              <a:rPr lang="en-US" sz="4000" b="1" baseline="-25000">
                <a:solidFill>
                  <a:srgbClr val="002060"/>
                </a:solidFill>
                <a:latin typeface="Arial" panose="020B0604020202020204" pitchFamily="34" charset="0"/>
                <a:cs typeface="Arial" panose="020B0604020202020204" pitchFamily="34" charset="0"/>
              </a:rPr>
              <a:t>2</a:t>
            </a:r>
          </a:p>
        </p:txBody>
      </p:sp>
      <p:sp>
        <p:nvSpPr>
          <p:cNvPr id="4" name="TextBox 3">
            <a:extLst>
              <a:ext uri="{FF2B5EF4-FFF2-40B4-BE49-F238E27FC236}">
                <a16:creationId xmlns:a16="http://schemas.microsoft.com/office/drawing/2014/main" id="{6D74DDCA-A714-4662-890E-74793186AB3C}"/>
              </a:ext>
            </a:extLst>
          </p:cNvPr>
          <p:cNvSpPr txBox="1"/>
          <p:nvPr/>
        </p:nvSpPr>
        <p:spPr>
          <a:xfrm>
            <a:off x="10236143" y="5342969"/>
            <a:ext cx="2712255" cy="369332"/>
          </a:xfrm>
          <a:prstGeom prst="rect">
            <a:avLst/>
          </a:prstGeom>
          <a:noFill/>
        </p:spPr>
        <p:txBody>
          <a:bodyPr wrap="square" rtlCol="0">
            <a:spAutoFit/>
          </a:bodyPr>
          <a:lstStyle/>
          <a:p>
            <a:r>
              <a:rPr lang="en-US"/>
              <a:t>CO</a:t>
            </a:r>
            <a:r>
              <a:rPr lang="en-US" baseline="-25000"/>
              <a:t>2</a:t>
            </a:r>
            <a:r>
              <a:rPr lang="en-US"/>
              <a:t>  Concentration</a:t>
            </a:r>
          </a:p>
        </p:txBody>
      </p:sp>
      <p:sp>
        <p:nvSpPr>
          <p:cNvPr id="8" name="TextBox 7">
            <a:extLst>
              <a:ext uri="{FF2B5EF4-FFF2-40B4-BE49-F238E27FC236}">
                <a16:creationId xmlns:a16="http://schemas.microsoft.com/office/drawing/2014/main" id="{862FF965-DA83-496E-B7DB-E57B193B346D}"/>
              </a:ext>
            </a:extLst>
          </p:cNvPr>
          <p:cNvSpPr txBox="1"/>
          <p:nvPr/>
        </p:nvSpPr>
        <p:spPr>
          <a:xfrm>
            <a:off x="8104164" y="6308661"/>
            <a:ext cx="2336010" cy="646331"/>
          </a:xfrm>
          <a:prstGeom prst="rect">
            <a:avLst/>
          </a:prstGeom>
          <a:solidFill>
            <a:schemeClr val="bg1"/>
          </a:solidFill>
        </p:spPr>
        <p:txBody>
          <a:bodyPr wrap="square" rtlCol="0">
            <a:spAutoFit/>
          </a:bodyPr>
          <a:lstStyle/>
          <a:p>
            <a:endParaRPr lang="en-US"/>
          </a:p>
          <a:p>
            <a:r>
              <a:rPr lang="en-US"/>
              <a:t>CO</a:t>
            </a:r>
            <a:r>
              <a:rPr lang="en-US" baseline="-25000"/>
              <a:t>2</a:t>
            </a:r>
            <a:r>
              <a:rPr lang="en-US"/>
              <a:t>   Concentration</a:t>
            </a:r>
          </a:p>
        </p:txBody>
      </p:sp>
      <p:sp>
        <p:nvSpPr>
          <p:cNvPr id="9" name="TextBox 8">
            <a:extLst>
              <a:ext uri="{FF2B5EF4-FFF2-40B4-BE49-F238E27FC236}">
                <a16:creationId xmlns:a16="http://schemas.microsoft.com/office/drawing/2014/main" id="{2152CDB1-88A7-45FA-AD1F-F12D6FFCD8BD}"/>
              </a:ext>
            </a:extLst>
          </p:cNvPr>
          <p:cNvSpPr txBox="1"/>
          <p:nvPr/>
        </p:nvSpPr>
        <p:spPr>
          <a:xfrm>
            <a:off x="6226254" y="2579012"/>
            <a:ext cx="1223299" cy="369332"/>
          </a:xfrm>
          <a:prstGeom prst="rect">
            <a:avLst/>
          </a:prstGeom>
          <a:solidFill>
            <a:schemeClr val="bg1"/>
          </a:solidFill>
        </p:spPr>
        <p:txBody>
          <a:bodyPr wrap="square" rtlCol="0">
            <a:spAutoFit/>
          </a:bodyPr>
          <a:lstStyle/>
          <a:p>
            <a:r>
              <a:rPr lang="en-US"/>
              <a:t>Leakage</a:t>
            </a:r>
          </a:p>
        </p:txBody>
      </p:sp>
      <p:sp>
        <p:nvSpPr>
          <p:cNvPr id="10" name="TextBox 9">
            <a:extLst>
              <a:ext uri="{FF2B5EF4-FFF2-40B4-BE49-F238E27FC236}">
                <a16:creationId xmlns:a16="http://schemas.microsoft.com/office/drawing/2014/main" id="{FF8BFFC1-F576-4ADD-B8E2-49FC20C53597}"/>
              </a:ext>
            </a:extLst>
          </p:cNvPr>
          <p:cNvSpPr txBox="1"/>
          <p:nvPr/>
        </p:nvSpPr>
        <p:spPr>
          <a:xfrm>
            <a:off x="8224322" y="4557348"/>
            <a:ext cx="1223299" cy="369332"/>
          </a:xfrm>
          <a:prstGeom prst="rect">
            <a:avLst/>
          </a:prstGeom>
          <a:solidFill>
            <a:schemeClr val="bg1"/>
          </a:solidFill>
        </p:spPr>
        <p:txBody>
          <a:bodyPr wrap="square" rtlCol="0">
            <a:spAutoFit/>
          </a:bodyPr>
          <a:lstStyle/>
          <a:p>
            <a:r>
              <a:rPr lang="en-US"/>
              <a:t>Leakage</a:t>
            </a:r>
          </a:p>
        </p:txBody>
      </p:sp>
      <p:pic>
        <p:nvPicPr>
          <p:cNvPr id="11" name="Picture 2">
            <a:extLst>
              <a:ext uri="{FF2B5EF4-FFF2-40B4-BE49-F238E27FC236}">
                <a16:creationId xmlns:a16="http://schemas.microsoft.com/office/drawing/2014/main" id="{9A93F6FC-A8BE-4A23-88AD-EA59120F35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84" t="13830" r="44094" b="32248"/>
          <a:stretch/>
        </p:blipFill>
        <p:spPr bwMode="auto">
          <a:xfrm rot="16200000">
            <a:off x="1065583" y="3017627"/>
            <a:ext cx="2901508" cy="4727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6" descr="Amazon.com: MX1102A HOBO Indoor Air Quality Logger. Monitor, Alarm, and  Graph Carbon Dioxide/Temp/Humidity in home, office, museum, school,  hospital, lab. Download data wirelessly within 100 ft. : Industrial &amp;amp;  Scientific">
            <a:extLst>
              <a:ext uri="{FF2B5EF4-FFF2-40B4-BE49-F238E27FC236}">
                <a16:creationId xmlns:a16="http://schemas.microsoft.com/office/drawing/2014/main" id="{1CCFFAEA-0ADB-4B66-B16C-B673F349BA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5849" y="5837388"/>
            <a:ext cx="1876151" cy="10898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mazon.com: MX1102A HOBO Indoor Air Quality Logger. Monitor, Alarm, and  Graph Carbon Dioxide/Temp/Humidity in home, office, museum, school,  hospital, lab. Download data wirelessly within 100 ft. : Industrial &amp;amp;  Scientific">
            <a:extLst>
              <a:ext uri="{FF2B5EF4-FFF2-40B4-BE49-F238E27FC236}">
                <a16:creationId xmlns:a16="http://schemas.microsoft.com/office/drawing/2014/main" id="{165296C1-204E-49A7-BAA9-ED2AE6631C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7695" y="4143343"/>
            <a:ext cx="1876151" cy="108989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2">
            <a:extLst>
              <a:ext uri="{FF2B5EF4-FFF2-40B4-BE49-F238E27FC236}">
                <a16:creationId xmlns:a16="http://schemas.microsoft.com/office/drawing/2014/main" id="{FAD5E1AF-CB1E-4A5D-8DE8-E3AF6689873E}"/>
              </a:ext>
            </a:extLst>
          </p:cNvPr>
          <p:cNvSpPr txBox="1">
            <a:spLocks/>
          </p:cNvSpPr>
          <p:nvPr/>
        </p:nvSpPr>
        <p:spPr>
          <a:xfrm>
            <a:off x="269303" y="1175847"/>
            <a:ext cx="6386848" cy="120138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Raleway ExtraLight" panose="020B0303030101060003" pitchFamily="34" charset="77"/>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aleway ExtraLight" panose="020B0303030101060003" pitchFamily="34" charset="77"/>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Raleway ExtraLight" panose="020B0303030101060003" pitchFamily="34" charset="77"/>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Raleway ExtraLight" panose="020B0303030101060003" pitchFamily="34" charset="77"/>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Raleway ExtraLight" panose="020B03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b="1">
                <a:latin typeface="+mn-lt"/>
              </a:rPr>
              <a:t>CO</a:t>
            </a:r>
            <a:r>
              <a:rPr lang="en-US" sz="2000" b="1" baseline="-25000">
                <a:latin typeface="+mn-lt"/>
              </a:rPr>
              <a:t>2</a:t>
            </a:r>
            <a:r>
              <a:rPr lang="en-US" sz="2000" b="1">
                <a:latin typeface="+mn-lt"/>
              </a:rPr>
              <a:t> from cylinder enters heater, then pressure regulator </a:t>
            </a:r>
          </a:p>
          <a:p>
            <a:pPr marL="342900" indent="-342900"/>
            <a:r>
              <a:rPr lang="en-US" sz="2000" b="1">
                <a:latin typeface="+mn-lt"/>
              </a:rPr>
              <a:t>Warm low-pressure CO</a:t>
            </a:r>
            <a:r>
              <a:rPr lang="en-US" sz="2000" b="1" baseline="-25000">
                <a:latin typeface="+mn-lt"/>
              </a:rPr>
              <a:t>2</a:t>
            </a:r>
            <a:r>
              <a:rPr lang="en-US" sz="2000" b="1">
                <a:latin typeface="+mn-lt"/>
              </a:rPr>
              <a:t> enters mass flow controller [MEASURES CO</a:t>
            </a:r>
            <a:r>
              <a:rPr lang="en-US" sz="2000" b="1" baseline="-25000">
                <a:latin typeface="+mn-lt"/>
              </a:rPr>
              <a:t>2</a:t>
            </a:r>
            <a:r>
              <a:rPr lang="en-US" sz="2000" b="1">
                <a:latin typeface="+mn-lt"/>
              </a:rPr>
              <a:t> SCFM]</a:t>
            </a:r>
          </a:p>
        </p:txBody>
      </p:sp>
      <p:sp>
        <p:nvSpPr>
          <p:cNvPr id="16" name="Text Placeholder 2">
            <a:extLst>
              <a:ext uri="{FF2B5EF4-FFF2-40B4-BE49-F238E27FC236}">
                <a16:creationId xmlns:a16="http://schemas.microsoft.com/office/drawing/2014/main" id="{053E7320-3432-4288-B883-13697B8D8E49}"/>
              </a:ext>
            </a:extLst>
          </p:cNvPr>
          <p:cNvSpPr txBox="1">
            <a:spLocks/>
          </p:cNvSpPr>
          <p:nvPr/>
        </p:nvSpPr>
        <p:spPr>
          <a:xfrm>
            <a:off x="320913" y="2294531"/>
            <a:ext cx="4523044" cy="120138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Raleway ExtraLight" panose="020B0303030101060003" pitchFamily="34" charset="77"/>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Raleway ExtraLight" panose="020B0303030101060003" pitchFamily="34" charset="77"/>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Raleway ExtraLight" panose="020B0303030101060003" pitchFamily="34" charset="77"/>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Raleway ExtraLight" panose="020B0303030101060003" pitchFamily="34" charset="77"/>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Raleway ExtraLight" panose="020B03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b="1">
                <a:latin typeface="+mn-lt"/>
              </a:rPr>
              <a:t>CO</a:t>
            </a:r>
            <a:r>
              <a:rPr lang="en-US" sz="2000" b="1" baseline="-25000">
                <a:latin typeface="+mn-lt"/>
              </a:rPr>
              <a:t>2</a:t>
            </a:r>
            <a:r>
              <a:rPr lang="en-US" sz="2000" b="1">
                <a:latin typeface="+mn-lt"/>
              </a:rPr>
              <a:t> injected and mixed in duct section</a:t>
            </a:r>
          </a:p>
          <a:p>
            <a:pPr marL="342900" indent="-342900"/>
            <a:r>
              <a:rPr lang="en-US" sz="2000" b="1">
                <a:latin typeface="+mn-lt"/>
              </a:rPr>
              <a:t>CO</a:t>
            </a:r>
            <a:r>
              <a:rPr lang="en-US" sz="2000" b="1" baseline="-25000">
                <a:latin typeface="+mn-lt"/>
              </a:rPr>
              <a:t>2</a:t>
            </a:r>
            <a:r>
              <a:rPr lang="en-US" sz="2000" b="1">
                <a:latin typeface="+mn-lt"/>
              </a:rPr>
              <a:t> concentration is measured at THREE diffusers</a:t>
            </a:r>
          </a:p>
        </p:txBody>
      </p:sp>
      <p:sp>
        <p:nvSpPr>
          <p:cNvPr id="6" name="Rectangle 5">
            <a:extLst>
              <a:ext uri="{FF2B5EF4-FFF2-40B4-BE49-F238E27FC236}">
                <a16:creationId xmlns:a16="http://schemas.microsoft.com/office/drawing/2014/main" id="{08FA1D1A-7211-6BDD-267B-69739AAC85C0}"/>
              </a:ext>
            </a:extLst>
          </p:cNvPr>
          <p:cNvSpPr/>
          <p:nvPr/>
        </p:nvSpPr>
        <p:spPr>
          <a:xfrm>
            <a:off x="4833487" y="5759303"/>
            <a:ext cx="589357" cy="1201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380866-085B-4EEB-9F2D-8140D99A7363}"/>
              </a:ext>
            </a:extLst>
          </p:cNvPr>
          <p:cNvSpPr/>
          <p:nvPr/>
        </p:nvSpPr>
        <p:spPr>
          <a:xfrm>
            <a:off x="9730426" y="5197668"/>
            <a:ext cx="589357" cy="1201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4B43CF4-2A03-D731-AFE8-01C0E6CA27D9}"/>
              </a:ext>
            </a:extLst>
          </p:cNvPr>
          <p:cNvSpPr/>
          <p:nvPr/>
        </p:nvSpPr>
        <p:spPr>
          <a:xfrm>
            <a:off x="638244" y="5470184"/>
            <a:ext cx="1482988" cy="928871"/>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A0AEF38-F898-3394-3FA7-0BBF5086B0E7}"/>
              </a:ext>
            </a:extLst>
          </p:cNvPr>
          <p:cNvSpPr/>
          <p:nvPr/>
        </p:nvSpPr>
        <p:spPr>
          <a:xfrm>
            <a:off x="3098692" y="5011535"/>
            <a:ext cx="1482988" cy="1401532"/>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6" descr="Amazon.com: MX1102A HOBO Indoor Air Quality Logger. Monitor, Alarm, and  Graph Carbon Dioxide/Temp/Humidity in home, office, museum, school,  hospital, lab. Download data wirelessly within 100 ft. : Industrial &amp;amp;  Scientific">
            <a:extLst>
              <a:ext uri="{FF2B5EF4-FFF2-40B4-BE49-F238E27FC236}">
                <a16:creationId xmlns:a16="http://schemas.microsoft.com/office/drawing/2014/main" id="{644BEF70-7B92-2767-B5B8-BD3D4599B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7696" y="1641513"/>
            <a:ext cx="1876151" cy="108989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76B1138-5BD7-B632-4A76-8104B303C6BB}"/>
              </a:ext>
            </a:extLst>
          </p:cNvPr>
          <p:cNvSpPr txBox="1"/>
          <p:nvPr/>
        </p:nvSpPr>
        <p:spPr>
          <a:xfrm>
            <a:off x="9867503" y="2856499"/>
            <a:ext cx="2712255" cy="369332"/>
          </a:xfrm>
          <a:prstGeom prst="rect">
            <a:avLst/>
          </a:prstGeom>
          <a:noFill/>
        </p:spPr>
        <p:txBody>
          <a:bodyPr wrap="square" rtlCol="0">
            <a:spAutoFit/>
          </a:bodyPr>
          <a:lstStyle/>
          <a:p>
            <a:r>
              <a:rPr lang="en-US"/>
              <a:t>CO</a:t>
            </a:r>
            <a:r>
              <a:rPr lang="en-US" baseline="-25000"/>
              <a:t>2</a:t>
            </a:r>
            <a:r>
              <a:rPr lang="en-US"/>
              <a:t>  Concentration</a:t>
            </a:r>
          </a:p>
        </p:txBody>
      </p:sp>
      <p:cxnSp>
        <p:nvCxnSpPr>
          <p:cNvPr id="23" name="Straight Arrow Connector 22">
            <a:extLst>
              <a:ext uri="{FF2B5EF4-FFF2-40B4-BE49-F238E27FC236}">
                <a16:creationId xmlns:a16="http://schemas.microsoft.com/office/drawing/2014/main" id="{52C2B224-2A20-2F35-52EF-F0E7CCD47E32}"/>
              </a:ext>
            </a:extLst>
          </p:cNvPr>
          <p:cNvCxnSpPr/>
          <p:nvPr/>
        </p:nvCxnSpPr>
        <p:spPr>
          <a:xfrm flipH="1">
            <a:off x="9493929" y="5580998"/>
            <a:ext cx="711892" cy="3238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98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 calcmode="lin" valueType="num">
                                      <p:cBhvr additive="base">
                                        <p:cTn id="17"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 calcmode="lin" valueType="num">
                                      <p:cBhvr additive="base">
                                        <p:cTn id="39"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xEl>
                                              <p:pRg st="1" end="1"/>
                                            </p:txEl>
                                          </p:spTgt>
                                        </p:tgtEl>
                                        <p:attrNameLst>
                                          <p:attrName>style.visibility</p:attrName>
                                        </p:attrNameLst>
                                      </p:cBhvr>
                                      <p:to>
                                        <p:strVal val="visible"/>
                                      </p:to>
                                    </p:set>
                                    <p:anim calcmode="lin" valueType="num">
                                      <p:cBhvr additive="base">
                                        <p:cTn id="45"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P spid="15" grpId="0" uiExpand="1" build="p" bldLvl="3"/>
      <p:bldP spid="16" grpId="0" uiExpand="1" build="p" bldLvl="3"/>
      <p:bldP spid="17" grpId="0" animBg="1"/>
      <p:bldP spid="19" grpId="0" animBg="1"/>
      <p:bldP spid="21" grpId="0"/>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CEC Affiliates Forum">
    <a:majorFont>
      <a:latin typeface="Myriad Pro"/>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TM04033925[[fn=Droplet]]</Template>
  <TotalTime>0</TotalTime>
  <Words>3473</Words>
  <Application>Microsoft Office PowerPoint</Application>
  <PresentationFormat>Widescreen</PresentationFormat>
  <Paragraphs>532</Paragraphs>
  <Slides>44</Slides>
  <Notes>19</Notes>
  <HiddenSlides>0</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3</vt:i4>
      </vt:variant>
      <vt:variant>
        <vt:lpstr>Slide Titles</vt:lpstr>
      </vt:variant>
      <vt:variant>
        <vt:i4>44</vt:i4>
      </vt:variant>
    </vt:vector>
  </HeadingPairs>
  <TitlesOfParts>
    <vt:vector size="61" baseType="lpstr">
      <vt:lpstr>Arial</vt:lpstr>
      <vt:lpstr>Calibri</vt:lpstr>
      <vt:lpstr>Cambria Math</vt:lpstr>
      <vt:lpstr>Courier New</vt:lpstr>
      <vt:lpstr>Figtree</vt:lpstr>
      <vt:lpstr>Figtree ExtraBold</vt:lpstr>
      <vt:lpstr>Gill Sans MT</vt:lpstr>
      <vt:lpstr>Helvetica</vt:lpstr>
      <vt:lpstr>Symbol</vt:lpstr>
      <vt:lpstr>Times New Roman</vt:lpstr>
      <vt:lpstr>Tw Cen MT</vt:lpstr>
      <vt:lpstr>Tw Cen MT</vt:lpstr>
      <vt:lpstr>Wingdings</vt:lpstr>
      <vt:lpstr>Droplet</vt:lpstr>
      <vt:lpstr>Photo Editor Photo</vt:lpstr>
      <vt:lpstr>Chart</vt:lpstr>
      <vt:lpstr>Acrobat Document</vt:lpstr>
      <vt:lpstr>Optimizing HVAC systems in the Healthcare environment</vt:lpstr>
      <vt:lpstr>Presentation overview</vt:lpstr>
      <vt:lpstr>Air Technology Evaluation – CO2 Sensors</vt:lpstr>
      <vt:lpstr>Air Technology Evaluation – Demand Control Ventilation (DCV)</vt:lpstr>
      <vt:lpstr>Air Technology Evaluation – Demand Control Ventilation (DCV)</vt:lpstr>
      <vt:lpstr>Technology Evaluation Hub</vt:lpstr>
      <vt:lpstr>Licensed Uc davis Innovations</vt:lpstr>
      <vt:lpstr>Measuring Duct Leakage: ASHRAE Standard 215  (Tracer Gas Version)</vt:lpstr>
      <vt:lpstr>Measuring Incoming Flow with CO2</vt:lpstr>
      <vt:lpstr>Measuring Incoming Flow with CO2</vt:lpstr>
      <vt:lpstr>Measuring Diffuser Flows</vt:lpstr>
      <vt:lpstr>Quantifying Measurement Uncertainty  – ASHRAE Standard 215</vt:lpstr>
      <vt:lpstr>Tracer-System Case Study –  Sealing Verification in a Grocery Store</vt:lpstr>
      <vt:lpstr>ASHRAE Standard 215 – Sample Results</vt:lpstr>
      <vt:lpstr> measured exhaust system leakage (U.S.)</vt:lpstr>
      <vt:lpstr>Comparison of Return Ductwork and Open Plenums</vt:lpstr>
      <vt:lpstr>Aerosol Sealing Process   Joe St. Pierre midwest business development manager  Aeroseal, llc  </vt:lpstr>
      <vt:lpstr>PowerPoint Presentation</vt:lpstr>
      <vt:lpstr>PowerPoint Presentation</vt:lpstr>
      <vt:lpstr>PowerPoint Presentation</vt:lpstr>
      <vt:lpstr>PowerPoint Presentation</vt:lpstr>
      <vt:lpstr>PowerPoint Presentation</vt:lpstr>
      <vt:lpstr>One existing-building option - remote sealing of ducts with aerosolized sealant</vt:lpstr>
      <vt:lpstr>      Aerosol Sealing Process</vt:lpstr>
      <vt:lpstr>PowerPoint Presentation</vt:lpstr>
      <vt:lpstr>Certificate of Completion</vt:lpstr>
      <vt:lpstr>Aerosol Building Sealing Technology </vt:lpstr>
      <vt:lpstr>Aerosol Building Sealing Technology – DOD Buildings </vt:lpstr>
      <vt:lpstr>Post-Sheetrock Aerosol-Sealed Leaks</vt:lpstr>
      <vt:lpstr>remote sealing of building zones with aerosolized sealant</vt:lpstr>
      <vt:lpstr>Case studies</vt:lpstr>
      <vt:lpstr>PowerPoint Presentation</vt:lpstr>
      <vt:lpstr>PowerPoint Presentation</vt:lpstr>
      <vt:lpstr>PowerPoint Presentation</vt:lpstr>
      <vt:lpstr>PowerPoint Presentation</vt:lpstr>
      <vt:lpstr>Potential Open-Plenum LEAKAGE Solution  </vt:lpstr>
      <vt:lpstr>Unusual Aerosol Sealing Application –  Fire Exhaust Shaft in BioTech Building</vt:lpstr>
      <vt:lpstr>Unusual Aerosol Sealing Application –  Fire Exhaust Shaft</vt:lpstr>
      <vt:lpstr>Unusual Aerosol Sealing Application –  Fire Exhaust Shaft</vt:lpstr>
      <vt:lpstr>Sealing Technology FAQs</vt:lpstr>
      <vt:lpstr> Summary</vt:lpstr>
      <vt:lpstr> Summary</vt:lpstr>
      <vt:lpstr>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Interactions Between Duct Leakage and COVID-19 Mitigation</dc:title>
  <dc:creator>Mark P Modera</dc:creator>
  <cp:lastModifiedBy>Joe St. Pierre</cp:lastModifiedBy>
  <cp:revision>2</cp:revision>
  <dcterms:created xsi:type="dcterms:W3CDTF">2020-05-27T17:17:38Z</dcterms:created>
  <dcterms:modified xsi:type="dcterms:W3CDTF">2024-05-07T19:08:30Z</dcterms:modified>
</cp:coreProperties>
</file>