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678" r:id="rId2"/>
    <p:sldId id="279" r:id="rId3"/>
    <p:sldId id="256" r:id="rId4"/>
    <p:sldId id="266" r:id="rId5"/>
    <p:sldId id="261" r:id="rId6"/>
    <p:sldId id="665" r:id="rId7"/>
    <p:sldId id="670" r:id="rId8"/>
    <p:sldId id="672" r:id="rId9"/>
    <p:sldId id="268" r:id="rId10"/>
    <p:sldId id="671" r:id="rId11"/>
    <p:sldId id="269" r:id="rId12"/>
    <p:sldId id="270" r:id="rId13"/>
    <p:sldId id="271" r:id="rId14"/>
    <p:sldId id="673" r:id="rId15"/>
    <p:sldId id="272" r:id="rId16"/>
    <p:sldId id="273" r:id="rId17"/>
    <p:sldId id="274" r:id="rId18"/>
    <p:sldId id="674" r:id="rId19"/>
    <p:sldId id="676" r:id="rId20"/>
    <p:sldId id="276" r:id="rId21"/>
    <p:sldId id="283" r:id="rId22"/>
    <p:sldId id="285" r:id="rId23"/>
    <p:sldId id="669" r:id="rId24"/>
    <p:sldId id="668" r:id="rId25"/>
    <p:sldId id="675" r:id="rId26"/>
    <p:sldId id="277" r:id="rId27"/>
    <p:sldId id="677" r:id="rId28"/>
    <p:sldId id="278" r:id="rId29"/>
    <p:sldId id="265" r:id="rId30"/>
  </p:sldIdLst>
  <p:sldSz cx="18288000" cy="10287000"/>
  <p:notesSz cx="6858000" cy="9144000"/>
  <p:embeddedFontLst>
    <p:embeddedFont>
      <p:font typeface="HK Grotesk Pro Bold" panose="020B0604020202020204" charset="0"/>
      <p:regular r:id="rId32"/>
    </p:embeddedFont>
    <p:embeddedFont>
      <p:font typeface="Lusitana" panose="020B0604020202020204"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944"/>
    <a:srgbClr val="7AADD3"/>
    <a:srgbClr val="E83825"/>
    <a:srgbClr val="1E29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098" autoAdjust="0"/>
  </p:normalViewPr>
  <p:slideViewPr>
    <p:cSldViewPr>
      <p:cViewPr varScale="1">
        <p:scale>
          <a:sx n="53" d="100"/>
          <a:sy n="53" d="100"/>
        </p:scale>
        <p:origin x="82" y="3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E508E-BE4B-42BC-B702-BE44F92BB41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E82B180-190E-4193-B649-EF2DBBEF7781}">
      <dgm:prSet/>
      <dgm:spPr/>
      <dgm:t>
        <a:bodyPr/>
        <a:lstStyle/>
        <a:p>
          <a:r>
            <a:rPr lang="en-US"/>
            <a:t>Low Voltage Cable Penetrations</a:t>
          </a:r>
        </a:p>
      </dgm:t>
    </dgm:pt>
    <dgm:pt modelId="{05A9ED61-578D-46F3-84E5-8A839227E12D}" type="parTrans" cxnId="{10E402E6-1A9F-4BFF-A239-8B8304BDA693}">
      <dgm:prSet/>
      <dgm:spPr/>
      <dgm:t>
        <a:bodyPr/>
        <a:lstStyle/>
        <a:p>
          <a:endParaRPr lang="en-US"/>
        </a:p>
      </dgm:t>
    </dgm:pt>
    <dgm:pt modelId="{D640B7FB-979C-47F0-BC5B-971CAFD8E9C8}" type="sibTrans" cxnId="{10E402E6-1A9F-4BFF-A239-8B8304BDA693}">
      <dgm:prSet/>
      <dgm:spPr/>
      <dgm:t>
        <a:bodyPr/>
        <a:lstStyle/>
        <a:p>
          <a:endParaRPr lang="en-US"/>
        </a:p>
      </dgm:t>
    </dgm:pt>
    <dgm:pt modelId="{47F3EC4B-C4A2-4793-8A85-66FA30F2E8FE}">
      <dgm:prSet/>
      <dgm:spPr/>
      <dgm:t>
        <a:bodyPr/>
        <a:lstStyle/>
        <a:p>
          <a:r>
            <a:rPr lang="en-US"/>
            <a:t>Plastic jacketed cable are fuel</a:t>
          </a:r>
        </a:p>
      </dgm:t>
    </dgm:pt>
    <dgm:pt modelId="{8C4198D6-899E-4242-BAA8-2E9277EAB28A}" type="parTrans" cxnId="{CFEE5187-1451-45DE-9D00-DFA3554F87EC}">
      <dgm:prSet/>
      <dgm:spPr/>
      <dgm:t>
        <a:bodyPr/>
        <a:lstStyle/>
        <a:p>
          <a:endParaRPr lang="en-US"/>
        </a:p>
      </dgm:t>
    </dgm:pt>
    <dgm:pt modelId="{1944238B-2B46-4D9C-9257-34AAAC3C3717}" type="sibTrans" cxnId="{CFEE5187-1451-45DE-9D00-DFA3554F87EC}">
      <dgm:prSet/>
      <dgm:spPr/>
      <dgm:t>
        <a:bodyPr/>
        <a:lstStyle/>
        <a:p>
          <a:endParaRPr lang="en-US"/>
        </a:p>
      </dgm:t>
    </dgm:pt>
    <dgm:pt modelId="{A58745DF-EABE-4697-8C39-C21C3EB7E738}">
      <dgm:prSet/>
      <dgm:spPr/>
      <dgm:t>
        <a:bodyPr/>
        <a:lstStyle/>
        <a:p>
          <a:r>
            <a:rPr lang="en-US" dirty="0"/>
            <a:t># 1 Through Penetration Violation in Hospital Facilities</a:t>
          </a:r>
        </a:p>
      </dgm:t>
    </dgm:pt>
    <dgm:pt modelId="{6EEA766A-6A7C-407F-BC8C-E3488C83358F}" type="parTrans" cxnId="{4CC6F636-3701-415D-910B-3CA995C61A02}">
      <dgm:prSet/>
      <dgm:spPr/>
      <dgm:t>
        <a:bodyPr/>
        <a:lstStyle/>
        <a:p>
          <a:endParaRPr lang="en-US"/>
        </a:p>
      </dgm:t>
    </dgm:pt>
    <dgm:pt modelId="{FDDFA9BB-D6AF-4476-9517-08B69496F828}" type="sibTrans" cxnId="{4CC6F636-3701-415D-910B-3CA995C61A02}">
      <dgm:prSet/>
      <dgm:spPr/>
      <dgm:t>
        <a:bodyPr/>
        <a:lstStyle/>
        <a:p>
          <a:endParaRPr lang="en-US"/>
        </a:p>
      </dgm:t>
    </dgm:pt>
    <dgm:pt modelId="{8109B4B4-17C1-4A78-9069-08B387D7BC5A}" type="pres">
      <dgm:prSet presAssocID="{291E508E-BE4B-42BC-B702-BE44F92BB417}" presName="root" presStyleCnt="0">
        <dgm:presLayoutVars>
          <dgm:dir/>
          <dgm:resizeHandles val="exact"/>
        </dgm:presLayoutVars>
      </dgm:prSet>
      <dgm:spPr/>
    </dgm:pt>
    <dgm:pt modelId="{B3B55E52-FFF6-4C7C-9FA0-105210A1C585}" type="pres">
      <dgm:prSet presAssocID="{7E82B180-190E-4193-B649-EF2DBBEF7781}" presName="compNode" presStyleCnt="0"/>
      <dgm:spPr/>
    </dgm:pt>
    <dgm:pt modelId="{6D400D17-8A54-4A2A-9C66-F5BA5E00ADC0}" type="pres">
      <dgm:prSet presAssocID="{7E82B180-190E-4193-B649-EF2DBBEF7781}" presName="bgRect" presStyleLbl="bgShp" presStyleIdx="0" presStyleCnt="3"/>
      <dgm:spPr/>
    </dgm:pt>
    <dgm:pt modelId="{E6F1E0ED-0357-41E0-BAA0-F568EF806F72}" type="pres">
      <dgm:prSet presAssocID="{7E82B180-190E-4193-B649-EF2DBBEF778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gh Voltage"/>
        </a:ext>
      </dgm:extLst>
    </dgm:pt>
    <dgm:pt modelId="{6163936B-42ED-4FAE-8102-311647BB7177}" type="pres">
      <dgm:prSet presAssocID="{7E82B180-190E-4193-B649-EF2DBBEF7781}" presName="spaceRect" presStyleCnt="0"/>
      <dgm:spPr/>
    </dgm:pt>
    <dgm:pt modelId="{3DC662C3-1853-4702-8BB3-0F7DC4D0801E}" type="pres">
      <dgm:prSet presAssocID="{7E82B180-190E-4193-B649-EF2DBBEF7781}" presName="parTx" presStyleLbl="revTx" presStyleIdx="0" presStyleCnt="3">
        <dgm:presLayoutVars>
          <dgm:chMax val="0"/>
          <dgm:chPref val="0"/>
        </dgm:presLayoutVars>
      </dgm:prSet>
      <dgm:spPr/>
    </dgm:pt>
    <dgm:pt modelId="{051E657C-2214-4220-85E3-74AFBEB7B873}" type="pres">
      <dgm:prSet presAssocID="{D640B7FB-979C-47F0-BC5B-971CAFD8E9C8}" presName="sibTrans" presStyleCnt="0"/>
      <dgm:spPr/>
    </dgm:pt>
    <dgm:pt modelId="{183D8782-6888-41CD-A3FE-B423A9B2D6C8}" type="pres">
      <dgm:prSet presAssocID="{47F3EC4B-C4A2-4793-8A85-66FA30F2E8FE}" presName="compNode" presStyleCnt="0"/>
      <dgm:spPr/>
    </dgm:pt>
    <dgm:pt modelId="{0914549E-A5FA-4F64-A367-5F1F83120BEF}" type="pres">
      <dgm:prSet presAssocID="{47F3EC4B-C4A2-4793-8A85-66FA30F2E8FE}" presName="bgRect" presStyleLbl="bgShp" presStyleIdx="1" presStyleCnt="3"/>
      <dgm:spPr/>
    </dgm:pt>
    <dgm:pt modelId="{B51265F0-5C27-436C-8956-249EDF2991FA}" type="pres">
      <dgm:prSet presAssocID="{47F3EC4B-C4A2-4793-8A85-66FA30F2E8F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ttery Charging"/>
        </a:ext>
      </dgm:extLst>
    </dgm:pt>
    <dgm:pt modelId="{759B3698-FD24-406D-AB88-1436E55F646A}" type="pres">
      <dgm:prSet presAssocID="{47F3EC4B-C4A2-4793-8A85-66FA30F2E8FE}" presName="spaceRect" presStyleCnt="0"/>
      <dgm:spPr/>
    </dgm:pt>
    <dgm:pt modelId="{E752513B-C9B6-4E08-99D3-6CEC6BCA25FB}" type="pres">
      <dgm:prSet presAssocID="{47F3EC4B-C4A2-4793-8A85-66FA30F2E8FE}" presName="parTx" presStyleLbl="revTx" presStyleIdx="1" presStyleCnt="3">
        <dgm:presLayoutVars>
          <dgm:chMax val="0"/>
          <dgm:chPref val="0"/>
        </dgm:presLayoutVars>
      </dgm:prSet>
      <dgm:spPr/>
    </dgm:pt>
    <dgm:pt modelId="{259B057F-F3E5-4553-A925-F991958B6A7C}" type="pres">
      <dgm:prSet presAssocID="{1944238B-2B46-4D9C-9257-34AAAC3C3717}" presName="sibTrans" presStyleCnt="0"/>
      <dgm:spPr/>
    </dgm:pt>
    <dgm:pt modelId="{9C2C9956-9B65-42D6-8B35-D9CBC1F02FE0}" type="pres">
      <dgm:prSet presAssocID="{A58745DF-EABE-4697-8C39-C21C3EB7E738}" presName="compNode" presStyleCnt="0"/>
      <dgm:spPr/>
    </dgm:pt>
    <dgm:pt modelId="{C62D2050-78DD-4041-8747-78F15D7572CF}" type="pres">
      <dgm:prSet presAssocID="{A58745DF-EABE-4697-8C39-C21C3EB7E738}" presName="bgRect" presStyleLbl="bgShp" presStyleIdx="2" presStyleCnt="3"/>
      <dgm:spPr/>
    </dgm:pt>
    <dgm:pt modelId="{5FC77CEC-DC30-4C63-83BC-6A87A73D6FD0}" type="pres">
      <dgm:prSet presAssocID="{A58745DF-EABE-4697-8C39-C21C3EB7E7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C0347CBF-3B27-4E75-880B-0BA242494010}" type="pres">
      <dgm:prSet presAssocID="{A58745DF-EABE-4697-8C39-C21C3EB7E738}" presName="spaceRect" presStyleCnt="0"/>
      <dgm:spPr/>
    </dgm:pt>
    <dgm:pt modelId="{0B553B9F-1BBB-4A72-94C0-EE46C2BD893A}" type="pres">
      <dgm:prSet presAssocID="{A58745DF-EABE-4697-8C39-C21C3EB7E738}" presName="parTx" presStyleLbl="revTx" presStyleIdx="2" presStyleCnt="3">
        <dgm:presLayoutVars>
          <dgm:chMax val="0"/>
          <dgm:chPref val="0"/>
        </dgm:presLayoutVars>
      </dgm:prSet>
      <dgm:spPr/>
    </dgm:pt>
  </dgm:ptLst>
  <dgm:cxnLst>
    <dgm:cxn modelId="{4CC6F636-3701-415D-910B-3CA995C61A02}" srcId="{291E508E-BE4B-42BC-B702-BE44F92BB417}" destId="{A58745DF-EABE-4697-8C39-C21C3EB7E738}" srcOrd="2" destOrd="0" parTransId="{6EEA766A-6A7C-407F-BC8C-E3488C83358F}" sibTransId="{FDDFA9BB-D6AF-4476-9517-08B69496F828}"/>
    <dgm:cxn modelId="{1DEF4D70-88DE-42B6-8F36-93EDA8B7CB2C}" type="presOf" srcId="{A58745DF-EABE-4697-8C39-C21C3EB7E738}" destId="{0B553B9F-1BBB-4A72-94C0-EE46C2BD893A}" srcOrd="0" destOrd="0" presId="urn:microsoft.com/office/officeart/2018/2/layout/IconVerticalSolidList"/>
    <dgm:cxn modelId="{CFEE5187-1451-45DE-9D00-DFA3554F87EC}" srcId="{291E508E-BE4B-42BC-B702-BE44F92BB417}" destId="{47F3EC4B-C4A2-4793-8A85-66FA30F2E8FE}" srcOrd="1" destOrd="0" parTransId="{8C4198D6-899E-4242-BAA8-2E9277EAB28A}" sibTransId="{1944238B-2B46-4D9C-9257-34AAAC3C3717}"/>
    <dgm:cxn modelId="{5427158C-F226-4FAD-9348-6D1CDABAF355}" type="presOf" srcId="{47F3EC4B-C4A2-4793-8A85-66FA30F2E8FE}" destId="{E752513B-C9B6-4E08-99D3-6CEC6BCA25FB}" srcOrd="0" destOrd="0" presId="urn:microsoft.com/office/officeart/2018/2/layout/IconVerticalSolidList"/>
    <dgm:cxn modelId="{F0E30FE3-7A19-40B5-88A2-4883ED9D1868}" type="presOf" srcId="{291E508E-BE4B-42BC-B702-BE44F92BB417}" destId="{8109B4B4-17C1-4A78-9069-08B387D7BC5A}" srcOrd="0" destOrd="0" presId="urn:microsoft.com/office/officeart/2018/2/layout/IconVerticalSolidList"/>
    <dgm:cxn modelId="{D58653E5-7935-4EEF-9723-B72FBB6C4D7D}" type="presOf" srcId="{7E82B180-190E-4193-B649-EF2DBBEF7781}" destId="{3DC662C3-1853-4702-8BB3-0F7DC4D0801E}" srcOrd="0" destOrd="0" presId="urn:microsoft.com/office/officeart/2018/2/layout/IconVerticalSolidList"/>
    <dgm:cxn modelId="{10E402E6-1A9F-4BFF-A239-8B8304BDA693}" srcId="{291E508E-BE4B-42BC-B702-BE44F92BB417}" destId="{7E82B180-190E-4193-B649-EF2DBBEF7781}" srcOrd="0" destOrd="0" parTransId="{05A9ED61-578D-46F3-84E5-8A839227E12D}" sibTransId="{D640B7FB-979C-47F0-BC5B-971CAFD8E9C8}"/>
    <dgm:cxn modelId="{E9C3513D-8156-47AB-863F-A5926ADCCCEF}" type="presParOf" srcId="{8109B4B4-17C1-4A78-9069-08B387D7BC5A}" destId="{B3B55E52-FFF6-4C7C-9FA0-105210A1C585}" srcOrd="0" destOrd="0" presId="urn:microsoft.com/office/officeart/2018/2/layout/IconVerticalSolidList"/>
    <dgm:cxn modelId="{D2061BDF-5A34-42EC-B24E-E3143CDC2A76}" type="presParOf" srcId="{B3B55E52-FFF6-4C7C-9FA0-105210A1C585}" destId="{6D400D17-8A54-4A2A-9C66-F5BA5E00ADC0}" srcOrd="0" destOrd="0" presId="urn:microsoft.com/office/officeart/2018/2/layout/IconVerticalSolidList"/>
    <dgm:cxn modelId="{D6F2792B-5A48-4960-8349-447813D8972A}" type="presParOf" srcId="{B3B55E52-FFF6-4C7C-9FA0-105210A1C585}" destId="{E6F1E0ED-0357-41E0-BAA0-F568EF806F72}" srcOrd="1" destOrd="0" presId="urn:microsoft.com/office/officeart/2018/2/layout/IconVerticalSolidList"/>
    <dgm:cxn modelId="{AA8D2D18-803B-4E91-98D9-2471C1E12ED3}" type="presParOf" srcId="{B3B55E52-FFF6-4C7C-9FA0-105210A1C585}" destId="{6163936B-42ED-4FAE-8102-311647BB7177}" srcOrd="2" destOrd="0" presId="urn:microsoft.com/office/officeart/2018/2/layout/IconVerticalSolidList"/>
    <dgm:cxn modelId="{0BF227DA-0574-41DC-A445-887897880C1D}" type="presParOf" srcId="{B3B55E52-FFF6-4C7C-9FA0-105210A1C585}" destId="{3DC662C3-1853-4702-8BB3-0F7DC4D0801E}" srcOrd="3" destOrd="0" presId="urn:microsoft.com/office/officeart/2018/2/layout/IconVerticalSolidList"/>
    <dgm:cxn modelId="{9A75151C-C4DA-408E-9CA4-2AB116F6BA1E}" type="presParOf" srcId="{8109B4B4-17C1-4A78-9069-08B387D7BC5A}" destId="{051E657C-2214-4220-85E3-74AFBEB7B873}" srcOrd="1" destOrd="0" presId="urn:microsoft.com/office/officeart/2018/2/layout/IconVerticalSolidList"/>
    <dgm:cxn modelId="{E8E66283-3905-4BB2-9947-F75BFE2DF99E}" type="presParOf" srcId="{8109B4B4-17C1-4A78-9069-08B387D7BC5A}" destId="{183D8782-6888-41CD-A3FE-B423A9B2D6C8}" srcOrd="2" destOrd="0" presId="urn:microsoft.com/office/officeart/2018/2/layout/IconVerticalSolidList"/>
    <dgm:cxn modelId="{34B19008-818B-41D9-9759-F94F8F15BDAC}" type="presParOf" srcId="{183D8782-6888-41CD-A3FE-B423A9B2D6C8}" destId="{0914549E-A5FA-4F64-A367-5F1F83120BEF}" srcOrd="0" destOrd="0" presId="urn:microsoft.com/office/officeart/2018/2/layout/IconVerticalSolidList"/>
    <dgm:cxn modelId="{2A0C58A1-FED8-447B-BBF5-D24D592E5CD9}" type="presParOf" srcId="{183D8782-6888-41CD-A3FE-B423A9B2D6C8}" destId="{B51265F0-5C27-436C-8956-249EDF2991FA}" srcOrd="1" destOrd="0" presId="urn:microsoft.com/office/officeart/2018/2/layout/IconVerticalSolidList"/>
    <dgm:cxn modelId="{2026A52A-05D2-4A6B-A5E2-9AEB6A7A83F0}" type="presParOf" srcId="{183D8782-6888-41CD-A3FE-B423A9B2D6C8}" destId="{759B3698-FD24-406D-AB88-1436E55F646A}" srcOrd="2" destOrd="0" presId="urn:microsoft.com/office/officeart/2018/2/layout/IconVerticalSolidList"/>
    <dgm:cxn modelId="{85C03229-1126-4E57-B2E7-BB67BD9D2C55}" type="presParOf" srcId="{183D8782-6888-41CD-A3FE-B423A9B2D6C8}" destId="{E752513B-C9B6-4E08-99D3-6CEC6BCA25FB}" srcOrd="3" destOrd="0" presId="urn:microsoft.com/office/officeart/2018/2/layout/IconVerticalSolidList"/>
    <dgm:cxn modelId="{E56CB67D-C5F8-4363-8DDB-7F8E36BC6FAC}" type="presParOf" srcId="{8109B4B4-17C1-4A78-9069-08B387D7BC5A}" destId="{259B057F-F3E5-4553-A925-F991958B6A7C}" srcOrd="3" destOrd="0" presId="urn:microsoft.com/office/officeart/2018/2/layout/IconVerticalSolidList"/>
    <dgm:cxn modelId="{BA93CC71-1E25-4D47-8888-36787991BD6B}" type="presParOf" srcId="{8109B4B4-17C1-4A78-9069-08B387D7BC5A}" destId="{9C2C9956-9B65-42D6-8B35-D9CBC1F02FE0}" srcOrd="4" destOrd="0" presId="urn:microsoft.com/office/officeart/2018/2/layout/IconVerticalSolidList"/>
    <dgm:cxn modelId="{6DBF75DA-5B35-4C04-957B-CA44B967B803}" type="presParOf" srcId="{9C2C9956-9B65-42D6-8B35-D9CBC1F02FE0}" destId="{C62D2050-78DD-4041-8747-78F15D7572CF}" srcOrd="0" destOrd="0" presId="urn:microsoft.com/office/officeart/2018/2/layout/IconVerticalSolidList"/>
    <dgm:cxn modelId="{8DE771A8-0246-4896-B2CF-5D1E24DF6510}" type="presParOf" srcId="{9C2C9956-9B65-42D6-8B35-D9CBC1F02FE0}" destId="{5FC77CEC-DC30-4C63-83BC-6A87A73D6FD0}" srcOrd="1" destOrd="0" presId="urn:microsoft.com/office/officeart/2018/2/layout/IconVerticalSolidList"/>
    <dgm:cxn modelId="{F2AD23EE-62C0-47CF-8A41-F7F3FCA9AC28}" type="presParOf" srcId="{9C2C9956-9B65-42D6-8B35-D9CBC1F02FE0}" destId="{C0347CBF-3B27-4E75-880B-0BA242494010}" srcOrd="2" destOrd="0" presId="urn:microsoft.com/office/officeart/2018/2/layout/IconVerticalSolidList"/>
    <dgm:cxn modelId="{A857AE39-8BDC-40D7-A192-BA38D914645E}" type="presParOf" srcId="{9C2C9956-9B65-42D6-8B35-D9CBC1F02FE0}" destId="{0B553B9F-1BBB-4A72-94C0-EE46C2BD89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00D17-8A54-4A2A-9C66-F5BA5E00ADC0}">
      <dsp:nvSpPr>
        <dsp:cNvPr id="0" name=""/>
        <dsp:cNvSpPr/>
      </dsp:nvSpPr>
      <dsp:spPr>
        <a:xfrm>
          <a:off x="0" y="1172"/>
          <a:ext cx="10515600" cy="27425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F1E0ED-0357-41E0-BAA0-F568EF806F72}">
      <dsp:nvSpPr>
        <dsp:cNvPr id="0" name=""/>
        <dsp:cNvSpPr/>
      </dsp:nvSpPr>
      <dsp:spPr>
        <a:xfrm>
          <a:off x="829615" y="618241"/>
          <a:ext cx="1508391" cy="15083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C662C3-1853-4702-8BB3-0F7DC4D0801E}">
      <dsp:nvSpPr>
        <dsp:cNvPr id="0" name=""/>
        <dsp:cNvSpPr/>
      </dsp:nvSpPr>
      <dsp:spPr>
        <a:xfrm>
          <a:off x="3167622" y="1172"/>
          <a:ext cx="7347977" cy="274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251" tIns="290251" rIns="290251" bIns="290251" numCol="1" spcCol="1270" anchor="ctr" anchorCtr="0">
          <a:noAutofit/>
        </a:bodyPr>
        <a:lstStyle/>
        <a:p>
          <a:pPr marL="0" lvl="0" indent="0" algn="l" defTabSz="1111250">
            <a:lnSpc>
              <a:spcPct val="90000"/>
            </a:lnSpc>
            <a:spcBef>
              <a:spcPct val="0"/>
            </a:spcBef>
            <a:spcAft>
              <a:spcPct val="35000"/>
            </a:spcAft>
            <a:buNone/>
          </a:pPr>
          <a:r>
            <a:rPr lang="en-US" sz="2500" kern="1200"/>
            <a:t>Low Voltage Cable Penetrations</a:t>
          </a:r>
        </a:p>
      </dsp:txBody>
      <dsp:txXfrm>
        <a:off x="3167622" y="1172"/>
        <a:ext cx="7347977" cy="2742530"/>
      </dsp:txXfrm>
    </dsp:sp>
    <dsp:sp modelId="{0914549E-A5FA-4F64-A367-5F1F83120BEF}">
      <dsp:nvSpPr>
        <dsp:cNvPr id="0" name=""/>
        <dsp:cNvSpPr/>
      </dsp:nvSpPr>
      <dsp:spPr>
        <a:xfrm>
          <a:off x="0" y="3429334"/>
          <a:ext cx="10515600" cy="27425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1265F0-5C27-436C-8956-249EDF2991FA}">
      <dsp:nvSpPr>
        <dsp:cNvPr id="0" name=""/>
        <dsp:cNvSpPr/>
      </dsp:nvSpPr>
      <dsp:spPr>
        <a:xfrm>
          <a:off x="829615" y="4046404"/>
          <a:ext cx="1508391" cy="15083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52513B-C9B6-4E08-99D3-6CEC6BCA25FB}">
      <dsp:nvSpPr>
        <dsp:cNvPr id="0" name=""/>
        <dsp:cNvSpPr/>
      </dsp:nvSpPr>
      <dsp:spPr>
        <a:xfrm>
          <a:off x="3167622" y="3429334"/>
          <a:ext cx="7347977" cy="274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251" tIns="290251" rIns="290251" bIns="290251" numCol="1" spcCol="1270" anchor="ctr" anchorCtr="0">
          <a:noAutofit/>
        </a:bodyPr>
        <a:lstStyle/>
        <a:p>
          <a:pPr marL="0" lvl="0" indent="0" algn="l" defTabSz="1111250">
            <a:lnSpc>
              <a:spcPct val="90000"/>
            </a:lnSpc>
            <a:spcBef>
              <a:spcPct val="0"/>
            </a:spcBef>
            <a:spcAft>
              <a:spcPct val="35000"/>
            </a:spcAft>
            <a:buNone/>
          </a:pPr>
          <a:r>
            <a:rPr lang="en-US" sz="2500" kern="1200"/>
            <a:t>Plastic jacketed cable are fuel</a:t>
          </a:r>
        </a:p>
      </dsp:txBody>
      <dsp:txXfrm>
        <a:off x="3167622" y="3429334"/>
        <a:ext cx="7347977" cy="2742530"/>
      </dsp:txXfrm>
    </dsp:sp>
    <dsp:sp modelId="{C62D2050-78DD-4041-8747-78F15D7572CF}">
      <dsp:nvSpPr>
        <dsp:cNvPr id="0" name=""/>
        <dsp:cNvSpPr/>
      </dsp:nvSpPr>
      <dsp:spPr>
        <a:xfrm>
          <a:off x="0" y="6857497"/>
          <a:ext cx="10515600" cy="27425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77CEC-DC30-4C63-83BC-6A87A73D6FD0}">
      <dsp:nvSpPr>
        <dsp:cNvPr id="0" name=""/>
        <dsp:cNvSpPr/>
      </dsp:nvSpPr>
      <dsp:spPr>
        <a:xfrm>
          <a:off x="829615" y="7474567"/>
          <a:ext cx="1508391" cy="15083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553B9F-1BBB-4A72-94C0-EE46C2BD893A}">
      <dsp:nvSpPr>
        <dsp:cNvPr id="0" name=""/>
        <dsp:cNvSpPr/>
      </dsp:nvSpPr>
      <dsp:spPr>
        <a:xfrm>
          <a:off x="3167622" y="6857497"/>
          <a:ext cx="7347977" cy="2742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251" tIns="290251" rIns="290251" bIns="290251" numCol="1" spcCol="1270" anchor="ctr" anchorCtr="0">
          <a:noAutofit/>
        </a:bodyPr>
        <a:lstStyle/>
        <a:p>
          <a:pPr marL="0" lvl="0" indent="0" algn="l" defTabSz="1111250">
            <a:lnSpc>
              <a:spcPct val="90000"/>
            </a:lnSpc>
            <a:spcBef>
              <a:spcPct val="0"/>
            </a:spcBef>
            <a:spcAft>
              <a:spcPct val="35000"/>
            </a:spcAft>
            <a:buNone/>
          </a:pPr>
          <a:r>
            <a:rPr lang="en-US" sz="2500" kern="1200" dirty="0"/>
            <a:t># 1 Through Penetration Violation in Hospital Facilities</a:t>
          </a:r>
        </a:p>
      </dsp:txBody>
      <dsp:txXfrm>
        <a:off x="3167622" y="6857497"/>
        <a:ext cx="7347977" cy="27425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A9EF6-1FE4-4A72-9D5E-A9E1221B3C2B}" type="datetimeFigureOut">
              <a:rPr lang="en-US" smtClean="0"/>
              <a:t>4/30/2024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A831F-0A3B-4B45-9F03-EB5F84C3BFA8}" type="slidenum">
              <a:rPr lang="en-US" smtClean="0"/>
              <a:t>‹#›</a:t>
            </a:fld>
            <a:endParaRPr lang="en-US"/>
          </a:p>
        </p:txBody>
      </p:sp>
    </p:spTree>
    <p:extLst>
      <p:ext uri="{BB962C8B-B14F-4D97-AF65-F5344CB8AC3E}">
        <p14:creationId xmlns:p14="http://schemas.microsoft.com/office/powerpoint/2010/main" val="3372342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0A831F-0A3B-4B45-9F03-EB5F84C3BFA8}" type="slidenum">
              <a:rPr lang="en-US" smtClean="0"/>
              <a:t>2</a:t>
            </a:fld>
            <a:endParaRPr lang="en-US"/>
          </a:p>
        </p:txBody>
      </p:sp>
    </p:spTree>
    <p:extLst>
      <p:ext uri="{BB962C8B-B14F-4D97-AF65-F5344CB8AC3E}">
        <p14:creationId xmlns:p14="http://schemas.microsoft.com/office/powerpoint/2010/main" val="183568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0A831F-0A3B-4B45-9F03-EB5F84C3BFA8}" type="slidenum">
              <a:rPr lang="en-US" smtClean="0"/>
              <a:t>6</a:t>
            </a:fld>
            <a:endParaRPr lang="en-US"/>
          </a:p>
        </p:txBody>
      </p:sp>
    </p:spTree>
    <p:extLst>
      <p:ext uri="{BB962C8B-B14F-4D97-AF65-F5344CB8AC3E}">
        <p14:creationId xmlns:p14="http://schemas.microsoft.com/office/powerpoint/2010/main" val="229555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0A831F-0A3B-4B45-9F03-EB5F84C3BFA8}" type="slidenum">
              <a:rPr lang="en-US" smtClean="0"/>
              <a:t>21</a:t>
            </a:fld>
            <a:endParaRPr lang="en-US"/>
          </a:p>
        </p:txBody>
      </p:sp>
    </p:spTree>
    <p:extLst>
      <p:ext uri="{BB962C8B-B14F-4D97-AF65-F5344CB8AC3E}">
        <p14:creationId xmlns:p14="http://schemas.microsoft.com/office/powerpoint/2010/main" val="1403676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hyperlink" Target="mailto:info@bartlsc.com" TargetMode="External"/><Relationship Id="rId2" Type="http://schemas.openxmlformats.org/officeDocument/2006/relationships/hyperlink" Target="https://www.bartlsc.com/home49258968" TargetMode="Externa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sv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3C4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ack and white logo&#10;&#10;Description automatically generated">
            <a:extLst>
              <a:ext uri="{FF2B5EF4-FFF2-40B4-BE49-F238E27FC236}">
                <a16:creationId xmlns:a16="http://schemas.microsoft.com/office/drawing/2014/main" id="{B9B04E1B-A081-FBA0-7623-54B7D85D5A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200" y="2832989"/>
            <a:ext cx="16357599" cy="4621021"/>
          </a:xfrm>
          <a:prstGeom prst="rect">
            <a:avLst/>
          </a:prstGeom>
        </p:spPr>
      </p:pic>
    </p:spTree>
    <p:extLst>
      <p:ext uri="{BB962C8B-B14F-4D97-AF65-F5344CB8AC3E}">
        <p14:creationId xmlns:p14="http://schemas.microsoft.com/office/powerpoint/2010/main" val="801367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838B-5FD3-32FA-278A-1AA2395D9079}"/>
              </a:ext>
            </a:extLst>
          </p:cNvPr>
          <p:cNvSpPr>
            <a:spLocks noGrp="1"/>
          </p:cNvSpPr>
          <p:nvPr>
            <p:ph type="title"/>
          </p:nvPr>
        </p:nvSpPr>
        <p:spPr/>
        <p:txBody>
          <a:bodyPr/>
          <a:lstStyle/>
          <a:p>
            <a:endParaRPr lang="en-US"/>
          </a:p>
        </p:txBody>
      </p:sp>
      <p:pic>
        <p:nvPicPr>
          <p:cNvPr id="5" name="Content Placeholder 4" descr="A close-up of a workbook&#10;&#10;Description automatically generated">
            <a:extLst>
              <a:ext uri="{FF2B5EF4-FFF2-40B4-BE49-F238E27FC236}">
                <a16:creationId xmlns:a16="http://schemas.microsoft.com/office/drawing/2014/main" id="{224AB731-9C76-7059-4E7B-93B1D1548A6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647700"/>
            <a:ext cx="19659600" cy="13792200"/>
          </a:xfrm>
        </p:spPr>
      </p:pic>
    </p:spTree>
    <p:extLst>
      <p:ext uri="{BB962C8B-B14F-4D97-AF65-F5344CB8AC3E}">
        <p14:creationId xmlns:p14="http://schemas.microsoft.com/office/powerpoint/2010/main" val="686377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02D18AED-C96A-BED7-F35C-93B45E84FF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5422405" y="1"/>
            <a:ext cx="2865594" cy="4381500"/>
          </a:xfrm>
          <a:prstGeom prst="rect">
            <a:avLst/>
          </a:prstGeom>
        </p:spPr>
      </p:pic>
      <p:sp>
        <p:nvSpPr>
          <p:cNvPr id="3" name="Freeform 3"/>
          <p:cNvSpPr/>
          <p:nvPr/>
        </p:nvSpPr>
        <p:spPr>
          <a:xfrm>
            <a:off x="702055" y="682382"/>
            <a:ext cx="16883891" cy="9395067"/>
          </a:xfrm>
          <a:custGeom>
            <a:avLst/>
            <a:gdLst/>
            <a:ahLst/>
            <a:cxnLst/>
            <a:rect l="l" t="t" r="r" b="b"/>
            <a:pathLst>
              <a:path w="4274726" h="1118861">
                <a:moveTo>
                  <a:pt x="0" y="0"/>
                </a:moveTo>
                <a:lnTo>
                  <a:pt x="4274726" y="0"/>
                </a:lnTo>
                <a:lnTo>
                  <a:pt x="4274726" y="1118861"/>
                </a:lnTo>
                <a:lnTo>
                  <a:pt x="0" y="1118861"/>
                </a:lnTo>
                <a:close/>
              </a:path>
            </a:pathLst>
          </a:custGeom>
          <a:solidFill>
            <a:srgbClr val="7AADD3"/>
          </a:solidFill>
        </p:spPr>
        <p:txBody>
          <a:bodyPr/>
          <a:lstStyle/>
          <a:p>
            <a:endParaRPr lang="en-US" dirty="0"/>
          </a:p>
        </p:txBody>
      </p:sp>
      <p:graphicFrame>
        <p:nvGraphicFramePr>
          <p:cNvPr id="7" name="Table 6">
            <a:extLst>
              <a:ext uri="{FF2B5EF4-FFF2-40B4-BE49-F238E27FC236}">
                <a16:creationId xmlns:a16="http://schemas.microsoft.com/office/drawing/2014/main" id="{7ABAE129-553C-8EDF-4496-D6EA2A29AE4C}"/>
              </a:ext>
            </a:extLst>
          </p:cNvPr>
          <p:cNvGraphicFramePr>
            <a:graphicFrameLocks noGrp="1"/>
          </p:cNvGraphicFramePr>
          <p:nvPr>
            <p:extLst>
              <p:ext uri="{D42A27DB-BD31-4B8C-83A1-F6EECF244321}">
                <p14:modId xmlns:p14="http://schemas.microsoft.com/office/powerpoint/2010/main" val="3936437803"/>
              </p:ext>
            </p:extLst>
          </p:nvPr>
        </p:nvGraphicFramePr>
        <p:xfrm>
          <a:off x="702054" y="2575684"/>
          <a:ext cx="16883894" cy="7444616"/>
        </p:xfrm>
        <a:graphic>
          <a:graphicData uri="http://schemas.openxmlformats.org/drawingml/2006/table">
            <a:tbl>
              <a:tblPr>
                <a:tableStyleId>{5C22544A-7EE6-4342-B048-85BDC9FD1C3A}</a:tableStyleId>
              </a:tblPr>
              <a:tblGrid>
                <a:gridCol w="1468163">
                  <a:extLst>
                    <a:ext uri="{9D8B030D-6E8A-4147-A177-3AD203B41FA5}">
                      <a16:colId xmlns:a16="http://schemas.microsoft.com/office/drawing/2014/main" val="2978901339"/>
                    </a:ext>
                  </a:extLst>
                </a:gridCol>
                <a:gridCol w="1468163">
                  <a:extLst>
                    <a:ext uri="{9D8B030D-6E8A-4147-A177-3AD203B41FA5}">
                      <a16:colId xmlns:a16="http://schemas.microsoft.com/office/drawing/2014/main" val="1741884397"/>
                    </a:ext>
                  </a:extLst>
                </a:gridCol>
                <a:gridCol w="1743446">
                  <a:extLst>
                    <a:ext uri="{9D8B030D-6E8A-4147-A177-3AD203B41FA5}">
                      <a16:colId xmlns:a16="http://schemas.microsoft.com/office/drawing/2014/main" val="2234790596"/>
                    </a:ext>
                  </a:extLst>
                </a:gridCol>
                <a:gridCol w="1743446">
                  <a:extLst>
                    <a:ext uri="{9D8B030D-6E8A-4147-A177-3AD203B41FA5}">
                      <a16:colId xmlns:a16="http://schemas.microsoft.com/office/drawing/2014/main" val="1185308386"/>
                    </a:ext>
                  </a:extLst>
                </a:gridCol>
                <a:gridCol w="1743446">
                  <a:extLst>
                    <a:ext uri="{9D8B030D-6E8A-4147-A177-3AD203B41FA5}">
                      <a16:colId xmlns:a16="http://schemas.microsoft.com/office/drawing/2014/main" val="2403103279"/>
                    </a:ext>
                  </a:extLst>
                </a:gridCol>
                <a:gridCol w="2027882">
                  <a:extLst>
                    <a:ext uri="{9D8B030D-6E8A-4147-A177-3AD203B41FA5}">
                      <a16:colId xmlns:a16="http://schemas.microsoft.com/office/drawing/2014/main" val="3231891"/>
                    </a:ext>
                  </a:extLst>
                </a:gridCol>
                <a:gridCol w="1752600">
                  <a:extLst>
                    <a:ext uri="{9D8B030D-6E8A-4147-A177-3AD203B41FA5}">
                      <a16:colId xmlns:a16="http://schemas.microsoft.com/office/drawing/2014/main" val="3636435304"/>
                    </a:ext>
                  </a:extLst>
                </a:gridCol>
                <a:gridCol w="1449856">
                  <a:extLst>
                    <a:ext uri="{9D8B030D-6E8A-4147-A177-3AD203B41FA5}">
                      <a16:colId xmlns:a16="http://schemas.microsoft.com/office/drawing/2014/main" val="2246049497"/>
                    </a:ext>
                  </a:extLst>
                </a:gridCol>
                <a:gridCol w="1743446">
                  <a:extLst>
                    <a:ext uri="{9D8B030D-6E8A-4147-A177-3AD203B41FA5}">
                      <a16:colId xmlns:a16="http://schemas.microsoft.com/office/drawing/2014/main" val="2688537338"/>
                    </a:ext>
                  </a:extLst>
                </a:gridCol>
                <a:gridCol w="1743446">
                  <a:extLst>
                    <a:ext uri="{9D8B030D-6E8A-4147-A177-3AD203B41FA5}">
                      <a16:colId xmlns:a16="http://schemas.microsoft.com/office/drawing/2014/main" val="876030081"/>
                    </a:ext>
                  </a:extLst>
                </a:gridCol>
              </a:tblGrid>
              <a:tr h="880170">
                <a:tc gridSpan="2">
                  <a:txBody>
                    <a:bodyPr/>
                    <a:lstStyle/>
                    <a:p>
                      <a:pPr algn="ctr" fontAlgn="ctr"/>
                      <a:r>
                        <a:rPr lang="en-US" sz="2400" b="1" u="none" strike="noStrike" dirty="0">
                          <a:effectLst/>
                          <a:latin typeface="Lusitana" pitchFamily="2" charset="0"/>
                        </a:rPr>
                        <a:t>Pipe Sizes</a:t>
                      </a:r>
                      <a:endParaRPr lang="en-US" sz="2400" b="1" i="0" u="none" strike="noStrike" dirty="0">
                        <a:solidFill>
                          <a:srgbClr val="000000"/>
                        </a:solidFill>
                        <a:effectLst/>
                        <a:latin typeface="Lusitana" pitchFamily="2" charset="0"/>
                      </a:endParaRPr>
                    </a:p>
                  </a:txBody>
                  <a:tcPr marL="117523" marR="117523" marT="58761" marB="58761" anchor="ctr">
                    <a:solidFill>
                      <a:srgbClr val="7AADD3"/>
                    </a:solidFill>
                  </a:tcPr>
                </a:tc>
                <a:tc hMerge="1">
                  <a:txBody>
                    <a:bodyPr/>
                    <a:lstStyle/>
                    <a:p>
                      <a:endParaRPr lang="en-US"/>
                    </a:p>
                  </a:txBody>
                  <a:tcPr/>
                </a:tc>
                <a:tc gridSpan="2">
                  <a:txBody>
                    <a:bodyPr/>
                    <a:lstStyle/>
                    <a:p>
                      <a:pPr algn="ctr" fontAlgn="ctr"/>
                      <a:r>
                        <a:rPr lang="en-US" sz="2400" b="1" u="none" strike="noStrike" dirty="0">
                          <a:effectLst/>
                          <a:latin typeface="Lusitana" pitchFamily="2" charset="0"/>
                        </a:rPr>
                        <a:t>Hole Sizes for non-insulated Pipe</a:t>
                      </a:r>
                      <a:endParaRPr lang="en-US" sz="2400" b="1" i="0" u="none" strike="noStrike" dirty="0">
                        <a:solidFill>
                          <a:srgbClr val="000000"/>
                        </a:solidFill>
                        <a:effectLst/>
                        <a:latin typeface="Lusitana" pitchFamily="2" charset="0"/>
                      </a:endParaRPr>
                    </a:p>
                  </a:txBody>
                  <a:tcPr marL="117523" marR="117523" marT="58761" marB="58761" anchor="ctr">
                    <a:solidFill>
                      <a:srgbClr val="7AADD3"/>
                    </a:solidFill>
                  </a:tcPr>
                </a:tc>
                <a:tc hMerge="1">
                  <a:txBody>
                    <a:bodyPr/>
                    <a:lstStyle/>
                    <a:p>
                      <a:endParaRPr lang="en-US"/>
                    </a:p>
                  </a:txBody>
                  <a:tcPr/>
                </a:tc>
                <a:tc gridSpan="3">
                  <a:txBody>
                    <a:bodyPr/>
                    <a:lstStyle/>
                    <a:p>
                      <a:pPr algn="ctr" fontAlgn="ctr"/>
                      <a:r>
                        <a:rPr lang="en-US" sz="2400" b="1" u="none" strike="noStrike" dirty="0">
                          <a:effectLst/>
                          <a:latin typeface="Lusitana" pitchFamily="2" charset="0"/>
                        </a:rPr>
                        <a:t>Hole Sizes for Pipe with                                         1" of Insulation</a:t>
                      </a:r>
                      <a:endParaRPr lang="en-US" sz="2400" b="1" i="0" u="none" strike="noStrike" dirty="0">
                        <a:solidFill>
                          <a:srgbClr val="000000"/>
                        </a:solidFill>
                        <a:effectLst/>
                        <a:latin typeface="Lusitana" pitchFamily="2" charset="0"/>
                      </a:endParaRPr>
                    </a:p>
                  </a:txBody>
                  <a:tcPr marL="117523" marR="117523" marT="58761" marB="58761" anchor="ctr">
                    <a:solidFill>
                      <a:srgbClr val="7AADD3"/>
                    </a:solidFill>
                  </a:tcPr>
                </a:tc>
                <a:tc hMerge="1">
                  <a:txBody>
                    <a:bodyPr/>
                    <a:lstStyle/>
                    <a:p>
                      <a:endParaRPr lang="en-US"/>
                    </a:p>
                  </a:txBody>
                  <a:tcPr/>
                </a:tc>
                <a:tc hMerge="1">
                  <a:txBody>
                    <a:bodyPr/>
                    <a:lstStyle/>
                    <a:p>
                      <a:endParaRPr lang="en-US"/>
                    </a:p>
                  </a:txBody>
                  <a:tcPr/>
                </a:tc>
                <a:tc gridSpan="3">
                  <a:txBody>
                    <a:bodyPr/>
                    <a:lstStyle/>
                    <a:p>
                      <a:pPr algn="ctr" fontAlgn="ctr"/>
                      <a:r>
                        <a:rPr lang="en-US" sz="2400" b="1" u="none" strike="noStrike" dirty="0">
                          <a:effectLst/>
                          <a:latin typeface="Lusitana" pitchFamily="2" charset="0"/>
                        </a:rPr>
                        <a:t>Hole Sizes for Pipe with                                    2" of Insulation</a:t>
                      </a:r>
                      <a:endParaRPr lang="en-US" sz="2400" b="1" i="0" u="none" strike="noStrike" dirty="0">
                        <a:solidFill>
                          <a:srgbClr val="000000"/>
                        </a:solidFill>
                        <a:effectLst/>
                        <a:latin typeface="Lusitana" pitchFamily="2" charset="0"/>
                      </a:endParaRPr>
                    </a:p>
                  </a:txBody>
                  <a:tcPr marL="117523" marR="117523" marT="58761" marB="58761" anchor="ctr">
                    <a:solidFill>
                      <a:srgbClr val="7AADD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5016446"/>
                  </a:ext>
                </a:extLst>
              </a:tr>
              <a:tr h="1012704">
                <a:tc>
                  <a:txBody>
                    <a:bodyPr/>
                    <a:lstStyle/>
                    <a:p>
                      <a:pPr algn="ctr" fontAlgn="ctr"/>
                      <a:r>
                        <a:rPr lang="en-US" sz="2100" b="1" u="none" strike="noStrike" dirty="0">
                          <a:effectLst/>
                          <a:latin typeface="Lusitana" pitchFamily="2" charset="0"/>
                        </a:rPr>
                        <a:t>Pipe Trade Size </a:t>
                      </a:r>
                      <a:endParaRPr lang="en-US" sz="2100" b="1" i="0" u="none" strike="noStrike" dirty="0">
                        <a:solidFill>
                          <a:srgbClr val="000000"/>
                        </a:solidFill>
                        <a:effectLst/>
                        <a:latin typeface="Lusitana" pitchFamily="2" charset="0"/>
                      </a:endParaRPr>
                    </a:p>
                  </a:txBody>
                  <a:tcPr marL="16769" marR="16769" marT="16769" marB="0" anchor="ctr">
                    <a:solidFill>
                      <a:srgbClr val="7AADD3"/>
                    </a:solidFill>
                  </a:tcPr>
                </a:tc>
                <a:tc>
                  <a:txBody>
                    <a:bodyPr/>
                    <a:lstStyle/>
                    <a:p>
                      <a:pPr algn="ctr" fontAlgn="ctr"/>
                      <a:r>
                        <a:rPr lang="en-US" sz="2100" b="1" u="none" strike="noStrike" dirty="0">
                          <a:effectLst/>
                          <a:latin typeface="Lusitana" pitchFamily="2" charset="0"/>
                        </a:rPr>
                        <a:t>Actual Pipe O.D.</a:t>
                      </a:r>
                      <a:endParaRPr lang="en-US" sz="2100" b="1" i="0" u="none" strike="noStrike" dirty="0">
                        <a:solidFill>
                          <a:srgbClr val="000000"/>
                        </a:solidFill>
                        <a:effectLst/>
                        <a:latin typeface="Lusitana" pitchFamily="2" charset="0"/>
                      </a:endParaRPr>
                    </a:p>
                  </a:txBody>
                  <a:tcPr marL="16769" marR="16769" marT="16769" marB="0" anchor="ctr">
                    <a:solidFill>
                      <a:srgbClr val="7AADD3"/>
                    </a:solidFill>
                  </a:tcPr>
                </a:tc>
                <a:tc>
                  <a:txBody>
                    <a:bodyPr/>
                    <a:lstStyle/>
                    <a:p>
                      <a:pPr algn="ctr" fontAlgn="ctr"/>
                      <a:r>
                        <a:rPr lang="en-US" sz="2100" b="1" u="none" strike="noStrike">
                          <a:effectLst/>
                          <a:latin typeface="Lusitana" pitchFamily="2" charset="0"/>
                        </a:rPr>
                        <a:t>Recommended Min. Hole Size </a:t>
                      </a:r>
                      <a:endParaRPr lang="en-US" sz="2100" b="1" i="0" u="none" strike="noStrike">
                        <a:solidFill>
                          <a:srgbClr val="000000"/>
                        </a:solidFill>
                        <a:effectLst/>
                        <a:latin typeface="Lusitana" pitchFamily="2" charset="0"/>
                      </a:endParaRPr>
                    </a:p>
                  </a:txBody>
                  <a:tcPr marL="16769" marR="16769" marT="16769" marB="0" anchor="ctr">
                    <a:solidFill>
                      <a:srgbClr val="7AADD3"/>
                    </a:solidFill>
                  </a:tcPr>
                </a:tc>
                <a:tc>
                  <a:txBody>
                    <a:bodyPr/>
                    <a:lstStyle/>
                    <a:p>
                      <a:pPr algn="ctr" fontAlgn="ctr"/>
                      <a:r>
                        <a:rPr lang="en-US" sz="2100" b="1" u="none" strike="noStrike">
                          <a:effectLst/>
                          <a:latin typeface="Lusitana" pitchFamily="2" charset="0"/>
                        </a:rPr>
                        <a:t>Recommended Max. Hole Size </a:t>
                      </a:r>
                      <a:endParaRPr lang="en-US" sz="2100" b="1" i="0" u="none" strike="noStrike">
                        <a:solidFill>
                          <a:srgbClr val="000000"/>
                        </a:solidFill>
                        <a:effectLst/>
                        <a:latin typeface="Lusitana" pitchFamily="2" charset="0"/>
                      </a:endParaRPr>
                    </a:p>
                  </a:txBody>
                  <a:tcPr marL="16769" marR="16769" marT="16769" marB="0" anchor="ctr">
                    <a:solidFill>
                      <a:srgbClr val="7AADD3"/>
                    </a:solidFill>
                  </a:tcPr>
                </a:tc>
                <a:tc>
                  <a:txBody>
                    <a:bodyPr/>
                    <a:lstStyle/>
                    <a:p>
                      <a:pPr algn="ctr" fontAlgn="ctr"/>
                      <a:r>
                        <a:rPr lang="en-US" sz="2100" b="1" u="none" strike="noStrike" dirty="0">
                          <a:effectLst/>
                          <a:latin typeface="Lusitana" pitchFamily="2" charset="0"/>
                        </a:rPr>
                        <a:t>Actual Pipe Size with Insulation</a:t>
                      </a:r>
                      <a:endParaRPr lang="en-US" sz="2100" b="1" i="0" u="none" strike="noStrike" dirty="0">
                        <a:solidFill>
                          <a:srgbClr val="000000"/>
                        </a:solidFill>
                        <a:effectLst/>
                        <a:latin typeface="Lusitana" pitchFamily="2" charset="0"/>
                      </a:endParaRPr>
                    </a:p>
                  </a:txBody>
                  <a:tcPr marL="16769" marR="16769" marT="16769" marB="0" anchor="ctr">
                    <a:solidFill>
                      <a:srgbClr val="7AADD3"/>
                    </a:solidFill>
                  </a:tcPr>
                </a:tc>
                <a:tc>
                  <a:txBody>
                    <a:bodyPr/>
                    <a:lstStyle/>
                    <a:p>
                      <a:pPr algn="ctr" fontAlgn="ctr"/>
                      <a:r>
                        <a:rPr lang="en-US" sz="2100" b="1" u="none" strike="noStrike">
                          <a:effectLst/>
                          <a:latin typeface="Lusitana" pitchFamily="2" charset="0"/>
                        </a:rPr>
                        <a:t>Recommended Min. Hole Size </a:t>
                      </a:r>
                      <a:endParaRPr lang="en-US" sz="2100" b="1" i="0" u="none" strike="noStrike">
                        <a:solidFill>
                          <a:srgbClr val="000000"/>
                        </a:solidFill>
                        <a:effectLst/>
                        <a:latin typeface="Lusitana" pitchFamily="2" charset="0"/>
                      </a:endParaRPr>
                    </a:p>
                  </a:txBody>
                  <a:tcPr marL="16769" marR="16769" marT="16769" marB="0" anchor="ctr">
                    <a:solidFill>
                      <a:srgbClr val="7AADD3"/>
                    </a:solidFill>
                  </a:tcPr>
                </a:tc>
                <a:tc>
                  <a:txBody>
                    <a:bodyPr/>
                    <a:lstStyle/>
                    <a:p>
                      <a:pPr algn="ctr" fontAlgn="ctr"/>
                      <a:r>
                        <a:rPr lang="en-US" sz="2100" b="1" u="none" strike="noStrike">
                          <a:effectLst/>
                          <a:latin typeface="Lusitana" pitchFamily="2" charset="0"/>
                        </a:rPr>
                        <a:t>Recommended Max. Hole Size </a:t>
                      </a:r>
                      <a:endParaRPr lang="en-US" sz="2100" b="1" i="0" u="none" strike="noStrike">
                        <a:solidFill>
                          <a:srgbClr val="000000"/>
                        </a:solidFill>
                        <a:effectLst/>
                        <a:latin typeface="Lusitana" pitchFamily="2" charset="0"/>
                      </a:endParaRPr>
                    </a:p>
                  </a:txBody>
                  <a:tcPr marL="16769" marR="16769" marT="16769" marB="0" anchor="ctr">
                    <a:solidFill>
                      <a:srgbClr val="7AADD3"/>
                    </a:solidFill>
                  </a:tcPr>
                </a:tc>
                <a:tc>
                  <a:txBody>
                    <a:bodyPr/>
                    <a:lstStyle/>
                    <a:p>
                      <a:pPr algn="ctr" fontAlgn="ctr"/>
                      <a:r>
                        <a:rPr lang="en-US" sz="2100" b="1" u="none" strike="noStrike">
                          <a:effectLst/>
                          <a:latin typeface="Lusitana" pitchFamily="2" charset="0"/>
                        </a:rPr>
                        <a:t>Actual Pipe Size with Insulation</a:t>
                      </a:r>
                      <a:endParaRPr lang="en-US" sz="2100" b="1" i="0" u="none" strike="noStrike">
                        <a:solidFill>
                          <a:srgbClr val="000000"/>
                        </a:solidFill>
                        <a:effectLst/>
                        <a:latin typeface="Lusitana" pitchFamily="2" charset="0"/>
                      </a:endParaRPr>
                    </a:p>
                  </a:txBody>
                  <a:tcPr marL="16769" marR="16769" marT="16769" marB="0" anchor="ctr">
                    <a:solidFill>
                      <a:srgbClr val="7AADD3"/>
                    </a:solidFill>
                  </a:tcPr>
                </a:tc>
                <a:tc>
                  <a:txBody>
                    <a:bodyPr/>
                    <a:lstStyle/>
                    <a:p>
                      <a:pPr algn="ctr" fontAlgn="ctr"/>
                      <a:r>
                        <a:rPr lang="en-US" sz="2100" b="1" u="none" strike="noStrike">
                          <a:effectLst/>
                          <a:latin typeface="Lusitana" pitchFamily="2" charset="0"/>
                        </a:rPr>
                        <a:t>Recommended Min. Hole Size </a:t>
                      </a:r>
                      <a:endParaRPr lang="en-US" sz="2100" b="1" i="0" u="none" strike="noStrike">
                        <a:solidFill>
                          <a:srgbClr val="000000"/>
                        </a:solidFill>
                        <a:effectLst/>
                        <a:latin typeface="Lusitana" pitchFamily="2" charset="0"/>
                      </a:endParaRPr>
                    </a:p>
                  </a:txBody>
                  <a:tcPr marL="16769" marR="16769" marT="16769" marB="0" anchor="ctr">
                    <a:solidFill>
                      <a:srgbClr val="7AADD3"/>
                    </a:solidFill>
                  </a:tcPr>
                </a:tc>
                <a:tc>
                  <a:txBody>
                    <a:bodyPr/>
                    <a:lstStyle/>
                    <a:p>
                      <a:pPr algn="ctr" fontAlgn="ctr"/>
                      <a:r>
                        <a:rPr lang="en-US" sz="2100" b="1" u="none" strike="noStrike" dirty="0">
                          <a:effectLst/>
                          <a:latin typeface="Lusitana" pitchFamily="2" charset="0"/>
                        </a:rPr>
                        <a:t>Recommended Max. Hole Size </a:t>
                      </a:r>
                      <a:endParaRPr lang="en-US" sz="2100" b="1" i="0" u="none" strike="noStrike" dirty="0">
                        <a:solidFill>
                          <a:srgbClr val="000000"/>
                        </a:solidFill>
                        <a:effectLst/>
                        <a:latin typeface="Lusitana" pitchFamily="2" charset="0"/>
                      </a:endParaRPr>
                    </a:p>
                  </a:txBody>
                  <a:tcPr marL="16769" marR="16769" marT="16769" marB="0" anchor="ctr">
                    <a:solidFill>
                      <a:srgbClr val="7AADD3"/>
                    </a:solidFill>
                  </a:tcPr>
                </a:tc>
                <a:extLst>
                  <a:ext uri="{0D108BD9-81ED-4DB2-BD59-A6C34878D82A}">
                    <a16:rowId xmlns:a16="http://schemas.microsoft.com/office/drawing/2014/main" val="3906227796"/>
                  </a:ext>
                </a:extLst>
              </a:tr>
              <a:tr h="396553">
                <a:tc>
                  <a:txBody>
                    <a:bodyPr/>
                    <a:lstStyle/>
                    <a:p>
                      <a:pPr algn="ctr" fontAlgn="b"/>
                      <a:r>
                        <a:rPr lang="en-US" sz="2400" u="none" strike="noStrike">
                          <a:effectLst/>
                          <a:latin typeface="Lusitana" pitchFamily="2" charset="0"/>
                        </a:rPr>
                        <a:t>0.5"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0.840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2.50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2.84</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3.50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4.50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4.84</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5.50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6.50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extLst>
                  <a:ext uri="{0D108BD9-81ED-4DB2-BD59-A6C34878D82A}">
                    <a16:rowId xmlns:a16="http://schemas.microsoft.com/office/drawing/2014/main" val="2806623716"/>
                  </a:ext>
                </a:extLst>
              </a:tr>
              <a:tr h="396553">
                <a:tc>
                  <a:txBody>
                    <a:bodyPr/>
                    <a:lstStyle/>
                    <a:p>
                      <a:pPr algn="ctr" fontAlgn="b"/>
                      <a:r>
                        <a:rPr lang="en-US" sz="2400" u="none" strike="noStrike">
                          <a:effectLst/>
                          <a:latin typeface="Lusitana" pitchFamily="2" charset="0"/>
                        </a:rPr>
                        <a:t>1.0"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1.320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2.50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3.00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3.32</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4.50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5.00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5.32</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6.50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7.00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extLst>
                  <a:ext uri="{0D108BD9-81ED-4DB2-BD59-A6C34878D82A}">
                    <a16:rowId xmlns:a16="http://schemas.microsoft.com/office/drawing/2014/main" val="636911296"/>
                  </a:ext>
                </a:extLst>
              </a:tr>
              <a:tr h="396553">
                <a:tc>
                  <a:txBody>
                    <a:bodyPr/>
                    <a:lstStyle/>
                    <a:p>
                      <a:pPr algn="ctr" fontAlgn="b"/>
                      <a:r>
                        <a:rPr lang="en-US" sz="2400" u="none" strike="noStrike">
                          <a:effectLst/>
                          <a:latin typeface="Lusitana" pitchFamily="2" charset="0"/>
                        </a:rPr>
                        <a:t>1.5"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1.900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3.00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3.50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3.90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5.00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5.50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5.90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7.00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7.50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extLst>
                  <a:ext uri="{0D108BD9-81ED-4DB2-BD59-A6C34878D82A}">
                    <a16:rowId xmlns:a16="http://schemas.microsoft.com/office/drawing/2014/main" val="3152121646"/>
                  </a:ext>
                </a:extLst>
              </a:tr>
              <a:tr h="396553">
                <a:tc>
                  <a:txBody>
                    <a:bodyPr/>
                    <a:lstStyle/>
                    <a:p>
                      <a:pPr algn="ctr" fontAlgn="b"/>
                      <a:r>
                        <a:rPr lang="en-US" sz="2400" u="none" strike="noStrike">
                          <a:effectLst/>
                          <a:latin typeface="Lusitana" pitchFamily="2" charset="0"/>
                        </a:rPr>
                        <a:t>2.0"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2.375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3.50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4.00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4.38</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5.50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6.00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6.38</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7.50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8.00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extLst>
                  <a:ext uri="{0D108BD9-81ED-4DB2-BD59-A6C34878D82A}">
                    <a16:rowId xmlns:a16="http://schemas.microsoft.com/office/drawing/2014/main" val="3729482269"/>
                  </a:ext>
                </a:extLst>
              </a:tr>
              <a:tr h="396553">
                <a:tc>
                  <a:txBody>
                    <a:bodyPr/>
                    <a:lstStyle/>
                    <a:p>
                      <a:pPr algn="ctr" fontAlgn="b"/>
                      <a:r>
                        <a:rPr lang="en-US" sz="2400" u="none" strike="noStrike">
                          <a:effectLst/>
                          <a:latin typeface="Lusitana" pitchFamily="2" charset="0"/>
                        </a:rPr>
                        <a:t>2.5"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2.875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4.00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4.50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4.88</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6.00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6.50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6.88</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8.00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8.50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extLst>
                  <a:ext uri="{0D108BD9-81ED-4DB2-BD59-A6C34878D82A}">
                    <a16:rowId xmlns:a16="http://schemas.microsoft.com/office/drawing/2014/main" val="1525498860"/>
                  </a:ext>
                </a:extLst>
              </a:tr>
              <a:tr h="396553">
                <a:tc>
                  <a:txBody>
                    <a:bodyPr/>
                    <a:lstStyle/>
                    <a:p>
                      <a:pPr algn="ctr" fontAlgn="b"/>
                      <a:r>
                        <a:rPr lang="en-US" sz="2400" u="none" strike="noStrike">
                          <a:effectLst/>
                          <a:latin typeface="Lusitana" pitchFamily="2" charset="0"/>
                        </a:rPr>
                        <a:t>3.0"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3.500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4.50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5.50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5.50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6.50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7.50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7.50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8.50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9.50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extLst>
                  <a:ext uri="{0D108BD9-81ED-4DB2-BD59-A6C34878D82A}">
                    <a16:rowId xmlns:a16="http://schemas.microsoft.com/office/drawing/2014/main" val="2755479696"/>
                  </a:ext>
                </a:extLst>
              </a:tr>
              <a:tr h="396553">
                <a:tc>
                  <a:txBody>
                    <a:bodyPr/>
                    <a:lstStyle/>
                    <a:p>
                      <a:pPr algn="ctr" fontAlgn="b"/>
                      <a:r>
                        <a:rPr lang="en-US" sz="2400" u="none" strike="noStrike">
                          <a:effectLst/>
                          <a:latin typeface="Lusitana" pitchFamily="2" charset="0"/>
                        </a:rPr>
                        <a:t>3.5"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4.000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5.00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6.00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6.00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7.00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8.00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8.00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9.00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10.00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extLst>
                  <a:ext uri="{0D108BD9-81ED-4DB2-BD59-A6C34878D82A}">
                    <a16:rowId xmlns:a16="http://schemas.microsoft.com/office/drawing/2014/main" val="1724782282"/>
                  </a:ext>
                </a:extLst>
              </a:tr>
              <a:tr h="396553">
                <a:tc>
                  <a:txBody>
                    <a:bodyPr/>
                    <a:lstStyle/>
                    <a:p>
                      <a:pPr algn="ctr" fontAlgn="b"/>
                      <a:r>
                        <a:rPr lang="en-US" sz="2400" u="none" strike="noStrike">
                          <a:effectLst/>
                          <a:latin typeface="Lusitana" pitchFamily="2" charset="0"/>
                        </a:rPr>
                        <a:t>4.0"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4.500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5.50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6.50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6.50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7.50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8.50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8.50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9.50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10.50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extLst>
                  <a:ext uri="{0D108BD9-81ED-4DB2-BD59-A6C34878D82A}">
                    <a16:rowId xmlns:a16="http://schemas.microsoft.com/office/drawing/2014/main" val="4052728882"/>
                  </a:ext>
                </a:extLst>
              </a:tr>
              <a:tr h="396553">
                <a:tc>
                  <a:txBody>
                    <a:bodyPr/>
                    <a:lstStyle/>
                    <a:p>
                      <a:pPr algn="ctr" fontAlgn="b"/>
                      <a:r>
                        <a:rPr lang="en-US" sz="2400" u="none" strike="noStrike">
                          <a:effectLst/>
                          <a:latin typeface="Lusitana" pitchFamily="2" charset="0"/>
                        </a:rPr>
                        <a:t>6.0"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6.625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7.50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8.50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8.63</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9.50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10.50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10.63</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11.50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12.50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extLst>
                  <a:ext uri="{0D108BD9-81ED-4DB2-BD59-A6C34878D82A}">
                    <a16:rowId xmlns:a16="http://schemas.microsoft.com/office/drawing/2014/main" val="2451731201"/>
                  </a:ext>
                </a:extLst>
              </a:tr>
              <a:tr h="396553">
                <a:tc>
                  <a:txBody>
                    <a:bodyPr/>
                    <a:lstStyle/>
                    <a:p>
                      <a:pPr algn="ctr" fontAlgn="b"/>
                      <a:r>
                        <a:rPr lang="en-US" sz="2400" u="none" strike="noStrike">
                          <a:effectLst/>
                          <a:latin typeface="Lusitana" pitchFamily="2" charset="0"/>
                        </a:rPr>
                        <a:t>8.0"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8.625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9.50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10.50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10.63</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11.50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12.50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12.63</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13.50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14.50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extLst>
                  <a:ext uri="{0D108BD9-81ED-4DB2-BD59-A6C34878D82A}">
                    <a16:rowId xmlns:a16="http://schemas.microsoft.com/office/drawing/2014/main" val="2949081691"/>
                  </a:ext>
                </a:extLst>
              </a:tr>
              <a:tr h="396553">
                <a:tc>
                  <a:txBody>
                    <a:bodyPr/>
                    <a:lstStyle/>
                    <a:p>
                      <a:pPr algn="ctr" fontAlgn="b"/>
                      <a:r>
                        <a:rPr lang="en-US" sz="2400" u="none" strike="noStrike">
                          <a:effectLst/>
                          <a:latin typeface="Lusitana" pitchFamily="2" charset="0"/>
                        </a:rPr>
                        <a:t>10.0"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10.750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12.00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12.75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12.75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14.00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14.75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14.75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16.00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16.75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extLst>
                  <a:ext uri="{0D108BD9-81ED-4DB2-BD59-A6C34878D82A}">
                    <a16:rowId xmlns:a16="http://schemas.microsoft.com/office/drawing/2014/main" val="377333312"/>
                  </a:ext>
                </a:extLst>
              </a:tr>
              <a:tr h="396553">
                <a:tc>
                  <a:txBody>
                    <a:bodyPr/>
                    <a:lstStyle/>
                    <a:p>
                      <a:pPr algn="ctr" fontAlgn="b"/>
                      <a:r>
                        <a:rPr lang="en-US" sz="2400" u="none" strike="noStrike">
                          <a:effectLst/>
                          <a:latin typeface="Lusitana" pitchFamily="2" charset="0"/>
                        </a:rPr>
                        <a:t>12.0"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12.750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14.00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14.75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14.75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16.00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16.75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16.75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18.00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18.75</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extLst>
                  <a:ext uri="{0D108BD9-81ED-4DB2-BD59-A6C34878D82A}">
                    <a16:rowId xmlns:a16="http://schemas.microsoft.com/office/drawing/2014/main" val="1952184318"/>
                  </a:ext>
                </a:extLst>
              </a:tr>
              <a:tr h="396553">
                <a:tc>
                  <a:txBody>
                    <a:bodyPr/>
                    <a:lstStyle/>
                    <a:p>
                      <a:pPr algn="ctr" fontAlgn="b"/>
                      <a:r>
                        <a:rPr lang="en-US" sz="2400" u="none" strike="noStrike">
                          <a:effectLst/>
                          <a:latin typeface="Lusitana" pitchFamily="2" charset="0"/>
                        </a:rPr>
                        <a:t>24.0"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24.000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25.00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26.00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26.00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27.00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28.00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28.00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29.00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30.00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extLst>
                  <a:ext uri="{0D108BD9-81ED-4DB2-BD59-A6C34878D82A}">
                    <a16:rowId xmlns:a16="http://schemas.microsoft.com/office/drawing/2014/main" val="303996434"/>
                  </a:ext>
                </a:extLst>
              </a:tr>
              <a:tr h="396553">
                <a:tc>
                  <a:txBody>
                    <a:bodyPr/>
                    <a:lstStyle/>
                    <a:p>
                      <a:pPr algn="ctr" fontAlgn="b"/>
                      <a:r>
                        <a:rPr lang="en-US" sz="2400" u="none" strike="noStrike" dirty="0">
                          <a:effectLst/>
                          <a:latin typeface="Lusitana" pitchFamily="2" charset="0"/>
                        </a:rPr>
                        <a:t>36.0"</a:t>
                      </a:r>
                      <a:endParaRPr lang="en-US" sz="2400" b="0" i="0" u="none" strike="noStrike" dirty="0">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36.000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dirty="0">
                          <a:effectLst/>
                          <a:latin typeface="Lusitana" pitchFamily="2" charset="0"/>
                        </a:rPr>
                        <a:t>37.00</a:t>
                      </a:r>
                      <a:endParaRPr lang="en-US" sz="2400" b="0" i="0" u="none" strike="noStrike" dirty="0">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dirty="0">
                          <a:effectLst/>
                          <a:latin typeface="Lusitana" pitchFamily="2" charset="0"/>
                        </a:rPr>
                        <a:t>38.00</a:t>
                      </a:r>
                      <a:endParaRPr lang="en-US" sz="2400" b="0" i="0" u="none" strike="noStrike" dirty="0">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38.00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39.00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40.00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40.00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a:effectLst/>
                          <a:latin typeface="Lusitana" pitchFamily="2" charset="0"/>
                        </a:rPr>
                        <a:t>41.00</a:t>
                      </a:r>
                      <a:endParaRPr lang="en-US" sz="2400" b="0" i="0" u="none" strike="noStrike">
                        <a:solidFill>
                          <a:srgbClr val="000000"/>
                        </a:solidFill>
                        <a:effectLst/>
                        <a:latin typeface="Lusitana" pitchFamily="2" charset="0"/>
                      </a:endParaRPr>
                    </a:p>
                  </a:txBody>
                  <a:tcPr marL="16769" marR="16769" marT="16769" marB="0" anchor="b">
                    <a:solidFill>
                      <a:srgbClr val="7AADD3"/>
                    </a:solidFill>
                  </a:tcPr>
                </a:tc>
                <a:tc>
                  <a:txBody>
                    <a:bodyPr/>
                    <a:lstStyle/>
                    <a:p>
                      <a:pPr algn="ctr" fontAlgn="b"/>
                      <a:r>
                        <a:rPr lang="en-US" sz="2400" u="none" strike="noStrike" dirty="0">
                          <a:effectLst/>
                          <a:latin typeface="Lusitana" pitchFamily="2" charset="0"/>
                        </a:rPr>
                        <a:t>42.00</a:t>
                      </a:r>
                      <a:endParaRPr lang="en-US" sz="2400" b="0" i="0" u="none" strike="noStrike" dirty="0">
                        <a:solidFill>
                          <a:srgbClr val="000000"/>
                        </a:solidFill>
                        <a:effectLst/>
                        <a:latin typeface="Lusitana" pitchFamily="2" charset="0"/>
                      </a:endParaRPr>
                    </a:p>
                  </a:txBody>
                  <a:tcPr marL="16769" marR="16769" marT="16769" marB="0" anchor="b">
                    <a:solidFill>
                      <a:srgbClr val="7AADD3"/>
                    </a:solidFill>
                  </a:tcPr>
                </a:tc>
                <a:extLst>
                  <a:ext uri="{0D108BD9-81ED-4DB2-BD59-A6C34878D82A}">
                    <a16:rowId xmlns:a16="http://schemas.microsoft.com/office/drawing/2014/main" val="1308019354"/>
                  </a:ext>
                </a:extLst>
              </a:tr>
            </a:tbl>
          </a:graphicData>
        </a:graphic>
      </p:graphicFrame>
      <p:graphicFrame>
        <p:nvGraphicFramePr>
          <p:cNvPr id="8" name="Table 7">
            <a:extLst>
              <a:ext uri="{FF2B5EF4-FFF2-40B4-BE49-F238E27FC236}">
                <a16:creationId xmlns:a16="http://schemas.microsoft.com/office/drawing/2014/main" id="{5A347C23-3D53-3F56-14F6-2550FA8FD715}"/>
              </a:ext>
            </a:extLst>
          </p:cNvPr>
          <p:cNvGraphicFramePr>
            <a:graphicFrameLocks noGrp="1"/>
          </p:cNvGraphicFramePr>
          <p:nvPr>
            <p:extLst>
              <p:ext uri="{D42A27DB-BD31-4B8C-83A1-F6EECF244321}">
                <p14:modId xmlns:p14="http://schemas.microsoft.com/office/powerpoint/2010/main" val="3125750022"/>
              </p:ext>
            </p:extLst>
          </p:nvPr>
        </p:nvGraphicFramePr>
        <p:xfrm>
          <a:off x="1975577" y="682381"/>
          <a:ext cx="15610368" cy="1871113"/>
        </p:xfrm>
        <a:graphic>
          <a:graphicData uri="http://schemas.openxmlformats.org/drawingml/2006/table">
            <a:tbl>
              <a:tblPr>
                <a:tableStyleId>{5C22544A-7EE6-4342-B048-85BDC9FD1C3A}</a:tableStyleId>
              </a:tblPr>
              <a:tblGrid>
                <a:gridCol w="15610368">
                  <a:extLst>
                    <a:ext uri="{9D8B030D-6E8A-4147-A177-3AD203B41FA5}">
                      <a16:colId xmlns:a16="http://schemas.microsoft.com/office/drawing/2014/main" val="2107929704"/>
                    </a:ext>
                  </a:extLst>
                </a:gridCol>
              </a:tblGrid>
              <a:tr h="1871113">
                <a:tc>
                  <a:txBody>
                    <a:bodyPr/>
                    <a:lstStyle/>
                    <a:p>
                      <a:pPr algn="ctr" rtl="0" fontAlgn="ctr"/>
                      <a:r>
                        <a:rPr lang="en-US" sz="4400" b="1" u="none" strike="noStrike" dirty="0">
                          <a:effectLst/>
                          <a:latin typeface="Lusitana" pitchFamily="2" charset="0"/>
                        </a:rPr>
                        <a:t>Recommended Holes Sizes for Metallic Pipe and Conduit to Provide Correct Annular Space for UL System Requirements</a:t>
                      </a:r>
                    </a:p>
                  </a:txBody>
                  <a:tcPr marL="0" marR="0" marT="0" marB="0" anchor="ctr">
                    <a:solidFill>
                      <a:srgbClr val="7AADD3"/>
                    </a:solidFill>
                  </a:tcPr>
                </a:tc>
                <a:extLst>
                  <a:ext uri="{0D108BD9-81ED-4DB2-BD59-A6C34878D82A}">
                    <a16:rowId xmlns:a16="http://schemas.microsoft.com/office/drawing/2014/main" val="3472622631"/>
                  </a:ext>
                </a:extLst>
              </a:tr>
            </a:tbl>
          </a:graphicData>
        </a:graphic>
      </p:graphicFrame>
    </p:spTree>
    <p:extLst>
      <p:ext uri="{BB962C8B-B14F-4D97-AF65-F5344CB8AC3E}">
        <p14:creationId xmlns:p14="http://schemas.microsoft.com/office/powerpoint/2010/main" val="2753219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49626CD-2ED6-AB75-AD11-7C6A7754AE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
            <a:ext cx="2865594" cy="4381500"/>
          </a:xfrm>
          <a:prstGeom prst="rect">
            <a:avLst/>
          </a:prstGeom>
        </p:spPr>
      </p:pic>
      <p:sp>
        <p:nvSpPr>
          <p:cNvPr id="3" name="Freeform 3"/>
          <p:cNvSpPr/>
          <p:nvPr/>
        </p:nvSpPr>
        <p:spPr>
          <a:xfrm>
            <a:off x="702055" y="1028700"/>
            <a:ext cx="17204945" cy="8880718"/>
          </a:xfrm>
          <a:custGeom>
            <a:avLst/>
            <a:gdLst/>
            <a:ahLst/>
            <a:cxnLst/>
            <a:rect l="l" t="t" r="r" b="b"/>
            <a:pathLst>
              <a:path w="4274726" h="1118861">
                <a:moveTo>
                  <a:pt x="0" y="0"/>
                </a:moveTo>
                <a:lnTo>
                  <a:pt x="4274726" y="0"/>
                </a:lnTo>
                <a:lnTo>
                  <a:pt x="4274726" y="1118861"/>
                </a:lnTo>
                <a:lnTo>
                  <a:pt x="0" y="1118861"/>
                </a:lnTo>
                <a:close/>
              </a:path>
            </a:pathLst>
          </a:custGeom>
          <a:solidFill>
            <a:srgbClr val="7AADD3"/>
          </a:solidFill>
        </p:spPr>
        <p:txBody>
          <a:bodyPr/>
          <a:lstStyle/>
          <a:p>
            <a:endParaRPr lang="en-US" dirty="0"/>
          </a:p>
        </p:txBody>
      </p:sp>
      <p:sp>
        <p:nvSpPr>
          <p:cNvPr id="4" name="TextBox 3">
            <a:extLst>
              <a:ext uri="{FF2B5EF4-FFF2-40B4-BE49-F238E27FC236}">
                <a16:creationId xmlns:a16="http://schemas.microsoft.com/office/drawing/2014/main" id="{2C413D21-3066-DF71-C258-6997CCA842DB}"/>
              </a:ext>
            </a:extLst>
          </p:cNvPr>
          <p:cNvSpPr txBox="1"/>
          <p:nvPr/>
        </p:nvSpPr>
        <p:spPr>
          <a:xfrm>
            <a:off x="914400" y="1346666"/>
            <a:ext cx="16992600" cy="8043228"/>
          </a:xfrm>
          <a:prstGeom prst="rect">
            <a:avLst/>
          </a:prstGeom>
          <a:noFill/>
        </p:spPr>
        <p:txBody>
          <a:bodyPr wrap="square">
            <a:spAutoFit/>
          </a:bodyPr>
          <a:lstStyle/>
          <a:p>
            <a:pPr marL="0" marR="0">
              <a:spcBef>
                <a:spcPts val="0"/>
              </a:spcBef>
              <a:spcAft>
                <a:spcPts val="800"/>
              </a:spcAft>
            </a:pPr>
            <a:r>
              <a:rPr lang="en-US" sz="5100" kern="100" dirty="0">
                <a:effectLst/>
                <a:latin typeface="Lusitana" pitchFamily="2" charset="0"/>
                <a:ea typeface="Aptos" panose="020B0004020202020204" pitchFamily="34" charset="0"/>
                <a:cs typeface="Arial" panose="020B0604020202020204" pitchFamily="34" charset="0"/>
              </a:rPr>
              <a:t>Other Key Points we will address – certainly not all-encompassing but should be part of your PCRA for Firestopping</a:t>
            </a:r>
          </a:p>
          <a:p>
            <a:pPr marL="685800" marR="0" lvl="0" indent="-685800">
              <a:spcBef>
                <a:spcPts val="0"/>
              </a:spcBef>
              <a:spcAft>
                <a:spcPts val="0"/>
              </a:spcAft>
              <a:buFont typeface="Symbol" panose="05050102010706020507" pitchFamily="18" charset="2"/>
              <a:buChar char=""/>
            </a:pPr>
            <a:r>
              <a:rPr lang="en-US" sz="5100" kern="100" dirty="0">
                <a:effectLst/>
                <a:latin typeface="Lusitana" pitchFamily="2" charset="0"/>
                <a:ea typeface="Aptos" panose="020B0004020202020204" pitchFamily="34" charset="0"/>
                <a:cs typeface="Arial" panose="020B0604020202020204" pitchFamily="34" charset="0"/>
              </a:rPr>
              <a:t>Treatment of Smoke Barriers versus Smoke Partitions</a:t>
            </a:r>
          </a:p>
          <a:p>
            <a:pPr marL="685800" marR="0" lvl="0" indent="-685800">
              <a:spcBef>
                <a:spcPts val="0"/>
              </a:spcBef>
              <a:spcAft>
                <a:spcPts val="0"/>
              </a:spcAft>
              <a:buFont typeface="Symbol" panose="05050102010706020507" pitchFamily="18" charset="2"/>
              <a:buChar char=""/>
            </a:pPr>
            <a:r>
              <a:rPr lang="en-US" sz="5100" kern="100" dirty="0">
                <a:effectLst/>
                <a:latin typeface="Lusitana" pitchFamily="2" charset="0"/>
                <a:ea typeface="Aptos" panose="020B0004020202020204" pitchFamily="34" charset="0"/>
                <a:cs typeface="Arial" panose="020B0604020202020204" pitchFamily="34" charset="0"/>
              </a:rPr>
              <a:t>The ’No Fly Zone’ at Head of Wall Treatments</a:t>
            </a:r>
          </a:p>
          <a:p>
            <a:pPr marL="685800" marR="0" lvl="0" indent="-685800">
              <a:spcBef>
                <a:spcPts val="0"/>
              </a:spcBef>
              <a:spcAft>
                <a:spcPts val="0"/>
              </a:spcAft>
              <a:buFont typeface="Symbol" panose="05050102010706020507" pitchFamily="18" charset="2"/>
              <a:buChar char=""/>
            </a:pPr>
            <a:r>
              <a:rPr lang="en-US" sz="5100" kern="100" dirty="0">
                <a:effectLst/>
                <a:latin typeface="Lusitana" pitchFamily="2" charset="0"/>
                <a:ea typeface="Aptos" panose="020B0004020202020204" pitchFamily="34" charset="0"/>
                <a:cs typeface="Arial" panose="020B0604020202020204" pitchFamily="34" charset="0"/>
              </a:rPr>
              <a:t>Structural Beams incorporated into the Head of Wall Joint</a:t>
            </a:r>
          </a:p>
          <a:p>
            <a:pPr marL="685800" marR="0" lvl="0" indent="-685800">
              <a:spcBef>
                <a:spcPts val="0"/>
              </a:spcBef>
              <a:spcAft>
                <a:spcPts val="0"/>
              </a:spcAft>
              <a:buFont typeface="Symbol" panose="05050102010706020507" pitchFamily="18" charset="2"/>
              <a:buChar char=""/>
            </a:pPr>
            <a:r>
              <a:rPr lang="en-US" sz="5100" kern="100" dirty="0">
                <a:effectLst/>
                <a:latin typeface="Lusitana" pitchFamily="2" charset="0"/>
                <a:ea typeface="Aptos" panose="020B0004020202020204" pitchFamily="34" charset="0"/>
                <a:cs typeface="Arial" panose="020B0604020202020204" pitchFamily="34" charset="0"/>
              </a:rPr>
              <a:t>Putty Pads and Recessed Cabinets in rated gypsum barriers</a:t>
            </a:r>
          </a:p>
          <a:p>
            <a:pPr marL="685800" marR="0" lvl="0" indent="-685800">
              <a:spcBef>
                <a:spcPts val="0"/>
              </a:spcBef>
              <a:spcAft>
                <a:spcPts val="0"/>
              </a:spcAft>
              <a:buFont typeface="Symbol" panose="05050102010706020507" pitchFamily="18" charset="2"/>
              <a:buChar char=""/>
            </a:pPr>
            <a:r>
              <a:rPr lang="en-US" sz="5100" kern="100" dirty="0">
                <a:effectLst/>
                <a:latin typeface="Lusitana" pitchFamily="2" charset="0"/>
                <a:ea typeface="Aptos" panose="020B0004020202020204" pitchFamily="34" charset="0"/>
                <a:cs typeface="Arial" panose="020B0604020202020204" pitchFamily="34" charset="0"/>
              </a:rPr>
              <a:t>Low Voltage Cable Penetrations – Future -Proof your facility</a:t>
            </a:r>
          </a:p>
          <a:p>
            <a:pPr marL="685800" marR="0" lvl="0" indent="-685800">
              <a:spcBef>
                <a:spcPts val="0"/>
              </a:spcBef>
              <a:spcAft>
                <a:spcPts val="800"/>
              </a:spcAft>
              <a:buFont typeface="Symbol" panose="05050102010706020507" pitchFamily="18" charset="2"/>
              <a:buChar char=""/>
            </a:pPr>
            <a:r>
              <a:rPr lang="en-US" sz="5100" kern="100" dirty="0">
                <a:effectLst/>
                <a:latin typeface="Lusitana" pitchFamily="2" charset="0"/>
                <a:ea typeface="Aptos" panose="020B0004020202020204" pitchFamily="34" charset="0"/>
                <a:cs typeface="Arial" panose="020B0604020202020204" pitchFamily="34" charset="0"/>
              </a:rPr>
              <a:t>Head of Wall treatments at Gypsum Shaft Liners</a:t>
            </a:r>
          </a:p>
        </p:txBody>
      </p:sp>
    </p:spTree>
    <p:extLst>
      <p:ext uri="{BB962C8B-B14F-4D97-AF65-F5344CB8AC3E}">
        <p14:creationId xmlns:p14="http://schemas.microsoft.com/office/powerpoint/2010/main" val="4144414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02D18AED-C96A-BED7-F35C-93B45E84FF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1560083" y="0"/>
            <a:ext cx="6727916" cy="10286999"/>
          </a:xfrm>
          <a:prstGeom prst="rect">
            <a:avLst/>
          </a:prstGeom>
        </p:spPr>
      </p:pic>
      <p:sp>
        <p:nvSpPr>
          <p:cNvPr id="3" name="Freeform 3"/>
          <p:cNvSpPr/>
          <p:nvPr/>
        </p:nvSpPr>
        <p:spPr>
          <a:xfrm>
            <a:off x="702055" y="1153877"/>
            <a:ext cx="16883891" cy="8408789"/>
          </a:xfrm>
          <a:custGeom>
            <a:avLst/>
            <a:gdLst/>
            <a:ahLst/>
            <a:cxnLst/>
            <a:rect l="l" t="t" r="r" b="b"/>
            <a:pathLst>
              <a:path w="4274726" h="1118861">
                <a:moveTo>
                  <a:pt x="0" y="0"/>
                </a:moveTo>
                <a:lnTo>
                  <a:pt x="4274726" y="0"/>
                </a:lnTo>
                <a:lnTo>
                  <a:pt x="4274726" y="1118861"/>
                </a:lnTo>
                <a:lnTo>
                  <a:pt x="0" y="1118861"/>
                </a:lnTo>
                <a:close/>
              </a:path>
            </a:pathLst>
          </a:custGeom>
          <a:solidFill>
            <a:srgbClr val="7AADD3"/>
          </a:solidFill>
        </p:spPr>
        <p:txBody>
          <a:bodyPr/>
          <a:lstStyle/>
          <a:p>
            <a:endParaRPr lang="en-US" dirty="0"/>
          </a:p>
        </p:txBody>
      </p:sp>
      <p:sp>
        <p:nvSpPr>
          <p:cNvPr id="5" name="TextBox 4">
            <a:extLst>
              <a:ext uri="{FF2B5EF4-FFF2-40B4-BE49-F238E27FC236}">
                <a16:creationId xmlns:a16="http://schemas.microsoft.com/office/drawing/2014/main" id="{8CD9CF9E-B416-63D5-288E-7DDDDAB1C928}"/>
              </a:ext>
            </a:extLst>
          </p:cNvPr>
          <p:cNvSpPr txBox="1"/>
          <p:nvPr/>
        </p:nvSpPr>
        <p:spPr>
          <a:xfrm>
            <a:off x="990599" y="1429470"/>
            <a:ext cx="16306801" cy="805029"/>
          </a:xfrm>
          <a:prstGeom prst="rect">
            <a:avLst/>
          </a:prstGeom>
          <a:noFill/>
        </p:spPr>
        <p:txBody>
          <a:bodyPr wrap="square">
            <a:spAutoFit/>
          </a:bodyPr>
          <a:lstStyle/>
          <a:p>
            <a:pPr marL="0" marR="0" algn="ctr">
              <a:lnSpc>
                <a:spcPct val="107000"/>
              </a:lnSpc>
              <a:spcBef>
                <a:spcPts val="0"/>
              </a:spcBef>
              <a:spcAft>
                <a:spcPts val="800"/>
              </a:spcAft>
            </a:pPr>
            <a:r>
              <a:rPr lang="en-US" sz="4400" b="1" kern="100" dirty="0">
                <a:effectLst/>
                <a:latin typeface="Lusitana" pitchFamily="2" charset="0"/>
                <a:ea typeface="Aptos" panose="020B0004020202020204" pitchFamily="34" charset="0"/>
                <a:cs typeface="Arial" panose="020B0604020202020204" pitchFamily="34" charset="0"/>
              </a:rPr>
              <a:t>SMOKE BARRIERS VS. SMOKE PARTITIONS</a:t>
            </a:r>
          </a:p>
        </p:txBody>
      </p:sp>
      <p:sp>
        <p:nvSpPr>
          <p:cNvPr id="7" name="TextBox 6">
            <a:extLst>
              <a:ext uri="{FF2B5EF4-FFF2-40B4-BE49-F238E27FC236}">
                <a16:creationId xmlns:a16="http://schemas.microsoft.com/office/drawing/2014/main" id="{C3576055-0593-6B47-E635-C1DDBBF3F71F}"/>
              </a:ext>
            </a:extLst>
          </p:cNvPr>
          <p:cNvSpPr txBox="1"/>
          <p:nvPr/>
        </p:nvSpPr>
        <p:spPr>
          <a:xfrm>
            <a:off x="990598" y="2272599"/>
            <a:ext cx="16306801" cy="2308324"/>
          </a:xfrm>
          <a:prstGeom prst="rect">
            <a:avLst/>
          </a:prstGeom>
          <a:noFill/>
        </p:spPr>
        <p:txBody>
          <a:bodyPr wrap="square">
            <a:spAutoFit/>
          </a:bodyPr>
          <a:lstStyle/>
          <a:p>
            <a:pPr algn="just"/>
            <a:r>
              <a:rPr lang="en-US" sz="3600" i="0" dirty="0">
                <a:solidFill>
                  <a:srgbClr val="1F1F1F"/>
                </a:solidFill>
                <a:effectLst/>
                <a:latin typeface="Lusitana" pitchFamily="2" charset="0"/>
              </a:rPr>
              <a:t>A </a:t>
            </a:r>
            <a:r>
              <a:rPr lang="en-US" sz="3600" b="1" dirty="0">
                <a:solidFill>
                  <a:srgbClr val="1F1F1F"/>
                </a:solidFill>
                <a:latin typeface="Lusitana" pitchFamily="2" charset="0"/>
              </a:rPr>
              <a:t>S</a:t>
            </a:r>
            <a:r>
              <a:rPr lang="en-US" sz="3600" b="1" i="0" dirty="0">
                <a:solidFill>
                  <a:srgbClr val="1F1F1F"/>
                </a:solidFill>
                <a:effectLst/>
                <a:latin typeface="Lusitana" pitchFamily="2" charset="0"/>
              </a:rPr>
              <a:t>moke Barrier</a:t>
            </a:r>
            <a:r>
              <a:rPr lang="en-US" sz="3600" i="0" dirty="0">
                <a:solidFill>
                  <a:srgbClr val="1F1F1F"/>
                </a:solidFill>
                <a:effectLst/>
                <a:latin typeface="Lusitana" pitchFamily="2" charset="0"/>
              </a:rPr>
              <a:t> </a:t>
            </a:r>
            <a:r>
              <a:rPr lang="en-US" sz="3600" b="0" i="0" dirty="0">
                <a:solidFill>
                  <a:srgbClr val="1F1F1F"/>
                </a:solidFill>
                <a:effectLst/>
                <a:latin typeface="Lusitana" pitchFamily="2" charset="0"/>
              </a:rPr>
              <a:t>is intended to stop the spread of fire and smoke from one area to another and the materials used to construct it will have a designated fire rating of their own. </a:t>
            </a:r>
            <a:r>
              <a:rPr lang="en-US" sz="3600" b="1" i="0" dirty="0">
                <a:solidFill>
                  <a:srgbClr val="1F1F1F"/>
                </a:solidFill>
                <a:effectLst/>
                <a:latin typeface="Lusitana" pitchFamily="2" charset="0"/>
              </a:rPr>
              <a:t>Smoke partitions</a:t>
            </a:r>
            <a:r>
              <a:rPr lang="en-US" sz="3600" b="0" i="0" dirty="0">
                <a:solidFill>
                  <a:srgbClr val="1F1F1F"/>
                </a:solidFill>
                <a:effectLst/>
                <a:latin typeface="Lusitana" pitchFamily="2" charset="0"/>
              </a:rPr>
              <a:t> are not necessarily fire-resistant and are primarily used to stop the spread of smoke only.</a:t>
            </a:r>
            <a:endParaRPr lang="en-US" sz="3600" dirty="0">
              <a:latin typeface="Lusitana" pitchFamily="2" charset="0"/>
            </a:endParaRPr>
          </a:p>
        </p:txBody>
      </p:sp>
      <p:sp>
        <p:nvSpPr>
          <p:cNvPr id="17" name="TextBox 16">
            <a:extLst>
              <a:ext uri="{FF2B5EF4-FFF2-40B4-BE49-F238E27FC236}">
                <a16:creationId xmlns:a16="http://schemas.microsoft.com/office/drawing/2014/main" id="{681D4137-DD9F-1EAE-89EC-AB1AC53A6F30}"/>
              </a:ext>
            </a:extLst>
          </p:cNvPr>
          <p:cNvSpPr txBox="1"/>
          <p:nvPr/>
        </p:nvSpPr>
        <p:spPr>
          <a:xfrm>
            <a:off x="990598" y="4657094"/>
            <a:ext cx="16306801" cy="4824975"/>
          </a:xfrm>
          <a:prstGeom prst="rect">
            <a:avLst/>
          </a:prstGeom>
          <a:noFill/>
        </p:spPr>
        <p:txBody>
          <a:bodyPr wrap="square">
            <a:spAutoFit/>
          </a:bodyPr>
          <a:lstStyle/>
          <a:p>
            <a:pPr marL="571500" marR="0" lvl="0" indent="-571500" rtl="0">
              <a:lnSpc>
                <a:spcPct val="107000"/>
              </a:lnSpc>
              <a:spcBef>
                <a:spcPts val="0"/>
              </a:spcBef>
              <a:spcAft>
                <a:spcPts val="0"/>
              </a:spcAft>
              <a:buFont typeface="Symbol" panose="05050102010706020507" pitchFamily="18" charset="2"/>
              <a:buChar char=""/>
            </a:pPr>
            <a:r>
              <a:rPr lang="en-US" sz="3600" kern="100" dirty="0">
                <a:effectLst/>
                <a:latin typeface="Lusitana" pitchFamily="2" charset="0"/>
                <a:ea typeface="Aptos" panose="020B0004020202020204" pitchFamily="34" charset="0"/>
                <a:cs typeface="Arial" panose="020B0604020202020204" pitchFamily="34" charset="0"/>
              </a:rPr>
              <a:t>All Model Codes require Fire &amp; Smoke Protection</a:t>
            </a:r>
          </a:p>
          <a:p>
            <a:pPr marL="571500" marR="0" lvl="0" indent="-571500">
              <a:lnSpc>
                <a:spcPct val="107000"/>
              </a:lnSpc>
              <a:spcBef>
                <a:spcPts val="0"/>
              </a:spcBef>
              <a:spcAft>
                <a:spcPts val="0"/>
              </a:spcAft>
              <a:buFont typeface="Symbol" panose="05050102010706020507" pitchFamily="18" charset="2"/>
              <a:buChar char=""/>
            </a:pPr>
            <a:r>
              <a:rPr lang="en-US" sz="3600" b="1" kern="100" dirty="0">
                <a:effectLst/>
                <a:latin typeface="Lusitana" pitchFamily="2" charset="0"/>
                <a:ea typeface="Aptos" panose="020B0004020202020204" pitchFamily="34" charset="0"/>
                <a:cs typeface="Arial" panose="020B0604020202020204" pitchFamily="34" charset="0"/>
              </a:rPr>
              <a:t>Fire Barriers </a:t>
            </a:r>
            <a:r>
              <a:rPr lang="en-US" sz="3600" kern="100" dirty="0">
                <a:effectLst/>
                <a:latin typeface="Lusitana" pitchFamily="2" charset="0"/>
                <a:ea typeface="Aptos" panose="020B0004020202020204" pitchFamily="34" charset="0"/>
                <a:cs typeface="Arial" panose="020B0604020202020204" pitchFamily="34" charset="0"/>
              </a:rPr>
              <a:t>– Third Party Tested Systems </a:t>
            </a:r>
          </a:p>
          <a:p>
            <a:pPr marL="1143000" marR="0" lvl="1" indent="-571500">
              <a:lnSpc>
                <a:spcPct val="107000"/>
              </a:lnSpc>
              <a:spcBef>
                <a:spcPts val="0"/>
              </a:spcBef>
              <a:spcAft>
                <a:spcPts val="0"/>
              </a:spcAft>
              <a:buFont typeface="Courier New" panose="02070309020205020404" pitchFamily="49" charset="0"/>
              <a:buChar char="o"/>
            </a:pPr>
            <a:r>
              <a:rPr lang="en-US" sz="3600" kern="100" dirty="0">
                <a:effectLst/>
                <a:latin typeface="Lusitana" pitchFamily="2" charset="0"/>
                <a:ea typeface="Aptos" panose="020B0004020202020204" pitchFamily="34" charset="0"/>
                <a:cs typeface="Arial" panose="020B0604020202020204" pitchFamily="34" charset="0"/>
              </a:rPr>
              <a:t>Penetrations – UL 1479</a:t>
            </a:r>
          </a:p>
          <a:p>
            <a:pPr marL="1143000" marR="0" lvl="1" indent="-571500">
              <a:lnSpc>
                <a:spcPct val="107000"/>
              </a:lnSpc>
              <a:spcBef>
                <a:spcPts val="0"/>
              </a:spcBef>
              <a:spcAft>
                <a:spcPts val="0"/>
              </a:spcAft>
              <a:buFont typeface="Courier New" panose="02070309020205020404" pitchFamily="49" charset="0"/>
              <a:buChar char="o"/>
            </a:pPr>
            <a:r>
              <a:rPr lang="en-US" sz="3600" kern="100" dirty="0">
                <a:effectLst/>
                <a:latin typeface="Lusitana" pitchFamily="2" charset="0"/>
                <a:ea typeface="Aptos" panose="020B0004020202020204" pitchFamily="34" charset="0"/>
                <a:cs typeface="Arial" panose="020B0604020202020204" pitchFamily="34" charset="0"/>
              </a:rPr>
              <a:t>Construction Joints – UL 2079</a:t>
            </a:r>
          </a:p>
          <a:p>
            <a:pPr marL="571500" marR="0" lvl="0" indent="-571500">
              <a:lnSpc>
                <a:spcPct val="107000"/>
              </a:lnSpc>
              <a:spcBef>
                <a:spcPts val="0"/>
              </a:spcBef>
              <a:spcAft>
                <a:spcPts val="0"/>
              </a:spcAft>
              <a:buFont typeface="Symbol" panose="05050102010706020507" pitchFamily="18" charset="2"/>
              <a:buChar char=""/>
            </a:pPr>
            <a:r>
              <a:rPr lang="en-US" sz="3600" b="1" kern="100" dirty="0">
                <a:effectLst/>
                <a:latin typeface="Lusitana" pitchFamily="2" charset="0"/>
                <a:ea typeface="Aptos" panose="020B0004020202020204" pitchFamily="34" charset="0"/>
                <a:cs typeface="Arial" panose="020B0604020202020204" pitchFamily="34" charset="0"/>
              </a:rPr>
              <a:t>Smoke Barriers </a:t>
            </a:r>
            <a:r>
              <a:rPr lang="en-US" sz="3600" kern="100" dirty="0">
                <a:effectLst/>
                <a:latin typeface="Lusitana" pitchFamily="2" charset="0"/>
                <a:ea typeface="Aptos" panose="020B0004020202020204" pitchFamily="34" charset="0"/>
                <a:cs typeface="Arial" panose="020B0604020202020204" pitchFamily="34" charset="0"/>
              </a:rPr>
              <a:t>– Third Party Tested Systems </a:t>
            </a:r>
          </a:p>
          <a:p>
            <a:pPr marL="1143000" marR="0" lvl="1" indent="-617538">
              <a:lnSpc>
                <a:spcPct val="107000"/>
              </a:lnSpc>
              <a:spcBef>
                <a:spcPts val="0"/>
              </a:spcBef>
              <a:spcAft>
                <a:spcPts val="0"/>
              </a:spcAft>
              <a:buFont typeface="Courier New" panose="02070309020205020404" pitchFamily="49" charset="0"/>
              <a:buChar char="o"/>
            </a:pPr>
            <a:r>
              <a:rPr lang="en-US" sz="3600" kern="100" dirty="0">
                <a:effectLst/>
                <a:latin typeface="Lusitana" pitchFamily="2" charset="0"/>
                <a:ea typeface="Aptos" panose="020B0004020202020204" pitchFamily="34" charset="0"/>
                <a:cs typeface="Arial" panose="020B0604020202020204" pitchFamily="34" charset="0"/>
              </a:rPr>
              <a:t>Minimum 1-hour ‘F-Rating’</a:t>
            </a:r>
          </a:p>
          <a:p>
            <a:pPr marL="1143000" marR="0" lvl="1" indent="-617538">
              <a:lnSpc>
                <a:spcPct val="107000"/>
              </a:lnSpc>
              <a:spcBef>
                <a:spcPts val="0"/>
              </a:spcBef>
              <a:spcAft>
                <a:spcPts val="0"/>
              </a:spcAft>
              <a:buFont typeface="Courier New" panose="02070309020205020404" pitchFamily="49" charset="0"/>
              <a:buChar char="o"/>
            </a:pPr>
            <a:r>
              <a:rPr lang="en-US" sz="3600" kern="100" dirty="0">
                <a:effectLst/>
                <a:latin typeface="Lusitana" pitchFamily="2" charset="0"/>
                <a:ea typeface="Aptos" panose="020B0004020202020204" pitchFamily="34" charset="0"/>
                <a:cs typeface="Arial" panose="020B0604020202020204" pitchFamily="34" charset="0"/>
              </a:rPr>
              <a:t>‘L-Rating’ required</a:t>
            </a:r>
          </a:p>
          <a:p>
            <a:pPr marL="571500" marR="0" lvl="0" indent="-571500">
              <a:lnSpc>
                <a:spcPct val="107000"/>
              </a:lnSpc>
              <a:spcBef>
                <a:spcPts val="0"/>
              </a:spcBef>
              <a:spcAft>
                <a:spcPts val="800"/>
              </a:spcAft>
              <a:buFont typeface="Symbol" panose="05050102010706020507" pitchFamily="18" charset="2"/>
              <a:buChar char=""/>
            </a:pPr>
            <a:r>
              <a:rPr lang="en-US" sz="3600" b="1" kern="100" dirty="0">
                <a:effectLst/>
                <a:latin typeface="Lusitana" pitchFamily="2" charset="0"/>
                <a:ea typeface="Aptos" panose="020B0004020202020204" pitchFamily="34" charset="0"/>
                <a:cs typeface="Arial" panose="020B0604020202020204" pitchFamily="34" charset="0"/>
              </a:rPr>
              <a:t>Smoke Partitions </a:t>
            </a:r>
            <a:r>
              <a:rPr lang="en-US" sz="3600" kern="100" dirty="0">
                <a:effectLst/>
                <a:latin typeface="Lusitana" pitchFamily="2" charset="0"/>
                <a:ea typeface="Aptos" panose="020B0004020202020204" pitchFamily="34" charset="0"/>
                <a:cs typeface="Arial" panose="020B0604020202020204" pitchFamily="34" charset="0"/>
              </a:rPr>
              <a:t>– Seal gaps </a:t>
            </a:r>
            <a:r>
              <a:rPr lang="en-US" sz="3600" kern="100" dirty="0" err="1">
                <a:effectLst/>
                <a:latin typeface="Lusitana" pitchFamily="2" charset="0"/>
                <a:ea typeface="Aptos" panose="020B0004020202020204" pitchFamily="34" charset="0"/>
                <a:cs typeface="Arial" panose="020B0604020202020204" pitchFamily="34" charset="0"/>
              </a:rPr>
              <a:t>asnd</a:t>
            </a:r>
            <a:r>
              <a:rPr lang="en-US" sz="3600" kern="100" dirty="0">
                <a:effectLst/>
                <a:latin typeface="Lusitana" pitchFamily="2" charset="0"/>
                <a:ea typeface="Aptos" panose="020B0004020202020204" pitchFamily="34" charset="0"/>
                <a:cs typeface="Arial" panose="020B0604020202020204" pitchFamily="34" charset="0"/>
              </a:rPr>
              <a:t> openings with approved materials</a:t>
            </a:r>
          </a:p>
        </p:txBody>
      </p:sp>
    </p:spTree>
    <p:extLst>
      <p:ext uri="{BB962C8B-B14F-4D97-AF65-F5344CB8AC3E}">
        <p14:creationId xmlns:p14="http://schemas.microsoft.com/office/powerpoint/2010/main" val="1766895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7393F-E93A-D412-6E8D-2318FCD8ECD7}"/>
            </a:ext>
          </a:extLst>
        </p:cNvPr>
        <p:cNvGrpSpPr/>
        <p:nvPr/>
      </p:nvGrpSpPr>
      <p:grpSpPr>
        <a:xfrm>
          <a:off x="0" y="0"/>
          <a:ext cx="0" cy="0"/>
          <a:chOff x="0" y="0"/>
          <a:chExt cx="0" cy="0"/>
        </a:xfrm>
      </p:grpSpPr>
      <p:pic>
        <p:nvPicPr>
          <p:cNvPr id="15" name="Graphic 14">
            <a:extLst>
              <a:ext uri="{FF2B5EF4-FFF2-40B4-BE49-F238E27FC236}">
                <a16:creationId xmlns:a16="http://schemas.microsoft.com/office/drawing/2014/main" id="{77F8B73A-253C-9A75-F864-3D2F6E3068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
            <a:ext cx="2865594" cy="4381500"/>
          </a:xfrm>
          <a:prstGeom prst="rect">
            <a:avLst/>
          </a:prstGeom>
        </p:spPr>
      </p:pic>
      <p:sp>
        <p:nvSpPr>
          <p:cNvPr id="3" name="Freeform 3">
            <a:extLst>
              <a:ext uri="{FF2B5EF4-FFF2-40B4-BE49-F238E27FC236}">
                <a16:creationId xmlns:a16="http://schemas.microsoft.com/office/drawing/2014/main" id="{372D5322-8A42-F835-F389-7B8EE2E46258}"/>
              </a:ext>
            </a:extLst>
          </p:cNvPr>
          <p:cNvSpPr/>
          <p:nvPr/>
        </p:nvSpPr>
        <p:spPr>
          <a:xfrm>
            <a:off x="702055" y="1153877"/>
            <a:ext cx="16883891" cy="8408789"/>
          </a:xfrm>
          <a:custGeom>
            <a:avLst/>
            <a:gdLst/>
            <a:ahLst/>
            <a:cxnLst/>
            <a:rect l="l" t="t" r="r" b="b"/>
            <a:pathLst>
              <a:path w="4274726" h="1118861">
                <a:moveTo>
                  <a:pt x="0" y="0"/>
                </a:moveTo>
                <a:lnTo>
                  <a:pt x="4274726" y="0"/>
                </a:lnTo>
                <a:lnTo>
                  <a:pt x="4274726" y="1118861"/>
                </a:lnTo>
                <a:lnTo>
                  <a:pt x="0" y="1118861"/>
                </a:lnTo>
                <a:close/>
              </a:path>
            </a:pathLst>
          </a:custGeom>
          <a:solidFill>
            <a:srgbClr val="7AADD3"/>
          </a:solidFill>
        </p:spPr>
        <p:txBody>
          <a:bodyPr/>
          <a:lstStyle/>
          <a:p>
            <a:endParaRPr lang="en-US" dirty="0"/>
          </a:p>
        </p:txBody>
      </p:sp>
      <p:graphicFrame>
        <p:nvGraphicFramePr>
          <p:cNvPr id="19" name="Table 18">
            <a:extLst>
              <a:ext uri="{FF2B5EF4-FFF2-40B4-BE49-F238E27FC236}">
                <a16:creationId xmlns:a16="http://schemas.microsoft.com/office/drawing/2014/main" id="{4E2DDA74-64DC-16CB-789B-C4B871288450}"/>
              </a:ext>
            </a:extLst>
          </p:cNvPr>
          <p:cNvGraphicFramePr>
            <a:graphicFrameLocks noGrp="1"/>
          </p:cNvGraphicFramePr>
          <p:nvPr/>
        </p:nvGraphicFramePr>
        <p:xfrm>
          <a:off x="1219200" y="1726484"/>
          <a:ext cx="7451412" cy="7391399"/>
        </p:xfrm>
        <a:graphic>
          <a:graphicData uri="http://schemas.openxmlformats.org/drawingml/2006/table">
            <a:tbl>
              <a:tblPr firstRow="1" firstCol="1" bandRow="1">
                <a:tableStyleId>{5C22544A-7EE6-4342-B048-85BDC9FD1C3A}</a:tableStyleId>
              </a:tblPr>
              <a:tblGrid>
                <a:gridCol w="3725706">
                  <a:extLst>
                    <a:ext uri="{9D8B030D-6E8A-4147-A177-3AD203B41FA5}">
                      <a16:colId xmlns:a16="http://schemas.microsoft.com/office/drawing/2014/main" val="2467664637"/>
                    </a:ext>
                  </a:extLst>
                </a:gridCol>
                <a:gridCol w="3725706">
                  <a:extLst>
                    <a:ext uri="{9D8B030D-6E8A-4147-A177-3AD203B41FA5}">
                      <a16:colId xmlns:a16="http://schemas.microsoft.com/office/drawing/2014/main" val="3457735908"/>
                    </a:ext>
                  </a:extLst>
                </a:gridCol>
              </a:tblGrid>
              <a:tr h="1066159">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ANSI/UL1479 (ASTM E814)</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5000"/>
                        </a:lnSpc>
                        <a:spcBef>
                          <a:spcPts val="0"/>
                        </a:spcBef>
                        <a:spcAft>
                          <a:spcPts val="0"/>
                        </a:spcAft>
                      </a:pPr>
                      <a:r>
                        <a:rPr lang="en-US" sz="2400" b="1">
                          <a:solidFill>
                            <a:schemeClr val="bg1"/>
                          </a:solidFill>
                          <a:effectLst/>
                          <a:latin typeface="Lusitana" pitchFamily="2" charset="0"/>
                        </a:rPr>
                        <a:t>CAN/ULC S115</a:t>
                      </a:r>
                      <a:endParaRPr lang="en-US" sz="2400" b="1">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1759432936"/>
                  </a:ext>
                </a:extLst>
              </a:tr>
              <a:tr h="1044645">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F Ratings - 1 and 2 </a:t>
                      </a:r>
                      <a:r>
                        <a:rPr lang="en-US" sz="2400" b="1" dirty="0" err="1">
                          <a:solidFill>
                            <a:schemeClr val="bg1"/>
                          </a:solidFill>
                          <a:effectLst/>
                          <a:latin typeface="Lusitana" pitchFamily="2" charset="0"/>
                        </a:rPr>
                        <a:t>Hr</a:t>
                      </a:r>
                      <a:r>
                        <a:rPr lang="en-US" sz="2400" b="1" dirty="0">
                          <a:solidFill>
                            <a:schemeClr val="bg1"/>
                          </a:solidFill>
                          <a:effectLst/>
                          <a:latin typeface="Lusitana" pitchFamily="2" charset="0"/>
                        </a:rPr>
                        <a:t> (See Item 1)</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5000"/>
                        </a:lnSpc>
                        <a:spcBef>
                          <a:spcPts val="0"/>
                        </a:spcBef>
                        <a:spcAft>
                          <a:spcPts val="0"/>
                        </a:spcAft>
                      </a:pPr>
                      <a:r>
                        <a:rPr lang="en-US" sz="2400" b="1">
                          <a:solidFill>
                            <a:schemeClr val="bg1"/>
                          </a:solidFill>
                          <a:effectLst/>
                          <a:latin typeface="Lusitana" pitchFamily="2" charset="0"/>
                        </a:rPr>
                        <a:t>F Ratings - 1 and 2 Hr (See Item 1)</a:t>
                      </a:r>
                      <a:endParaRPr lang="en-US" sz="2400" b="1">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3698260573"/>
                  </a:ext>
                </a:extLst>
              </a:tr>
              <a:tr h="1056597">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T Rating - 0 </a:t>
                      </a:r>
                      <a:r>
                        <a:rPr lang="en-US" sz="2400" b="1" dirty="0" err="1">
                          <a:solidFill>
                            <a:schemeClr val="bg1"/>
                          </a:solidFill>
                          <a:effectLst/>
                          <a:latin typeface="Lusitana" pitchFamily="2" charset="0"/>
                        </a:rPr>
                        <a:t>Hr</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5000"/>
                        </a:lnSpc>
                        <a:spcBef>
                          <a:spcPts val="0"/>
                        </a:spcBef>
                        <a:spcAft>
                          <a:spcPts val="0"/>
                        </a:spcAft>
                      </a:pPr>
                      <a:r>
                        <a:rPr lang="en-US" sz="2400" b="1">
                          <a:solidFill>
                            <a:schemeClr val="bg1"/>
                          </a:solidFill>
                          <a:effectLst/>
                          <a:latin typeface="Lusitana" pitchFamily="2" charset="0"/>
                        </a:rPr>
                        <a:t>FT Rating - 0 Hr</a:t>
                      </a:r>
                      <a:endParaRPr lang="en-US" sz="2400" b="1">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1225237613"/>
                  </a:ext>
                </a:extLst>
              </a:tr>
              <a:tr h="1044645">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L Rating At Ambient - Less Than 1 CFM/sq ft</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FH Ratings - 1 and 2 </a:t>
                      </a:r>
                      <a:r>
                        <a:rPr lang="en-US" sz="2400" b="1" dirty="0" err="1">
                          <a:solidFill>
                            <a:schemeClr val="bg1"/>
                          </a:solidFill>
                          <a:effectLst/>
                          <a:latin typeface="Lusitana" pitchFamily="2" charset="0"/>
                        </a:rPr>
                        <a:t>Hr</a:t>
                      </a:r>
                      <a:r>
                        <a:rPr lang="en-US" sz="2400" b="1" dirty="0">
                          <a:solidFill>
                            <a:schemeClr val="bg1"/>
                          </a:solidFill>
                          <a:effectLst/>
                          <a:latin typeface="Lusitana" pitchFamily="2" charset="0"/>
                        </a:rPr>
                        <a:t> (See Item 1)</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1110937383"/>
                  </a:ext>
                </a:extLst>
              </a:tr>
              <a:tr h="1056597">
                <a:tc>
                  <a:txBody>
                    <a:bodyPr/>
                    <a:lstStyle/>
                    <a:p>
                      <a:pPr marL="0" marR="0" algn="ctr">
                        <a:lnSpc>
                          <a:spcPct val="105000"/>
                        </a:lnSpc>
                        <a:spcBef>
                          <a:spcPts val="0"/>
                        </a:spcBef>
                        <a:spcAft>
                          <a:spcPts val="0"/>
                        </a:spcAft>
                      </a:pPr>
                      <a:r>
                        <a:rPr lang="en-US" sz="2400" b="1">
                          <a:solidFill>
                            <a:schemeClr val="bg1"/>
                          </a:solidFill>
                          <a:effectLst/>
                          <a:latin typeface="Lusitana" pitchFamily="2" charset="0"/>
                        </a:rPr>
                        <a:t>L Rating At 400 F - Less Than 1 CFM/sq ft</a:t>
                      </a:r>
                      <a:endParaRPr lang="en-US" sz="2400" b="1">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FTH Rating - 0 </a:t>
                      </a:r>
                      <a:r>
                        <a:rPr lang="en-US" sz="2400" b="1" dirty="0" err="1">
                          <a:solidFill>
                            <a:schemeClr val="bg1"/>
                          </a:solidFill>
                          <a:effectLst/>
                          <a:latin typeface="Lusitana" pitchFamily="2" charset="0"/>
                        </a:rPr>
                        <a:t>Hr</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3700226665"/>
                  </a:ext>
                </a:extLst>
              </a:tr>
              <a:tr h="1056597">
                <a:tc rowSpan="2">
                  <a:txBody>
                    <a:bodyPr/>
                    <a:lstStyle/>
                    <a:p>
                      <a:pPr marL="0" marR="0">
                        <a:spcBef>
                          <a:spcPts val="0"/>
                        </a:spcBef>
                        <a:spcAft>
                          <a:spcPts val="0"/>
                        </a:spcAft>
                      </a:pPr>
                      <a:r>
                        <a:rPr lang="en-US" sz="2400" b="1">
                          <a:solidFill>
                            <a:schemeClr val="bg1"/>
                          </a:solidFill>
                          <a:effectLst/>
                          <a:latin typeface="Lusitana" pitchFamily="2" charset="0"/>
                        </a:rPr>
                        <a:t> </a:t>
                      </a:r>
                      <a:endParaRPr lang="en-US" sz="2400" b="1">
                        <a:solidFill>
                          <a:schemeClr val="bg1"/>
                        </a:solidFill>
                        <a:effectLst/>
                        <a:latin typeface="Lusitana" pitchFamily="2" charset="0"/>
                        <a:ea typeface="Courier New" panose="02070309020205020404" pitchFamily="49" charset="0"/>
                      </a:endParaRPr>
                    </a:p>
                  </a:txBody>
                  <a:tcPr marL="6350" marR="6350" marT="0" marB="0">
                    <a:solidFill>
                      <a:srgbClr val="202944"/>
                    </a:solidFill>
                  </a:tcPr>
                </a:tc>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L Rating at Ambient - Less Than 5.1 L/S/m2</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3065479712"/>
                  </a:ext>
                </a:extLst>
              </a:tr>
              <a:tr h="1066159">
                <a:tc vMerge="1">
                  <a:txBody>
                    <a:bodyPr/>
                    <a:lstStyle/>
                    <a:p>
                      <a:endParaRPr lang="en-US"/>
                    </a:p>
                  </a:txBody>
                  <a:tcPr/>
                </a:tc>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L Rating at 204°C - Less Than 5.1 L/S/m2</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3393017927"/>
                  </a:ext>
                </a:extLst>
              </a:tr>
            </a:tbl>
          </a:graphicData>
        </a:graphic>
      </p:graphicFrame>
      <p:sp>
        <p:nvSpPr>
          <p:cNvPr id="20" name="TextBox 19">
            <a:extLst>
              <a:ext uri="{FF2B5EF4-FFF2-40B4-BE49-F238E27FC236}">
                <a16:creationId xmlns:a16="http://schemas.microsoft.com/office/drawing/2014/main" id="{4E98AC07-37C2-E137-27F7-0886C0FFDF2B}"/>
              </a:ext>
            </a:extLst>
          </p:cNvPr>
          <p:cNvSpPr txBox="1"/>
          <p:nvPr/>
        </p:nvSpPr>
        <p:spPr>
          <a:xfrm>
            <a:off x="10108853" y="8014323"/>
            <a:ext cx="5372100" cy="646331"/>
          </a:xfrm>
          <a:prstGeom prst="rect">
            <a:avLst/>
          </a:prstGeom>
          <a:solidFill>
            <a:srgbClr val="202944"/>
          </a:solidFill>
        </p:spPr>
        <p:txBody>
          <a:bodyPr wrap="square">
            <a:spAutoFit/>
          </a:bodyPr>
          <a:lstStyle/>
          <a:p>
            <a:pPr algn="ctr"/>
            <a:r>
              <a:rPr lang="en-US" sz="3600" b="1" dirty="0">
                <a:solidFill>
                  <a:schemeClr val="bg1"/>
                </a:solidFill>
                <a:effectLst/>
                <a:latin typeface="Lusitana" pitchFamily="2" charset="0"/>
                <a:ea typeface="Aptos" panose="020B0004020202020204" pitchFamily="34" charset="0"/>
                <a:cs typeface="Arial" panose="020B0604020202020204" pitchFamily="34" charset="0"/>
              </a:rPr>
              <a:t>UL Design W-L-1049</a:t>
            </a:r>
            <a:endParaRPr lang="en-US" sz="21500" b="1" dirty="0">
              <a:solidFill>
                <a:schemeClr val="bg1"/>
              </a:solidFill>
              <a:latin typeface="Lusitana" pitchFamily="2" charset="0"/>
            </a:endParaRPr>
          </a:p>
        </p:txBody>
      </p:sp>
      <p:grpSp>
        <p:nvGrpSpPr>
          <p:cNvPr id="21" name="Group 20">
            <a:extLst>
              <a:ext uri="{FF2B5EF4-FFF2-40B4-BE49-F238E27FC236}">
                <a16:creationId xmlns:a16="http://schemas.microsoft.com/office/drawing/2014/main" id="{89CFCADD-8462-413B-3A14-FF76E02672AF}"/>
              </a:ext>
            </a:extLst>
          </p:cNvPr>
          <p:cNvGrpSpPr/>
          <p:nvPr/>
        </p:nvGrpSpPr>
        <p:grpSpPr>
          <a:xfrm>
            <a:off x="8889653" y="1756964"/>
            <a:ext cx="8446771" cy="5750811"/>
            <a:chOff x="1752599" y="1506095"/>
            <a:chExt cx="8446771" cy="5750811"/>
          </a:xfrm>
        </p:grpSpPr>
        <p:pic>
          <p:nvPicPr>
            <p:cNvPr id="22" name="Picture 21">
              <a:extLst>
                <a:ext uri="{FF2B5EF4-FFF2-40B4-BE49-F238E27FC236}">
                  <a16:creationId xmlns:a16="http://schemas.microsoft.com/office/drawing/2014/main" id="{A6338F08-8034-33CF-971C-D7EAC69BBC6E}"/>
                </a:ext>
              </a:extLst>
            </p:cNvPr>
            <p:cNvPicPr>
              <a:picLocks noChangeAspect="1"/>
            </p:cNvPicPr>
            <p:nvPr/>
          </p:nvPicPr>
          <p:blipFill rotWithShape="1">
            <a:blip r:embed="rId4"/>
            <a:srcRect l="5976" r="62815"/>
            <a:stretch/>
          </p:blipFill>
          <p:spPr>
            <a:xfrm>
              <a:off x="1752599" y="1506095"/>
              <a:ext cx="3581401" cy="5750811"/>
            </a:xfrm>
            <a:prstGeom prst="rect">
              <a:avLst/>
            </a:prstGeom>
          </p:spPr>
        </p:pic>
        <p:pic>
          <p:nvPicPr>
            <p:cNvPr id="23" name="Picture 22">
              <a:extLst>
                <a:ext uri="{FF2B5EF4-FFF2-40B4-BE49-F238E27FC236}">
                  <a16:creationId xmlns:a16="http://schemas.microsoft.com/office/drawing/2014/main" id="{1F7FE01E-C080-8841-994C-8E256FC38094}"/>
                </a:ext>
              </a:extLst>
            </p:cNvPr>
            <p:cNvPicPr>
              <a:picLocks noChangeAspect="1"/>
            </p:cNvPicPr>
            <p:nvPr/>
          </p:nvPicPr>
          <p:blipFill rotWithShape="1">
            <a:blip r:embed="rId4"/>
            <a:srcRect l="51129" r="6208"/>
            <a:stretch/>
          </p:blipFill>
          <p:spPr>
            <a:xfrm>
              <a:off x="5303520" y="1506095"/>
              <a:ext cx="4895850" cy="5750811"/>
            </a:xfrm>
            <a:prstGeom prst="rect">
              <a:avLst/>
            </a:prstGeom>
          </p:spPr>
        </p:pic>
      </p:grpSp>
    </p:spTree>
    <p:extLst>
      <p:ext uri="{BB962C8B-B14F-4D97-AF65-F5344CB8AC3E}">
        <p14:creationId xmlns:p14="http://schemas.microsoft.com/office/powerpoint/2010/main" val="2040784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49626CD-2ED6-AB75-AD11-7C6A7754AE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
            <a:ext cx="2865594" cy="4381500"/>
          </a:xfrm>
          <a:prstGeom prst="rect">
            <a:avLst/>
          </a:prstGeom>
        </p:spPr>
      </p:pic>
      <p:sp>
        <p:nvSpPr>
          <p:cNvPr id="3" name="Freeform 3"/>
          <p:cNvSpPr/>
          <p:nvPr/>
        </p:nvSpPr>
        <p:spPr>
          <a:xfrm>
            <a:off x="702055" y="1153877"/>
            <a:ext cx="16883891" cy="8408789"/>
          </a:xfrm>
          <a:custGeom>
            <a:avLst/>
            <a:gdLst/>
            <a:ahLst/>
            <a:cxnLst/>
            <a:rect l="l" t="t" r="r" b="b"/>
            <a:pathLst>
              <a:path w="4274726" h="1118861">
                <a:moveTo>
                  <a:pt x="0" y="0"/>
                </a:moveTo>
                <a:lnTo>
                  <a:pt x="4274726" y="0"/>
                </a:lnTo>
                <a:lnTo>
                  <a:pt x="4274726" y="1118861"/>
                </a:lnTo>
                <a:lnTo>
                  <a:pt x="0" y="1118861"/>
                </a:lnTo>
                <a:close/>
              </a:path>
            </a:pathLst>
          </a:custGeom>
          <a:solidFill>
            <a:srgbClr val="7AADD3"/>
          </a:solidFill>
        </p:spPr>
        <p:txBody>
          <a:bodyPr/>
          <a:lstStyle/>
          <a:p>
            <a:endParaRPr lang="en-US" dirty="0"/>
          </a:p>
        </p:txBody>
      </p:sp>
      <p:sp>
        <p:nvSpPr>
          <p:cNvPr id="5" name="TextBox 4">
            <a:extLst>
              <a:ext uri="{FF2B5EF4-FFF2-40B4-BE49-F238E27FC236}">
                <a16:creationId xmlns:a16="http://schemas.microsoft.com/office/drawing/2014/main" id="{8CD9CF9E-B416-63D5-288E-7DDDDAB1C928}"/>
              </a:ext>
            </a:extLst>
          </p:cNvPr>
          <p:cNvSpPr txBox="1"/>
          <p:nvPr/>
        </p:nvSpPr>
        <p:spPr>
          <a:xfrm>
            <a:off x="6324597" y="1305603"/>
            <a:ext cx="5638801" cy="966996"/>
          </a:xfrm>
          <a:prstGeom prst="rect">
            <a:avLst/>
          </a:prstGeom>
          <a:noFill/>
        </p:spPr>
        <p:txBody>
          <a:bodyPr wrap="square">
            <a:spAutoFit/>
          </a:bodyPr>
          <a:lstStyle/>
          <a:p>
            <a:pPr marL="0" marR="0" algn="ctr">
              <a:lnSpc>
                <a:spcPct val="107000"/>
              </a:lnSpc>
              <a:spcBef>
                <a:spcPts val="0"/>
              </a:spcBef>
              <a:spcAft>
                <a:spcPts val="800"/>
              </a:spcAft>
            </a:pPr>
            <a:r>
              <a:rPr lang="en-US" sz="5400" b="1" kern="100" dirty="0">
                <a:effectLst/>
                <a:latin typeface="Lusitana" pitchFamily="2" charset="0"/>
                <a:ea typeface="Aptos" panose="020B0004020202020204" pitchFamily="34" charset="0"/>
                <a:cs typeface="Arial" panose="020B0604020202020204" pitchFamily="34" charset="0"/>
              </a:rPr>
              <a:t>NO FLY ZONE </a:t>
            </a:r>
          </a:p>
        </p:txBody>
      </p:sp>
      <p:sp>
        <p:nvSpPr>
          <p:cNvPr id="7" name="TextBox 6">
            <a:extLst>
              <a:ext uri="{FF2B5EF4-FFF2-40B4-BE49-F238E27FC236}">
                <a16:creationId xmlns:a16="http://schemas.microsoft.com/office/drawing/2014/main" id="{C3576055-0593-6B47-E635-C1DDBBF3F71F}"/>
              </a:ext>
            </a:extLst>
          </p:cNvPr>
          <p:cNvSpPr txBox="1"/>
          <p:nvPr/>
        </p:nvSpPr>
        <p:spPr>
          <a:xfrm>
            <a:off x="990598" y="2272599"/>
            <a:ext cx="16306801" cy="5515356"/>
          </a:xfrm>
          <a:prstGeom prst="rect">
            <a:avLst/>
          </a:prstGeom>
          <a:noFill/>
        </p:spPr>
        <p:txBody>
          <a:bodyPr wrap="square">
            <a:spAutoFit/>
          </a:bodyPr>
          <a:lstStyle/>
          <a:p>
            <a:pPr marL="0" marR="0" algn="just">
              <a:lnSpc>
                <a:spcPct val="107000"/>
              </a:lnSpc>
              <a:spcBef>
                <a:spcPts val="0"/>
              </a:spcBef>
              <a:spcAft>
                <a:spcPts val="800"/>
              </a:spcAft>
            </a:pPr>
            <a:r>
              <a:rPr lang="en-US" sz="5400" b="1" kern="100" dirty="0">
                <a:effectLst/>
                <a:latin typeface="Lusitana" pitchFamily="2" charset="0"/>
                <a:ea typeface="Aptos" panose="020B0004020202020204" pitchFamily="34" charset="0"/>
                <a:cs typeface="Arial" panose="020B0604020202020204" pitchFamily="34" charset="0"/>
              </a:rPr>
              <a:t>T-Rating-</a:t>
            </a:r>
            <a:r>
              <a:rPr lang="en-US" sz="5400" kern="100" dirty="0">
                <a:effectLst/>
                <a:latin typeface="Lusitana" pitchFamily="2" charset="0"/>
                <a:ea typeface="Aptos" panose="020B0004020202020204" pitchFamily="34" charset="0"/>
                <a:cs typeface="Arial" panose="020B0604020202020204" pitchFamily="34" charset="0"/>
              </a:rPr>
              <a:t>   </a:t>
            </a:r>
            <a:r>
              <a:rPr lang="en-US" sz="5400" kern="100" dirty="0">
                <a:solidFill>
                  <a:srgbClr val="000000"/>
                </a:solidFill>
                <a:effectLst/>
                <a:latin typeface="Lusitana" pitchFamily="2" charset="0"/>
                <a:ea typeface="Aptos" panose="020B0004020202020204" pitchFamily="34" charset="0"/>
                <a:cs typeface="Arial" panose="020B0604020202020204" pitchFamily="34" charset="0"/>
              </a:rPr>
              <a:t>Usually expressed in hours indicating the length of time the temperature on the non-fire (cold) side of the rated assembly does not exceed 325 degrees F.</a:t>
            </a:r>
            <a:endParaRPr lang="en-US" sz="5400" kern="100" dirty="0">
              <a:solidFill>
                <a:srgbClr val="000000"/>
              </a:solidFill>
              <a:latin typeface="Lusitana" pitchFamily="2" charset="0"/>
              <a:ea typeface="Aptos" panose="020B0004020202020204" pitchFamily="34" charset="0"/>
              <a:cs typeface="Arial" panose="020B0604020202020204" pitchFamily="34" charset="0"/>
            </a:endParaRPr>
          </a:p>
          <a:p>
            <a:pPr marL="0" marR="0" algn="just">
              <a:lnSpc>
                <a:spcPct val="107000"/>
              </a:lnSpc>
              <a:spcBef>
                <a:spcPts val="0"/>
              </a:spcBef>
              <a:spcAft>
                <a:spcPts val="800"/>
              </a:spcAft>
            </a:pPr>
            <a:r>
              <a:rPr lang="en-US" sz="5400" kern="100" dirty="0">
                <a:effectLst/>
                <a:latin typeface="Lusitana" pitchFamily="2" charset="0"/>
                <a:ea typeface="Aptos" panose="020B0004020202020204" pitchFamily="34" charset="0"/>
                <a:cs typeface="Arial" panose="020B0604020202020204" pitchFamily="34" charset="0"/>
              </a:rPr>
              <a:t>Penetrations in Fire rated horizontal assemblies shall have a ‘T-</a:t>
            </a:r>
            <a:r>
              <a:rPr lang="en-US" sz="5400" kern="100" dirty="0">
                <a:solidFill>
                  <a:srgbClr val="000000"/>
                </a:solidFill>
                <a:effectLst/>
                <a:latin typeface="Lusitana" pitchFamily="2" charset="0"/>
                <a:ea typeface="Aptos" panose="020B0004020202020204" pitchFamily="34" charset="0"/>
                <a:cs typeface="Arial" panose="020B0604020202020204" pitchFamily="34" charset="0"/>
              </a:rPr>
              <a:t>Rating’ not less than 1-hour, and not less than the fire – resistance rating of the horizontal assembly</a:t>
            </a:r>
            <a:r>
              <a:rPr lang="en-US" sz="4000" kern="100" dirty="0">
                <a:solidFill>
                  <a:srgbClr val="000000"/>
                </a:solidFill>
                <a:effectLst/>
                <a:latin typeface="Lusitana" pitchFamily="2" charset="0"/>
                <a:ea typeface="Aptos" panose="020B0004020202020204" pitchFamily="34" charset="0"/>
                <a:cs typeface="Arial" panose="020B0604020202020204" pitchFamily="34" charset="0"/>
              </a:rPr>
              <a:t>.</a:t>
            </a:r>
            <a:endParaRPr lang="en-US" sz="4000" kern="100" dirty="0">
              <a:effectLst/>
              <a:latin typeface="Lusitana" pitchFamily="2"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096944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44D11DE-82F5-FE2E-46E9-7C697DAB01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5422405" y="1"/>
            <a:ext cx="2865594" cy="4381500"/>
          </a:xfrm>
          <a:prstGeom prst="rect">
            <a:avLst/>
          </a:prstGeom>
        </p:spPr>
      </p:pic>
      <p:sp>
        <p:nvSpPr>
          <p:cNvPr id="3" name="Freeform 3"/>
          <p:cNvSpPr/>
          <p:nvPr/>
        </p:nvSpPr>
        <p:spPr>
          <a:xfrm>
            <a:off x="702055" y="1153877"/>
            <a:ext cx="16883891" cy="8408789"/>
          </a:xfrm>
          <a:custGeom>
            <a:avLst/>
            <a:gdLst/>
            <a:ahLst/>
            <a:cxnLst/>
            <a:rect l="l" t="t" r="r" b="b"/>
            <a:pathLst>
              <a:path w="4274726" h="1118861">
                <a:moveTo>
                  <a:pt x="0" y="0"/>
                </a:moveTo>
                <a:lnTo>
                  <a:pt x="4274726" y="0"/>
                </a:lnTo>
                <a:lnTo>
                  <a:pt x="4274726" y="1118861"/>
                </a:lnTo>
                <a:lnTo>
                  <a:pt x="0" y="1118861"/>
                </a:lnTo>
                <a:close/>
              </a:path>
            </a:pathLst>
          </a:custGeom>
          <a:solidFill>
            <a:srgbClr val="7AADD3"/>
          </a:solidFill>
        </p:spPr>
        <p:txBody>
          <a:bodyPr/>
          <a:lstStyle/>
          <a:p>
            <a:endParaRPr lang="en-US" dirty="0"/>
          </a:p>
        </p:txBody>
      </p:sp>
      <p:sp>
        <p:nvSpPr>
          <p:cNvPr id="20" name="TextBox 19">
            <a:extLst>
              <a:ext uri="{FF2B5EF4-FFF2-40B4-BE49-F238E27FC236}">
                <a16:creationId xmlns:a16="http://schemas.microsoft.com/office/drawing/2014/main" id="{F829AB7D-A4B9-532E-CEF8-B6666BB36043}"/>
              </a:ext>
            </a:extLst>
          </p:cNvPr>
          <p:cNvSpPr txBox="1"/>
          <p:nvPr/>
        </p:nvSpPr>
        <p:spPr>
          <a:xfrm>
            <a:off x="10668000" y="8002151"/>
            <a:ext cx="5372100" cy="646331"/>
          </a:xfrm>
          <a:prstGeom prst="rect">
            <a:avLst/>
          </a:prstGeom>
          <a:solidFill>
            <a:srgbClr val="202944"/>
          </a:solidFill>
        </p:spPr>
        <p:txBody>
          <a:bodyPr wrap="square">
            <a:spAutoFit/>
          </a:bodyPr>
          <a:lstStyle/>
          <a:p>
            <a:pPr algn="ctr"/>
            <a:r>
              <a:rPr lang="en-US" sz="3600" b="1" dirty="0">
                <a:solidFill>
                  <a:schemeClr val="bg1"/>
                </a:solidFill>
                <a:effectLst/>
                <a:latin typeface="Lusitana" pitchFamily="2" charset="0"/>
                <a:ea typeface="Aptos" panose="020B0004020202020204" pitchFamily="34" charset="0"/>
                <a:cs typeface="Arial" panose="020B0604020202020204" pitchFamily="34" charset="0"/>
              </a:rPr>
              <a:t>UL Design F-A-1093</a:t>
            </a:r>
            <a:endParaRPr lang="en-US" sz="21500" b="1" dirty="0">
              <a:solidFill>
                <a:schemeClr val="bg1"/>
              </a:solidFill>
              <a:latin typeface="Lusitana" pitchFamily="2" charset="0"/>
            </a:endParaRPr>
          </a:p>
        </p:txBody>
      </p:sp>
      <p:grpSp>
        <p:nvGrpSpPr>
          <p:cNvPr id="8" name="Group 7">
            <a:extLst>
              <a:ext uri="{FF2B5EF4-FFF2-40B4-BE49-F238E27FC236}">
                <a16:creationId xmlns:a16="http://schemas.microsoft.com/office/drawing/2014/main" id="{A3AF697F-5E3A-02D8-5D11-E24A4DD15098}"/>
              </a:ext>
            </a:extLst>
          </p:cNvPr>
          <p:cNvGrpSpPr/>
          <p:nvPr/>
        </p:nvGrpSpPr>
        <p:grpSpPr>
          <a:xfrm>
            <a:off x="9187757" y="1726484"/>
            <a:ext cx="7881043" cy="6007816"/>
            <a:chOff x="9929309" y="1726484"/>
            <a:chExt cx="6377491" cy="4407616"/>
          </a:xfrm>
        </p:grpSpPr>
        <p:pic>
          <p:nvPicPr>
            <p:cNvPr id="6" name="Picture 5">
              <a:extLst>
                <a:ext uri="{FF2B5EF4-FFF2-40B4-BE49-F238E27FC236}">
                  <a16:creationId xmlns:a16="http://schemas.microsoft.com/office/drawing/2014/main" id="{D904ECC9-8D11-9C7E-E983-84C80F75731D}"/>
                </a:ext>
              </a:extLst>
            </p:cNvPr>
            <p:cNvPicPr>
              <a:picLocks noChangeAspect="1"/>
            </p:cNvPicPr>
            <p:nvPr/>
          </p:nvPicPr>
          <p:blipFill rotWithShape="1">
            <a:blip r:embed="rId4"/>
            <a:srcRect l="3475" r="60406"/>
            <a:stretch/>
          </p:blipFill>
          <p:spPr>
            <a:xfrm>
              <a:off x="9929309" y="1726484"/>
              <a:ext cx="2865594" cy="4407616"/>
            </a:xfrm>
            <a:prstGeom prst="rect">
              <a:avLst/>
            </a:prstGeom>
          </p:spPr>
        </p:pic>
        <p:pic>
          <p:nvPicPr>
            <p:cNvPr id="7" name="Picture 6">
              <a:extLst>
                <a:ext uri="{FF2B5EF4-FFF2-40B4-BE49-F238E27FC236}">
                  <a16:creationId xmlns:a16="http://schemas.microsoft.com/office/drawing/2014/main" id="{63E39619-5DD6-BFC2-074C-745AD904F338}"/>
                </a:ext>
              </a:extLst>
            </p:cNvPr>
            <p:cNvPicPr>
              <a:picLocks noChangeAspect="1"/>
            </p:cNvPicPr>
            <p:nvPr/>
          </p:nvPicPr>
          <p:blipFill rotWithShape="1">
            <a:blip r:embed="rId4"/>
            <a:srcRect l="45734" r="9124"/>
            <a:stretch/>
          </p:blipFill>
          <p:spPr>
            <a:xfrm>
              <a:off x="12725400" y="1726484"/>
              <a:ext cx="3581400" cy="4407616"/>
            </a:xfrm>
            <a:prstGeom prst="rect">
              <a:avLst/>
            </a:prstGeom>
          </p:spPr>
        </p:pic>
      </p:grpSp>
      <p:graphicFrame>
        <p:nvGraphicFramePr>
          <p:cNvPr id="9" name="Table 8">
            <a:extLst>
              <a:ext uri="{FF2B5EF4-FFF2-40B4-BE49-F238E27FC236}">
                <a16:creationId xmlns:a16="http://schemas.microsoft.com/office/drawing/2014/main" id="{5817C5EC-C987-0EA4-C8F3-A649003A35A1}"/>
              </a:ext>
            </a:extLst>
          </p:cNvPr>
          <p:cNvGraphicFramePr>
            <a:graphicFrameLocks noGrp="1"/>
          </p:cNvGraphicFramePr>
          <p:nvPr>
            <p:extLst>
              <p:ext uri="{D42A27DB-BD31-4B8C-83A1-F6EECF244321}">
                <p14:modId xmlns:p14="http://schemas.microsoft.com/office/powerpoint/2010/main" val="3845792022"/>
              </p:ext>
            </p:extLst>
          </p:nvPr>
        </p:nvGraphicFramePr>
        <p:xfrm>
          <a:off x="1053622" y="1745263"/>
          <a:ext cx="7937978" cy="7387857"/>
        </p:xfrm>
        <a:graphic>
          <a:graphicData uri="http://schemas.openxmlformats.org/drawingml/2006/table">
            <a:tbl>
              <a:tblPr>
                <a:tableStyleId>{5C22544A-7EE6-4342-B048-85BDC9FD1C3A}</a:tableStyleId>
              </a:tblPr>
              <a:tblGrid>
                <a:gridCol w="3965745">
                  <a:extLst>
                    <a:ext uri="{9D8B030D-6E8A-4147-A177-3AD203B41FA5}">
                      <a16:colId xmlns:a16="http://schemas.microsoft.com/office/drawing/2014/main" val="1881038588"/>
                    </a:ext>
                  </a:extLst>
                </a:gridCol>
                <a:gridCol w="3972233">
                  <a:extLst>
                    <a:ext uri="{9D8B030D-6E8A-4147-A177-3AD203B41FA5}">
                      <a16:colId xmlns:a16="http://schemas.microsoft.com/office/drawing/2014/main" val="3315533411"/>
                    </a:ext>
                  </a:extLst>
                </a:gridCol>
              </a:tblGrid>
              <a:tr h="1137311">
                <a:tc>
                  <a:txBody>
                    <a:bodyPr/>
                    <a:lstStyle/>
                    <a:p>
                      <a:pPr marL="0" marR="0" algn="ctr">
                        <a:lnSpc>
                          <a:spcPct val="107000"/>
                        </a:lnSpc>
                        <a:spcBef>
                          <a:spcPts val="0"/>
                        </a:spcBef>
                        <a:spcAft>
                          <a:spcPts val="0"/>
                        </a:spcAft>
                      </a:pPr>
                      <a:r>
                        <a:rPr lang="en-US" sz="2800">
                          <a:solidFill>
                            <a:schemeClr val="bg1"/>
                          </a:solidFill>
                          <a:effectLst/>
                          <a:latin typeface="Lusitana" pitchFamily="2" charset="0"/>
                        </a:rPr>
                        <a:t>ANSI/UL1479 (ASTM E814)</a:t>
                      </a:r>
                      <a:endParaRPr lang="en-US" sz="280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7000"/>
                        </a:lnSpc>
                        <a:spcBef>
                          <a:spcPts val="0"/>
                        </a:spcBef>
                        <a:spcAft>
                          <a:spcPts val="0"/>
                        </a:spcAft>
                      </a:pPr>
                      <a:r>
                        <a:rPr lang="en-US" sz="2800">
                          <a:solidFill>
                            <a:schemeClr val="bg1"/>
                          </a:solidFill>
                          <a:effectLst/>
                          <a:latin typeface="Lusitana" pitchFamily="2" charset="0"/>
                        </a:rPr>
                        <a:t>CAN/ULC S115</a:t>
                      </a:r>
                      <a:endParaRPr lang="en-US" sz="280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1408962889"/>
                  </a:ext>
                </a:extLst>
              </a:tr>
              <a:tr h="563991">
                <a:tc>
                  <a:txBody>
                    <a:bodyPr/>
                    <a:lstStyle/>
                    <a:p>
                      <a:pPr marL="0" marR="0" algn="ctr">
                        <a:lnSpc>
                          <a:spcPct val="107000"/>
                        </a:lnSpc>
                        <a:spcBef>
                          <a:spcPts val="0"/>
                        </a:spcBef>
                        <a:spcAft>
                          <a:spcPts val="0"/>
                        </a:spcAft>
                      </a:pPr>
                      <a:r>
                        <a:rPr lang="en-US" sz="2800">
                          <a:solidFill>
                            <a:schemeClr val="bg1"/>
                          </a:solidFill>
                          <a:effectLst/>
                          <a:latin typeface="Lusitana" pitchFamily="2" charset="0"/>
                        </a:rPr>
                        <a:t>F Rating - 2 Hr</a:t>
                      </a:r>
                      <a:endParaRPr lang="en-US" sz="280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7000"/>
                        </a:lnSpc>
                        <a:spcBef>
                          <a:spcPts val="0"/>
                        </a:spcBef>
                        <a:spcAft>
                          <a:spcPts val="0"/>
                        </a:spcAft>
                      </a:pPr>
                      <a:r>
                        <a:rPr lang="en-US" sz="2800">
                          <a:solidFill>
                            <a:schemeClr val="bg1"/>
                          </a:solidFill>
                          <a:effectLst/>
                          <a:latin typeface="Lusitana" pitchFamily="2" charset="0"/>
                        </a:rPr>
                        <a:t>F Rating - 2 Hr</a:t>
                      </a:r>
                      <a:endParaRPr lang="en-US" sz="280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1841066560"/>
                  </a:ext>
                </a:extLst>
              </a:tr>
              <a:tr h="1137311">
                <a:tc>
                  <a:txBody>
                    <a:bodyPr/>
                    <a:lstStyle/>
                    <a:p>
                      <a:pPr marL="0" marR="0" algn="ctr">
                        <a:lnSpc>
                          <a:spcPct val="107000"/>
                        </a:lnSpc>
                        <a:spcBef>
                          <a:spcPts val="0"/>
                        </a:spcBef>
                        <a:spcAft>
                          <a:spcPts val="0"/>
                        </a:spcAft>
                      </a:pPr>
                      <a:r>
                        <a:rPr lang="en-US" sz="2800">
                          <a:solidFill>
                            <a:schemeClr val="bg1"/>
                          </a:solidFill>
                          <a:effectLst/>
                          <a:latin typeface="Lusitana" pitchFamily="2" charset="0"/>
                        </a:rPr>
                        <a:t>T Ratings - 1-1/2, 1-3/4 and 2 Hr (See Item 2)</a:t>
                      </a:r>
                      <a:endParaRPr lang="en-US" sz="280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7000"/>
                        </a:lnSpc>
                        <a:spcBef>
                          <a:spcPts val="0"/>
                        </a:spcBef>
                        <a:spcAft>
                          <a:spcPts val="0"/>
                        </a:spcAft>
                      </a:pPr>
                      <a:r>
                        <a:rPr lang="en-US" sz="2800">
                          <a:solidFill>
                            <a:schemeClr val="bg1"/>
                          </a:solidFill>
                          <a:effectLst/>
                          <a:latin typeface="Lusitana" pitchFamily="2" charset="0"/>
                        </a:rPr>
                        <a:t>FT Ratings - 1-1/2, 1-3/4 and 2 Hr (See Item 2)</a:t>
                      </a:r>
                      <a:endParaRPr lang="en-US" sz="280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1676023385"/>
                  </a:ext>
                </a:extLst>
              </a:tr>
              <a:tr h="1137311">
                <a:tc>
                  <a:txBody>
                    <a:bodyPr/>
                    <a:lstStyle/>
                    <a:p>
                      <a:pPr marL="0" marR="0" algn="ctr">
                        <a:lnSpc>
                          <a:spcPct val="107000"/>
                        </a:lnSpc>
                        <a:spcBef>
                          <a:spcPts val="0"/>
                        </a:spcBef>
                        <a:spcAft>
                          <a:spcPts val="0"/>
                        </a:spcAft>
                      </a:pPr>
                      <a:r>
                        <a:rPr lang="en-US" sz="2800">
                          <a:solidFill>
                            <a:schemeClr val="bg1"/>
                          </a:solidFill>
                          <a:effectLst/>
                          <a:latin typeface="Lusitana" pitchFamily="2" charset="0"/>
                        </a:rPr>
                        <a:t>L Rating At Ambient - Less Than 1 CFM/sq ft</a:t>
                      </a:r>
                      <a:endParaRPr lang="en-US" sz="280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7000"/>
                        </a:lnSpc>
                        <a:spcBef>
                          <a:spcPts val="0"/>
                        </a:spcBef>
                        <a:spcAft>
                          <a:spcPts val="0"/>
                        </a:spcAft>
                      </a:pPr>
                      <a:r>
                        <a:rPr lang="en-US" sz="2800" dirty="0">
                          <a:solidFill>
                            <a:schemeClr val="bg1"/>
                          </a:solidFill>
                          <a:effectLst/>
                          <a:latin typeface="Lusitana" pitchFamily="2" charset="0"/>
                        </a:rPr>
                        <a:t>FH Rating - 2 </a:t>
                      </a:r>
                      <a:r>
                        <a:rPr lang="en-US" sz="2800" dirty="0" err="1">
                          <a:solidFill>
                            <a:schemeClr val="bg1"/>
                          </a:solidFill>
                          <a:effectLst/>
                          <a:latin typeface="Lusitana" pitchFamily="2" charset="0"/>
                        </a:rPr>
                        <a:t>Hr</a:t>
                      </a:r>
                      <a:endParaRPr lang="en-US" sz="2800"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4058348101"/>
                  </a:ext>
                </a:extLst>
              </a:tr>
              <a:tr h="1137311">
                <a:tc>
                  <a:txBody>
                    <a:bodyPr/>
                    <a:lstStyle/>
                    <a:p>
                      <a:pPr marL="0" marR="0" algn="ctr">
                        <a:lnSpc>
                          <a:spcPct val="107000"/>
                        </a:lnSpc>
                        <a:spcBef>
                          <a:spcPts val="0"/>
                        </a:spcBef>
                        <a:spcAft>
                          <a:spcPts val="0"/>
                        </a:spcAft>
                      </a:pPr>
                      <a:r>
                        <a:rPr lang="en-US" sz="2800">
                          <a:solidFill>
                            <a:schemeClr val="bg1"/>
                          </a:solidFill>
                          <a:effectLst/>
                          <a:latin typeface="Lusitana" pitchFamily="2" charset="0"/>
                        </a:rPr>
                        <a:t>L Rating At 400 F - Less Than 1 CFM/sq ft</a:t>
                      </a:r>
                      <a:endParaRPr lang="en-US" sz="280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7000"/>
                        </a:lnSpc>
                        <a:spcBef>
                          <a:spcPts val="0"/>
                        </a:spcBef>
                        <a:spcAft>
                          <a:spcPts val="0"/>
                        </a:spcAft>
                      </a:pPr>
                      <a:r>
                        <a:rPr lang="en-US" sz="2800">
                          <a:solidFill>
                            <a:schemeClr val="bg1"/>
                          </a:solidFill>
                          <a:effectLst/>
                          <a:latin typeface="Lusitana" pitchFamily="2" charset="0"/>
                        </a:rPr>
                        <a:t>FTH Ratings - 1-1/2, 1-3/4 and 2 Hr (See Item 2)</a:t>
                      </a:r>
                      <a:endParaRPr lang="en-US" sz="280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1635685642"/>
                  </a:ext>
                </a:extLst>
              </a:tr>
              <a:tr h="1137311">
                <a:tc>
                  <a:txBody>
                    <a:bodyPr/>
                    <a:lstStyle/>
                    <a:p>
                      <a:pPr marL="0" marR="0" algn="ctr">
                        <a:lnSpc>
                          <a:spcPct val="107000"/>
                        </a:lnSpc>
                        <a:spcBef>
                          <a:spcPts val="0"/>
                        </a:spcBef>
                        <a:spcAft>
                          <a:spcPts val="0"/>
                        </a:spcAft>
                      </a:pPr>
                      <a:r>
                        <a:rPr lang="en-US" sz="2800">
                          <a:solidFill>
                            <a:schemeClr val="bg1"/>
                          </a:solidFill>
                          <a:effectLst/>
                          <a:latin typeface="Lusitana" pitchFamily="2" charset="0"/>
                        </a:rPr>
                        <a:t>W Rating - Class 1 (See Item 3B)</a:t>
                      </a:r>
                      <a:endParaRPr lang="en-US" sz="280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7000"/>
                        </a:lnSpc>
                        <a:spcBef>
                          <a:spcPts val="0"/>
                        </a:spcBef>
                        <a:spcAft>
                          <a:spcPts val="0"/>
                        </a:spcAft>
                      </a:pPr>
                      <a:r>
                        <a:rPr lang="en-US" sz="2800">
                          <a:solidFill>
                            <a:schemeClr val="bg1"/>
                          </a:solidFill>
                          <a:effectLst/>
                          <a:latin typeface="Lusitana" pitchFamily="2" charset="0"/>
                        </a:rPr>
                        <a:t>L Rating At Ambient Less Than 5.1 L/s/m2</a:t>
                      </a:r>
                      <a:endParaRPr lang="en-US" sz="280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1299617960"/>
                  </a:ext>
                </a:extLst>
              </a:tr>
              <a:tr h="1137311">
                <a:tc>
                  <a:txBody>
                    <a:bodyPr/>
                    <a:lstStyle/>
                    <a:p>
                      <a:pPr marL="0" marR="0">
                        <a:spcBef>
                          <a:spcPts val="0"/>
                        </a:spcBef>
                        <a:spcAft>
                          <a:spcPts val="0"/>
                        </a:spcAft>
                      </a:pPr>
                      <a:r>
                        <a:rPr lang="en-US" sz="2800">
                          <a:solidFill>
                            <a:schemeClr val="bg1"/>
                          </a:solidFill>
                          <a:effectLst/>
                          <a:latin typeface="Lusitana" pitchFamily="2" charset="0"/>
                        </a:rPr>
                        <a:t> </a:t>
                      </a:r>
                      <a:endParaRPr lang="en-US" sz="2800">
                        <a:solidFill>
                          <a:schemeClr val="bg1"/>
                        </a:solidFill>
                        <a:effectLst/>
                        <a:latin typeface="Lusitana" pitchFamily="2" charset="0"/>
                        <a:ea typeface="Courier New" panose="02070309020205020404" pitchFamily="49" charset="0"/>
                      </a:endParaRPr>
                    </a:p>
                  </a:txBody>
                  <a:tcPr marL="6350" marR="6350" marT="0" marB="0">
                    <a:solidFill>
                      <a:srgbClr val="202944"/>
                    </a:solidFill>
                  </a:tcPr>
                </a:tc>
                <a:tc>
                  <a:txBody>
                    <a:bodyPr/>
                    <a:lstStyle/>
                    <a:p>
                      <a:pPr marL="0" marR="0" algn="ctr">
                        <a:lnSpc>
                          <a:spcPct val="107000"/>
                        </a:lnSpc>
                        <a:spcBef>
                          <a:spcPts val="0"/>
                        </a:spcBef>
                        <a:spcAft>
                          <a:spcPts val="0"/>
                        </a:spcAft>
                      </a:pPr>
                      <a:r>
                        <a:rPr lang="en-US" sz="2800" dirty="0">
                          <a:solidFill>
                            <a:schemeClr val="bg1"/>
                          </a:solidFill>
                          <a:effectLst/>
                          <a:latin typeface="Lusitana" pitchFamily="2" charset="0"/>
                        </a:rPr>
                        <a:t>L Rating At 204 C Less Than 5.1 L/s/m2</a:t>
                      </a:r>
                      <a:endParaRPr lang="en-US" sz="2800"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3963217009"/>
                  </a:ext>
                </a:extLst>
              </a:tr>
            </a:tbl>
          </a:graphicData>
        </a:graphic>
      </p:graphicFrame>
    </p:spTree>
    <p:extLst>
      <p:ext uri="{BB962C8B-B14F-4D97-AF65-F5344CB8AC3E}">
        <p14:creationId xmlns:p14="http://schemas.microsoft.com/office/powerpoint/2010/main" val="32182109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49626CD-2ED6-AB75-AD11-7C6A7754AE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
            <a:ext cx="2865594" cy="4381500"/>
          </a:xfrm>
          <a:prstGeom prst="rect">
            <a:avLst/>
          </a:prstGeom>
        </p:spPr>
      </p:pic>
      <p:sp>
        <p:nvSpPr>
          <p:cNvPr id="3" name="Freeform 3"/>
          <p:cNvSpPr/>
          <p:nvPr/>
        </p:nvSpPr>
        <p:spPr>
          <a:xfrm>
            <a:off x="702055" y="1153877"/>
            <a:ext cx="16883891" cy="8408789"/>
          </a:xfrm>
          <a:custGeom>
            <a:avLst/>
            <a:gdLst/>
            <a:ahLst/>
            <a:cxnLst/>
            <a:rect l="l" t="t" r="r" b="b"/>
            <a:pathLst>
              <a:path w="4274726" h="1118861">
                <a:moveTo>
                  <a:pt x="0" y="0"/>
                </a:moveTo>
                <a:lnTo>
                  <a:pt x="4274726" y="0"/>
                </a:lnTo>
                <a:lnTo>
                  <a:pt x="4274726" y="1118861"/>
                </a:lnTo>
                <a:lnTo>
                  <a:pt x="0" y="1118861"/>
                </a:lnTo>
                <a:close/>
              </a:path>
            </a:pathLst>
          </a:custGeom>
          <a:solidFill>
            <a:srgbClr val="7AADD3"/>
          </a:solidFill>
        </p:spPr>
        <p:txBody>
          <a:bodyPr/>
          <a:lstStyle/>
          <a:p>
            <a:endParaRPr lang="en-US" dirty="0"/>
          </a:p>
        </p:txBody>
      </p:sp>
      <p:sp>
        <p:nvSpPr>
          <p:cNvPr id="20" name="TextBox 19">
            <a:extLst>
              <a:ext uri="{FF2B5EF4-FFF2-40B4-BE49-F238E27FC236}">
                <a16:creationId xmlns:a16="http://schemas.microsoft.com/office/drawing/2014/main" id="{F829AB7D-A4B9-532E-CEF8-B6666BB36043}"/>
              </a:ext>
            </a:extLst>
          </p:cNvPr>
          <p:cNvSpPr txBox="1"/>
          <p:nvPr/>
        </p:nvSpPr>
        <p:spPr>
          <a:xfrm>
            <a:off x="10668000" y="8002151"/>
            <a:ext cx="5372100" cy="646331"/>
          </a:xfrm>
          <a:prstGeom prst="rect">
            <a:avLst/>
          </a:prstGeom>
          <a:solidFill>
            <a:srgbClr val="202944"/>
          </a:solidFill>
        </p:spPr>
        <p:txBody>
          <a:bodyPr wrap="square">
            <a:spAutoFit/>
          </a:bodyPr>
          <a:lstStyle/>
          <a:p>
            <a:pPr algn="ctr"/>
            <a:r>
              <a:rPr lang="en-US" sz="3600" b="1" dirty="0">
                <a:solidFill>
                  <a:schemeClr val="bg1"/>
                </a:solidFill>
                <a:effectLst/>
                <a:latin typeface="Lusitana" pitchFamily="2" charset="0"/>
                <a:ea typeface="Aptos" panose="020B0004020202020204" pitchFamily="34" charset="0"/>
                <a:cs typeface="Arial" panose="020B0604020202020204" pitchFamily="34" charset="0"/>
              </a:rPr>
              <a:t>UL Design </a:t>
            </a:r>
            <a:r>
              <a:rPr lang="en-US" sz="3600" b="1" dirty="0">
                <a:solidFill>
                  <a:schemeClr val="bg1"/>
                </a:solidFill>
                <a:latin typeface="Lusitana" pitchFamily="2" charset="0"/>
                <a:cs typeface="Arial" panose="020B0604020202020204" pitchFamily="34" charset="0"/>
              </a:rPr>
              <a:t>HW-D-0079 </a:t>
            </a:r>
          </a:p>
        </p:txBody>
      </p:sp>
      <p:sp>
        <p:nvSpPr>
          <p:cNvPr id="5" name="TextBox 4">
            <a:extLst>
              <a:ext uri="{FF2B5EF4-FFF2-40B4-BE49-F238E27FC236}">
                <a16:creationId xmlns:a16="http://schemas.microsoft.com/office/drawing/2014/main" id="{217CE55A-E012-C4B5-7487-F2330EF27D64}"/>
              </a:ext>
            </a:extLst>
          </p:cNvPr>
          <p:cNvSpPr txBox="1"/>
          <p:nvPr/>
        </p:nvSpPr>
        <p:spPr>
          <a:xfrm>
            <a:off x="651370" y="1784350"/>
            <a:ext cx="8398190" cy="6671057"/>
          </a:xfrm>
          <a:prstGeom prst="rect">
            <a:avLst/>
          </a:prstGeom>
          <a:noFill/>
        </p:spPr>
        <p:txBody>
          <a:bodyPr wrap="square">
            <a:spAutoFit/>
          </a:bodyPr>
          <a:lstStyle/>
          <a:p>
            <a:pPr marL="571500" indent="-571500" algn="l">
              <a:lnSpc>
                <a:spcPct val="150000"/>
              </a:lnSpc>
              <a:buFont typeface="Arial" panose="020B0604020202020204" pitchFamily="34" charset="0"/>
              <a:buChar char="•"/>
            </a:pPr>
            <a:r>
              <a:rPr lang="en-US" sz="3600" b="0" i="0" u="none" strike="noStrike" baseline="0" dirty="0">
                <a:latin typeface="Lusitana" pitchFamily="2" charset="0"/>
              </a:rPr>
              <a:t>Assembly Ratings - 1 &amp; 2 </a:t>
            </a:r>
            <a:r>
              <a:rPr lang="en-US" sz="3600" b="0" i="0" u="none" strike="noStrike" baseline="0" dirty="0" err="1">
                <a:latin typeface="Lusitana" pitchFamily="2" charset="0"/>
              </a:rPr>
              <a:t>Hr</a:t>
            </a:r>
            <a:r>
              <a:rPr lang="en-US" sz="3600" b="0" i="0" u="none" strike="noStrike" baseline="0" dirty="0">
                <a:latin typeface="Lusitana" pitchFamily="2" charset="0"/>
              </a:rPr>
              <a:t> </a:t>
            </a:r>
            <a:endParaRPr lang="en-US" sz="3600" dirty="0">
              <a:latin typeface="Lusitana" pitchFamily="2" charset="0"/>
            </a:endParaRPr>
          </a:p>
          <a:p>
            <a:pPr marL="571500" indent="-571500" algn="l">
              <a:lnSpc>
                <a:spcPct val="150000"/>
              </a:lnSpc>
              <a:buFont typeface="Arial" panose="020B0604020202020204" pitchFamily="34" charset="0"/>
              <a:buChar char="•"/>
            </a:pPr>
            <a:r>
              <a:rPr lang="en-US" sz="3600" b="0" i="0" u="none" strike="noStrike" baseline="0" dirty="0">
                <a:latin typeface="Lusitana" pitchFamily="2" charset="0"/>
              </a:rPr>
              <a:t>Joint Width - 3/4 in. Maximum</a:t>
            </a:r>
          </a:p>
          <a:p>
            <a:pPr marL="571500" indent="-571500" algn="l">
              <a:lnSpc>
                <a:spcPct val="150000"/>
              </a:lnSpc>
              <a:buFont typeface="Arial" panose="020B0604020202020204" pitchFamily="34" charset="0"/>
              <a:buChar char="•"/>
            </a:pPr>
            <a:r>
              <a:rPr lang="en-US" sz="3600" b="0" i="0" u="none" strike="noStrike" baseline="0" dirty="0">
                <a:latin typeface="Lusitana" pitchFamily="2" charset="0"/>
              </a:rPr>
              <a:t>L Rating At Ambient - Less Than 1 CFM/Lin Ft</a:t>
            </a:r>
          </a:p>
          <a:p>
            <a:pPr marL="571500" indent="-571500" algn="l">
              <a:lnSpc>
                <a:spcPct val="150000"/>
              </a:lnSpc>
              <a:buFont typeface="Arial" panose="020B0604020202020204" pitchFamily="34" charset="0"/>
              <a:buChar char="•"/>
            </a:pPr>
            <a:r>
              <a:rPr lang="en-US" sz="3600" b="0" i="0" u="none" strike="noStrike" baseline="0" dirty="0">
                <a:latin typeface="Lusitana" pitchFamily="2" charset="0"/>
              </a:rPr>
              <a:t>L Rating At 400°F - Less Than 1 CFM/Lin Ft</a:t>
            </a:r>
          </a:p>
          <a:p>
            <a:pPr marL="571500" indent="-571500" algn="l">
              <a:lnSpc>
                <a:spcPct val="150000"/>
              </a:lnSpc>
              <a:buFont typeface="Arial" panose="020B0604020202020204" pitchFamily="34" charset="0"/>
              <a:buChar char="•"/>
            </a:pPr>
            <a:r>
              <a:rPr lang="en-US" sz="3600" b="0" i="0" u="none" strike="noStrike" baseline="0" dirty="0">
                <a:latin typeface="Lusitana" pitchFamily="2" charset="0"/>
              </a:rPr>
              <a:t>Class II Movement Capabilities - 25% Compression</a:t>
            </a:r>
            <a:endParaRPr lang="en-US" sz="3600" dirty="0">
              <a:latin typeface="Lusitana" pitchFamily="2" charset="0"/>
            </a:endParaRPr>
          </a:p>
        </p:txBody>
      </p:sp>
      <p:pic>
        <p:nvPicPr>
          <p:cNvPr id="11" name="Picture 10">
            <a:extLst>
              <a:ext uri="{FF2B5EF4-FFF2-40B4-BE49-F238E27FC236}">
                <a16:creationId xmlns:a16="http://schemas.microsoft.com/office/drawing/2014/main" id="{794F1820-56F7-C04A-2443-8A1BE16EB5C8}"/>
              </a:ext>
            </a:extLst>
          </p:cNvPr>
          <p:cNvPicPr>
            <a:picLocks noChangeAspect="1"/>
          </p:cNvPicPr>
          <p:nvPr/>
        </p:nvPicPr>
        <p:blipFill>
          <a:blip r:embed="rId4"/>
          <a:stretch>
            <a:fillRect/>
          </a:stretch>
        </p:blipFill>
        <p:spPr>
          <a:xfrm>
            <a:off x="9049560" y="1829375"/>
            <a:ext cx="8219266" cy="5904925"/>
          </a:xfrm>
          <a:prstGeom prst="rect">
            <a:avLst/>
          </a:prstGeom>
        </p:spPr>
      </p:pic>
    </p:spTree>
    <p:extLst>
      <p:ext uri="{BB962C8B-B14F-4D97-AF65-F5344CB8AC3E}">
        <p14:creationId xmlns:p14="http://schemas.microsoft.com/office/powerpoint/2010/main" val="710795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AA9B-5598-110F-9CAB-E3694A235F69}"/>
              </a:ext>
            </a:extLst>
          </p:cNvPr>
          <p:cNvSpPr>
            <a:spLocks noGrp="1"/>
          </p:cNvSpPr>
          <p:nvPr>
            <p:ph type="title"/>
          </p:nvPr>
        </p:nvSpPr>
        <p:spPr/>
        <p:txBody>
          <a:bodyPr/>
          <a:lstStyle/>
          <a:p>
            <a:endParaRPr lang="en-US"/>
          </a:p>
        </p:txBody>
      </p:sp>
      <p:pic>
        <p:nvPicPr>
          <p:cNvPr id="6" name="Content Placeholder 5" descr="A close-up of a wall&#10;&#10;Description automatically generated">
            <a:extLst>
              <a:ext uri="{FF2B5EF4-FFF2-40B4-BE49-F238E27FC236}">
                <a16:creationId xmlns:a16="http://schemas.microsoft.com/office/drawing/2014/main" id="{3DA37D02-DB29-BB98-94E2-3CC446FA02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8"/>
            <a:ext cx="17449800" cy="9669462"/>
          </a:xfrm>
        </p:spPr>
      </p:pic>
    </p:spTree>
    <p:extLst>
      <p:ext uri="{BB962C8B-B14F-4D97-AF65-F5344CB8AC3E}">
        <p14:creationId xmlns:p14="http://schemas.microsoft.com/office/powerpoint/2010/main" val="1457456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C8491-E133-389C-6994-BA7DC06C6FF4}"/>
              </a:ext>
            </a:extLst>
          </p:cNvPr>
          <p:cNvSpPr>
            <a:spLocks noGrp="1"/>
          </p:cNvSpPr>
          <p:nvPr>
            <p:ph type="title"/>
          </p:nvPr>
        </p:nvSpPr>
        <p:spPr/>
        <p:txBody>
          <a:bodyPr/>
          <a:lstStyle/>
          <a:p>
            <a:endParaRPr lang="en-US"/>
          </a:p>
        </p:txBody>
      </p:sp>
      <p:pic>
        <p:nvPicPr>
          <p:cNvPr id="5" name="Content Placeholder 4" descr="A pipe in a room&#10;&#10;Description automatically generated with medium confidence">
            <a:extLst>
              <a:ext uri="{FF2B5EF4-FFF2-40B4-BE49-F238E27FC236}">
                <a16:creationId xmlns:a16="http://schemas.microsoft.com/office/drawing/2014/main" id="{79F33F18-3DC2-2C44-DF69-04934532548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194971" y="-3653630"/>
            <a:ext cx="9898059" cy="17754600"/>
          </a:xfrm>
        </p:spPr>
      </p:pic>
    </p:spTree>
    <p:extLst>
      <p:ext uri="{BB962C8B-B14F-4D97-AF65-F5344CB8AC3E}">
        <p14:creationId xmlns:p14="http://schemas.microsoft.com/office/powerpoint/2010/main" val="108367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7189C938-27BA-B286-7CDC-6DFB6BC071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1562227" y="7620"/>
            <a:ext cx="6725773" cy="10287000"/>
          </a:xfrm>
          <a:prstGeom prst="rect">
            <a:avLst/>
          </a:prstGeom>
        </p:spPr>
      </p:pic>
      <p:sp>
        <p:nvSpPr>
          <p:cNvPr id="30" name="Title 37">
            <a:extLst>
              <a:ext uri="{FF2B5EF4-FFF2-40B4-BE49-F238E27FC236}">
                <a16:creationId xmlns:a16="http://schemas.microsoft.com/office/drawing/2014/main" id="{F34A5249-F912-9198-F7E4-0F5634E38AE4}"/>
              </a:ext>
            </a:extLst>
          </p:cNvPr>
          <p:cNvSpPr txBox="1">
            <a:spLocks/>
          </p:cNvSpPr>
          <p:nvPr/>
        </p:nvSpPr>
        <p:spPr>
          <a:xfrm>
            <a:off x="1331033" y="754984"/>
            <a:ext cx="4008120" cy="623119"/>
          </a:xfrm>
          <a:prstGeom prst="rect">
            <a:avLst/>
          </a:prstGeom>
        </p:spPr>
        <p:txBody>
          <a:bodyPr wrap="square" lIns="0" tIns="0" rIns="0" bIns="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chemeClr val="tx1">
                  <a:lumMod val="75000"/>
                  <a:lumOff val="25000"/>
                </a:schemeClr>
              </a:solidFill>
              <a:latin typeface="Avenir" panose="020B0503020203020204" pitchFamily="34" charset="0"/>
              <a:cs typeface="Segoe UI" panose="020B0502040204020203" pitchFamily="34" charset="0"/>
            </a:endParaRPr>
          </a:p>
        </p:txBody>
      </p:sp>
      <p:sp>
        <p:nvSpPr>
          <p:cNvPr id="33" name="TextBox 32">
            <a:extLst>
              <a:ext uri="{FF2B5EF4-FFF2-40B4-BE49-F238E27FC236}">
                <a16:creationId xmlns:a16="http://schemas.microsoft.com/office/drawing/2014/main" id="{8CD30AC6-859A-BEFC-2A84-F423249FB973}"/>
              </a:ext>
            </a:extLst>
          </p:cNvPr>
          <p:cNvSpPr txBox="1"/>
          <p:nvPr/>
        </p:nvSpPr>
        <p:spPr>
          <a:xfrm>
            <a:off x="4038600" y="386927"/>
            <a:ext cx="10515600" cy="7017306"/>
          </a:xfrm>
          <a:prstGeom prst="rect">
            <a:avLst/>
          </a:prstGeom>
          <a:noFill/>
          <a:ln>
            <a:noFill/>
          </a:ln>
        </p:spPr>
        <p:txBody>
          <a:bodyPr wrap="square" lIns="0" tIns="0" rIns="0" bIns="0" rtlCol="0" anchor="t">
            <a:spAutoFit/>
          </a:bodyPr>
          <a:lstStyle/>
          <a:p>
            <a:pPr algn="ctr">
              <a:buClr>
                <a:schemeClr val="accent1"/>
              </a:buClr>
            </a:pPr>
            <a:r>
              <a:rPr lang="en-US" sz="3600" b="1" i="1" dirty="0">
                <a:solidFill>
                  <a:schemeClr val="tx1">
                    <a:lumMod val="75000"/>
                    <a:lumOff val="25000"/>
                  </a:schemeClr>
                </a:solidFill>
                <a:latin typeface="Lusitana" pitchFamily="2" charset="0"/>
              </a:rPr>
              <a:t>Michael Bartkowski</a:t>
            </a:r>
          </a:p>
          <a:p>
            <a:pPr algn="ctr">
              <a:buClr>
                <a:schemeClr val="accent1"/>
              </a:buClr>
            </a:pPr>
            <a:endParaRPr lang="en-US" sz="2800" b="1" i="1" dirty="0">
              <a:solidFill>
                <a:schemeClr val="tx1">
                  <a:lumMod val="75000"/>
                  <a:lumOff val="25000"/>
                </a:schemeClr>
              </a:solidFill>
              <a:latin typeface="Lusitana" pitchFamily="2" charset="0"/>
            </a:endParaRPr>
          </a:p>
          <a:p>
            <a:pPr algn="ctr">
              <a:buClr>
                <a:schemeClr val="accent1"/>
              </a:buClr>
            </a:pPr>
            <a:endParaRPr lang="en-US" sz="2800" b="1" i="1" dirty="0">
              <a:solidFill>
                <a:schemeClr val="tx1">
                  <a:lumMod val="75000"/>
                  <a:lumOff val="25000"/>
                </a:schemeClr>
              </a:solidFill>
              <a:latin typeface="Lusitana" pitchFamily="2" charset="0"/>
            </a:endParaRPr>
          </a:p>
          <a:p>
            <a:pPr algn="ctr">
              <a:buClr>
                <a:schemeClr val="accent1"/>
              </a:buClr>
            </a:pPr>
            <a:r>
              <a:rPr lang="en-US" sz="2800" b="1" i="1" dirty="0">
                <a:solidFill>
                  <a:schemeClr val="tx1">
                    <a:lumMod val="75000"/>
                    <a:lumOff val="25000"/>
                  </a:schemeClr>
                </a:solidFill>
                <a:latin typeface="Lusitana" pitchFamily="2" charset="0"/>
              </a:rPr>
              <a:t>30+ years in the Firestopping Industry</a:t>
            </a:r>
          </a:p>
          <a:p>
            <a:pPr algn="ctr">
              <a:buClr>
                <a:schemeClr val="accent1"/>
              </a:buClr>
            </a:pPr>
            <a:endParaRPr lang="en-US" sz="2800" b="1" i="1" dirty="0">
              <a:solidFill>
                <a:schemeClr val="tx1">
                  <a:lumMod val="75000"/>
                  <a:lumOff val="25000"/>
                </a:schemeClr>
              </a:solidFill>
              <a:latin typeface="Lusitana" pitchFamily="2" charset="0"/>
            </a:endParaRPr>
          </a:p>
          <a:p>
            <a:pPr algn="ctr">
              <a:buClr>
                <a:schemeClr val="accent1"/>
              </a:buClr>
            </a:pPr>
            <a:endParaRPr lang="en-US" sz="2800" b="1" i="1" dirty="0">
              <a:solidFill>
                <a:schemeClr val="tx1">
                  <a:lumMod val="75000"/>
                  <a:lumOff val="25000"/>
                </a:schemeClr>
              </a:solidFill>
              <a:latin typeface="Lusitana" pitchFamily="2" charset="0"/>
            </a:endParaRPr>
          </a:p>
          <a:p>
            <a:pPr algn="ctr">
              <a:buClr>
                <a:schemeClr val="accent1"/>
              </a:buClr>
            </a:pPr>
            <a:r>
              <a:rPr lang="en-US" sz="2800" b="1" i="1" dirty="0">
                <a:solidFill>
                  <a:schemeClr val="tx1">
                    <a:lumMod val="75000"/>
                    <a:lumOff val="25000"/>
                  </a:schemeClr>
                </a:solidFill>
                <a:latin typeface="Lusitana" pitchFamily="2" charset="0"/>
              </a:rPr>
              <a:t>12+ years with 3M Fire Protection Products as both a distributor and Manufacturer’s Representative</a:t>
            </a:r>
          </a:p>
          <a:p>
            <a:pPr algn="ctr">
              <a:buClr>
                <a:schemeClr val="accent1"/>
              </a:buClr>
            </a:pPr>
            <a:endParaRPr lang="en-US" sz="2800" b="1" i="1" dirty="0">
              <a:solidFill>
                <a:schemeClr val="tx1">
                  <a:lumMod val="75000"/>
                  <a:lumOff val="25000"/>
                </a:schemeClr>
              </a:solidFill>
              <a:latin typeface="Lusitana" pitchFamily="2" charset="0"/>
            </a:endParaRPr>
          </a:p>
          <a:p>
            <a:pPr algn="ctr">
              <a:buClr>
                <a:schemeClr val="accent1"/>
              </a:buClr>
            </a:pPr>
            <a:r>
              <a:rPr lang="en-US" sz="2800" b="1" i="1" dirty="0">
                <a:solidFill>
                  <a:schemeClr val="tx1">
                    <a:lumMod val="75000"/>
                    <a:lumOff val="25000"/>
                  </a:schemeClr>
                </a:solidFill>
                <a:latin typeface="Lusitana" pitchFamily="2" charset="0"/>
              </a:rPr>
              <a:t>5 years as a Specialty Firestop Contractor</a:t>
            </a:r>
          </a:p>
          <a:p>
            <a:pPr algn="ctr">
              <a:buClr>
                <a:schemeClr val="accent1"/>
              </a:buClr>
            </a:pPr>
            <a:endParaRPr lang="en-US" sz="2800" b="1" i="1" dirty="0">
              <a:solidFill>
                <a:schemeClr val="tx1">
                  <a:lumMod val="75000"/>
                  <a:lumOff val="25000"/>
                </a:schemeClr>
              </a:solidFill>
              <a:latin typeface="Lusitana" pitchFamily="2" charset="0"/>
            </a:endParaRPr>
          </a:p>
          <a:p>
            <a:pPr lvl="3" algn="ctr">
              <a:buClr>
                <a:schemeClr val="accent1"/>
              </a:buClr>
            </a:pPr>
            <a:r>
              <a:rPr lang="en-US" sz="2800" b="1" i="1" dirty="0">
                <a:solidFill>
                  <a:schemeClr val="tx1">
                    <a:lumMod val="75000"/>
                    <a:lumOff val="25000"/>
                  </a:schemeClr>
                </a:solidFill>
                <a:latin typeface="Lusitana" pitchFamily="2" charset="0"/>
              </a:rPr>
              <a:t>12 years with Specified Technologies Inc. (STI Firestop) as both a Territory Manager and Healthcare Manager</a:t>
            </a:r>
          </a:p>
          <a:p>
            <a:pPr lvl="3" algn="ctr">
              <a:buClr>
                <a:schemeClr val="accent1"/>
              </a:buClr>
            </a:pPr>
            <a:endParaRPr lang="en-US" sz="2800" b="1" i="1" dirty="0">
              <a:solidFill>
                <a:schemeClr val="tx1">
                  <a:lumMod val="75000"/>
                  <a:lumOff val="25000"/>
                </a:schemeClr>
              </a:solidFill>
              <a:latin typeface="Lusitana" pitchFamily="2" charset="0"/>
            </a:endParaRPr>
          </a:p>
          <a:p>
            <a:pPr lvl="3" algn="ctr">
              <a:buClr>
                <a:schemeClr val="accent1"/>
              </a:buClr>
            </a:pPr>
            <a:r>
              <a:rPr lang="en-US" sz="2800" b="1" i="1" dirty="0">
                <a:solidFill>
                  <a:schemeClr val="tx1">
                    <a:lumMod val="75000"/>
                    <a:lumOff val="25000"/>
                  </a:schemeClr>
                </a:solidFill>
                <a:latin typeface="Lusitana" pitchFamily="2" charset="0"/>
              </a:rPr>
              <a:t>Presently with Bartkowski Strategic Contracting  in Business Development</a:t>
            </a:r>
          </a:p>
        </p:txBody>
      </p:sp>
      <p:pic>
        <p:nvPicPr>
          <p:cNvPr id="34" name="Picture 33">
            <a:extLst>
              <a:ext uri="{FF2B5EF4-FFF2-40B4-BE49-F238E27FC236}">
                <a16:creationId xmlns:a16="http://schemas.microsoft.com/office/drawing/2014/main" id="{4AF7C16C-F75D-F8C0-22A4-8D61D1DC6C78}"/>
              </a:ext>
            </a:extLst>
          </p:cNvPr>
          <p:cNvPicPr>
            <a:picLocks noChangeAspect="1"/>
          </p:cNvPicPr>
          <p:nvPr/>
        </p:nvPicPr>
        <p:blipFill rotWithShape="1">
          <a:blip r:embed="rId5"/>
          <a:srcRect l="24870" r="24138" b="34327"/>
          <a:stretch/>
        </p:blipFill>
        <p:spPr>
          <a:xfrm>
            <a:off x="15240" y="0"/>
            <a:ext cx="1524000" cy="1689715"/>
          </a:xfrm>
          <a:prstGeom prst="rect">
            <a:avLst/>
          </a:prstGeom>
        </p:spPr>
      </p:pic>
      <p:pic>
        <p:nvPicPr>
          <p:cNvPr id="3" name="Picture 2" descr="A person wearing glasses and a blue sweater&#10;&#10;Description automatically generated">
            <a:extLst>
              <a:ext uri="{FF2B5EF4-FFF2-40B4-BE49-F238E27FC236}">
                <a16:creationId xmlns:a16="http://schemas.microsoft.com/office/drawing/2014/main" id="{E8A1452C-D3B5-F48A-7216-CEAF622E1E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154" y="2133087"/>
            <a:ext cx="3566212" cy="4458213"/>
          </a:xfrm>
          <a:prstGeom prst="rect">
            <a:avLst/>
          </a:prstGeom>
        </p:spPr>
      </p:pic>
    </p:spTree>
    <p:extLst>
      <p:ext uri="{BB962C8B-B14F-4D97-AF65-F5344CB8AC3E}">
        <p14:creationId xmlns:p14="http://schemas.microsoft.com/office/powerpoint/2010/main" val="248455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49626CD-2ED6-AB75-AD11-7C6A7754AE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6727916" cy="10286999"/>
          </a:xfrm>
          <a:prstGeom prst="rect">
            <a:avLst/>
          </a:prstGeom>
        </p:spPr>
      </p:pic>
      <p:sp>
        <p:nvSpPr>
          <p:cNvPr id="3" name="Freeform 3"/>
          <p:cNvSpPr/>
          <p:nvPr/>
        </p:nvSpPr>
        <p:spPr>
          <a:xfrm>
            <a:off x="702055" y="1153877"/>
            <a:ext cx="16883891" cy="8408789"/>
          </a:xfrm>
          <a:custGeom>
            <a:avLst/>
            <a:gdLst/>
            <a:ahLst/>
            <a:cxnLst/>
            <a:rect l="l" t="t" r="r" b="b"/>
            <a:pathLst>
              <a:path w="4274726" h="1118861">
                <a:moveTo>
                  <a:pt x="0" y="0"/>
                </a:moveTo>
                <a:lnTo>
                  <a:pt x="4274726" y="0"/>
                </a:lnTo>
                <a:lnTo>
                  <a:pt x="4274726" y="1118861"/>
                </a:lnTo>
                <a:lnTo>
                  <a:pt x="0" y="1118861"/>
                </a:lnTo>
                <a:close/>
              </a:path>
            </a:pathLst>
          </a:custGeom>
          <a:solidFill>
            <a:srgbClr val="7AADD3"/>
          </a:solidFill>
        </p:spPr>
        <p:txBody>
          <a:bodyPr/>
          <a:lstStyle/>
          <a:p>
            <a:endParaRPr lang="en-US" dirty="0"/>
          </a:p>
        </p:txBody>
      </p:sp>
      <p:pic>
        <p:nvPicPr>
          <p:cNvPr id="14338" name="Picture 2" descr="3M(TM) Fire Barrier Moldable Putty MP+ Sticks and Pads - Group">
            <a:extLst>
              <a:ext uri="{FF2B5EF4-FFF2-40B4-BE49-F238E27FC236}">
                <a16:creationId xmlns:a16="http://schemas.microsoft.com/office/drawing/2014/main" id="{91EC10C3-B9D3-E764-930D-92E9B61E52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60" r="5473" b="-1529"/>
          <a:stretch/>
        </p:blipFill>
        <p:spPr bwMode="auto">
          <a:xfrm>
            <a:off x="5495925" y="1153736"/>
            <a:ext cx="5105400" cy="439974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Fire Barrier Moldable Putty Pad">
            <a:extLst>
              <a:ext uri="{FF2B5EF4-FFF2-40B4-BE49-F238E27FC236}">
                <a16:creationId xmlns:a16="http://schemas.microsoft.com/office/drawing/2014/main" id="{28FCB1D5-3F54-B09C-39FA-0907787FAB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666" b="8440"/>
          <a:stretch/>
        </p:blipFill>
        <p:spPr bwMode="auto">
          <a:xfrm>
            <a:off x="702054" y="1153736"/>
            <a:ext cx="4784346" cy="43238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9B52CA-8CD4-FDE9-937A-DA431B363FBB}"/>
              </a:ext>
            </a:extLst>
          </p:cNvPr>
          <p:cNvSpPr txBox="1"/>
          <p:nvPr/>
        </p:nvSpPr>
        <p:spPr>
          <a:xfrm>
            <a:off x="960627" y="6072541"/>
            <a:ext cx="16366746" cy="3046988"/>
          </a:xfrm>
          <a:prstGeom prst="rect">
            <a:avLst/>
          </a:prstGeom>
          <a:noFill/>
        </p:spPr>
        <p:txBody>
          <a:bodyPr wrap="square">
            <a:spAutoFit/>
          </a:bodyPr>
          <a:lstStyle/>
          <a:p>
            <a:pPr algn="just"/>
            <a:r>
              <a:rPr lang="en-US" sz="4800" b="1" dirty="0">
                <a:latin typeface="Lusitana" pitchFamily="2" charset="0"/>
              </a:rPr>
              <a:t>Putty pads </a:t>
            </a:r>
            <a:r>
              <a:rPr lang="en-US" sz="4800" dirty="0">
                <a:latin typeface="Lusitana" pitchFamily="2" charset="0"/>
              </a:rPr>
              <a:t>are designed to be applied to the internal/external surfaces of metallic and nonmetallic switch and receptacle boxes in some rated wall conditions. It also used in a few systems for through-penetrations.</a:t>
            </a:r>
          </a:p>
        </p:txBody>
      </p:sp>
      <p:pic>
        <p:nvPicPr>
          <p:cNvPr id="14342" name="Picture 6" descr="Putty Pad in Socket">
            <a:extLst>
              <a:ext uri="{FF2B5EF4-FFF2-40B4-BE49-F238E27FC236}">
                <a16:creationId xmlns:a16="http://schemas.microsoft.com/office/drawing/2014/main" id="{BE2DBBC5-BD96-3378-9C71-0CFB7A3788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255" t="27855" r="13968" b="24716"/>
          <a:stretch/>
        </p:blipFill>
        <p:spPr bwMode="auto">
          <a:xfrm>
            <a:off x="10601325" y="1153736"/>
            <a:ext cx="6984620" cy="432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623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WINDOWS\Desktop\Ken 3D Animation\jpg_3D\2_35a_End.JPG">
            <a:extLst>
              <a:ext uri="{FF2B5EF4-FFF2-40B4-BE49-F238E27FC236}">
                <a16:creationId xmlns:a16="http://schemas.microsoft.com/office/drawing/2014/main" id="{0DF7BAB3-468F-AA84-0803-A9298E0E4E79}"/>
              </a:ext>
            </a:extLst>
          </p:cNvPr>
          <p:cNvPicPr>
            <a:picLocks noChangeAspect="1" noChangeArrowheads="1"/>
          </p:cNvPicPr>
          <p:nvPr/>
        </p:nvPicPr>
        <p:blipFill>
          <a:blip r:embed="rId3" cstate="print"/>
          <a:srcRect/>
          <a:stretch>
            <a:fillRect/>
          </a:stretch>
        </p:blipFill>
        <p:spPr bwMode="auto">
          <a:xfrm>
            <a:off x="-457200" y="266700"/>
            <a:ext cx="19431000" cy="9829800"/>
          </a:xfrm>
          <a:prstGeom prst="rect">
            <a:avLst/>
          </a:prstGeom>
          <a:noFill/>
          <a:ln w="9525">
            <a:noFill/>
            <a:miter lim="800000"/>
            <a:headEnd/>
            <a:tailEnd/>
          </a:ln>
        </p:spPr>
      </p:pic>
    </p:spTree>
    <p:extLst>
      <p:ext uri="{BB962C8B-B14F-4D97-AF65-F5344CB8AC3E}">
        <p14:creationId xmlns:p14="http://schemas.microsoft.com/office/powerpoint/2010/main" val="3602801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64F9BDAA-74B3-E5E0-BE25-A5241B45587D}"/>
              </a:ext>
            </a:extLst>
          </p:cNvPr>
          <p:cNvGraphicFramePr>
            <a:graphicFrameLocks/>
          </p:cNvGraphicFramePr>
          <p:nvPr>
            <p:extLst>
              <p:ext uri="{D42A27DB-BD31-4B8C-83A1-F6EECF244321}">
                <p14:modId xmlns:p14="http://schemas.microsoft.com/office/powerpoint/2010/main" val="3829608636"/>
              </p:ext>
            </p:extLst>
          </p:nvPr>
        </p:nvGraphicFramePr>
        <p:xfrm>
          <a:off x="4038600" y="495300"/>
          <a:ext cx="10515600" cy="960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2850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EE8FDD-AF27-7A19-AF4B-9D9A10FC2364}"/>
              </a:ext>
            </a:extLst>
          </p:cNvPr>
          <p:cNvPicPr>
            <a:picLocks noChangeAspect="1"/>
          </p:cNvPicPr>
          <p:nvPr/>
        </p:nvPicPr>
        <p:blipFill>
          <a:blip r:embed="rId2"/>
          <a:stretch>
            <a:fillRect/>
          </a:stretch>
        </p:blipFill>
        <p:spPr>
          <a:xfrm>
            <a:off x="457200" y="495300"/>
            <a:ext cx="17297400" cy="9220200"/>
          </a:xfrm>
          <a:prstGeom prst="rect">
            <a:avLst/>
          </a:prstGeom>
        </p:spPr>
      </p:pic>
    </p:spTree>
    <p:extLst>
      <p:ext uri="{BB962C8B-B14F-4D97-AF65-F5344CB8AC3E}">
        <p14:creationId xmlns:p14="http://schemas.microsoft.com/office/powerpoint/2010/main" val="2377620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1ECAB979-1B45-9548-D09A-6928FC30FA7A}"/>
              </a:ext>
            </a:extLst>
          </p:cNvPr>
          <p:cNvPicPr>
            <a:picLocks noChangeAspect="1"/>
          </p:cNvPicPr>
          <p:nvPr/>
        </p:nvPicPr>
        <p:blipFill>
          <a:blip r:embed="rId2"/>
          <a:stretch>
            <a:fillRect/>
          </a:stretch>
        </p:blipFill>
        <p:spPr>
          <a:xfrm>
            <a:off x="838200" y="419100"/>
            <a:ext cx="16764000" cy="9372600"/>
          </a:xfrm>
          <a:prstGeom prst="rect">
            <a:avLst/>
          </a:prstGeom>
        </p:spPr>
      </p:pic>
    </p:spTree>
    <p:extLst>
      <p:ext uri="{BB962C8B-B14F-4D97-AF65-F5344CB8AC3E}">
        <p14:creationId xmlns:p14="http://schemas.microsoft.com/office/powerpoint/2010/main" val="953302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F079-DA00-9E06-47E0-B4EDE33048B7}"/>
              </a:ext>
            </a:extLst>
          </p:cNvPr>
          <p:cNvSpPr>
            <a:spLocks noGrp="1"/>
          </p:cNvSpPr>
          <p:nvPr>
            <p:ph type="title"/>
          </p:nvPr>
        </p:nvSpPr>
        <p:spPr/>
        <p:txBody>
          <a:bodyPr/>
          <a:lstStyle/>
          <a:p>
            <a:endParaRPr lang="en-US"/>
          </a:p>
        </p:txBody>
      </p:sp>
      <p:pic>
        <p:nvPicPr>
          <p:cNvPr id="5" name="Content Placeholder 4" descr="A close-up of a bunch of blue and white cables&#10;&#10;Description automatically generated">
            <a:extLst>
              <a:ext uri="{FF2B5EF4-FFF2-40B4-BE49-F238E27FC236}">
                <a16:creationId xmlns:a16="http://schemas.microsoft.com/office/drawing/2014/main" id="{FD171D7B-4C58-9E72-79F6-63AF830A77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74638"/>
            <a:ext cx="17526000" cy="9737724"/>
          </a:xfrm>
        </p:spPr>
      </p:pic>
    </p:spTree>
    <p:extLst>
      <p:ext uri="{BB962C8B-B14F-4D97-AF65-F5344CB8AC3E}">
        <p14:creationId xmlns:p14="http://schemas.microsoft.com/office/powerpoint/2010/main" val="3188711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44D11DE-82F5-FE2E-46E9-7C697DAB01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5422405" y="1"/>
            <a:ext cx="2865594" cy="4381500"/>
          </a:xfrm>
          <a:prstGeom prst="rect">
            <a:avLst/>
          </a:prstGeom>
        </p:spPr>
      </p:pic>
      <p:sp>
        <p:nvSpPr>
          <p:cNvPr id="3" name="Freeform 3"/>
          <p:cNvSpPr/>
          <p:nvPr/>
        </p:nvSpPr>
        <p:spPr>
          <a:xfrm>
            <a:off x="702055" y="1153877"/>
            <a:ext cx="16883891" cy="8408789"/>
          </a:xfrm>
          <a:custGeom>
            <a:avLst/>
            <a:gdLst/>
            <a:ahLst/>
            <a:cxnLst/>
            <a:rect l="l" t="t" r="r" b="b"/>
            <a:pathLst>
              <a:path w="4274726" h="1118861">
                <a:moveTo>
                  <a:pt x="0" y="0"/>
                </a:moveTo>
                <a:lnTo>
                  <a:pt x="4274726" y="0"/>
                </a:lnTo>
                <a:lnTo>
                  <a:pt x="4274726" y="1118861"/>
                </a:lnTo>
                <a:lnTo>
                  <a:pt x="0" y="1118861"/>
                </a:lnTo>
                <a:close/>
              </a:path>
            </a:pathLst>
          </a:custGeom>
          <a:solidFill>
            <a:srgbClr val="7AADD3"/>
          </a:solidFill>
        </p:spPr>
        <p:txBody>
          <a:bodyPr/>
          <a:lstStyle/>
          <a:p>
            <a:endParaRPr lang="en-US" dirty="0"/>
          </a:p>
        </p:txBody>
      </p:sp>
      <p:pic>
        <p:nvPicPr>
          <p:cNvPr id="15362" name="Picture 2" descr="Firestop Devices And Sleeves Hilti USA, 53% OFF">
            <a:extLst>
              <a:ext uri="{FF2B5EF4-FFF2-40B4-BE49-F238E27FC236}">
                <a16:creationId xmlns:a16="http://schemas.microsoft.com/office/drawing/2014/main" id="{92893E46-0F4E-BCA2-3C66-72E7672163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73" r="15598"/>
          <a:stretch/>
        </p:blipFill>
        <p:spPr bwMode="auto">
          <a:xfrm>
            <a:off x="702053" y="1153877"/>
            <a:ext cx="9732907" cy="8408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9B52CA-8CD4-FDE9-937A-DA431B363FBB}"/>
              </a:ext>
            </a:extLst>
          </p:cNvPr>
          <p:cNvSpPr txBox="1"/>
          <p:nvPr/>
        </p:nvSpPr>
        <p:spPr>
          <a:xfrm>
            <a:off x="806631" y="1305521"/>
            <a:ext cx="9523750" cy="892552"/>
          </a:xfrm>
          <a:prstGeom prst="rect">
            <a:avLst/>
          </a:prstGeom>
          <a:noFill/>
        </p:spPr>
        <p:txBody>
          <a:bodyPr wrap="square">
            <a:spAutoFit/>
          </a:bodyPr>
          <a:lstStyle/>
          <a:p>
            <a:pPr algn="just"/>
            <a:r>
              <a:rPr lang="en-US" sz="5200" b="1" dirty="0">
                <a:effectLst/>
                <a:latin typeface="Lusitana" pitchFamily="2" charset="0"/>
                <a:ea typeface="Aptos" panose="020B0004020202020204" pitchFamily="34" charset="0"/>
                <a:cs typeface="Arial" panose="020B0604020202020204" pitchFamily="34" charset="0"/>
              </a:rPr>
              <a:t>Hilti’s and STI’s raceway device</a:t>
            </a:r>
            <a:endParaRPr lang="en-US" sz="5200" b="1" dirty="0">
              <a:latin typeface="Lusitana" pitchFamily="2" charset="0"/>
            </a:endParaRPr>
          </a:p>
        </p:txBody>
      </p:sp>
      <p:sp>
        <p:nvSpPr>
          <p:cNvPr id="6" name="TextBox 5">
            <a:extLst>
              <a:ext uri="{FF2B5EF4-FFF2-40B4-BE49-F238E27FC236}">
                <a16:creationId xmlns:a16="http://schemas.microsoft.com/office/drawing/2014/main" id="{E526103E-B18F-D48E-2667-A9616F4A5186}"/>
              </a:ext>
            </a:extLst>
          </p:cNvPr>
          <p:cNvSpPr txBox="1"/>
          <p:nvPr/>
        </p:nvSpPr>
        <p:spPr>
          <a:xfrm>
            <a:off x="10711589" y="1767186"/>
            <a:ext cx="6769779" cy="7478970"/>
          </a:xfrm>
          <a:prstGeom prst="rect">
            <a:avLst/>
          </a:prstGeom>
          <a:noFill/>
        </p:spPr>
        <p:txBody>
          <a:bodyPr wrap="square">
            <a:spAutoFit/>
          </a:bodyPr>
          <a:lstStyle/>
          <a:p>
            <a:r>
              <a:rPr lang="en-US" sz="6000" b="1" dirty="0">
                <a:effectLst/>
                <a:latin typeface="Lusitana" pitchFamily="2" charset="0"/>
                <a:ea typeface="Aptos" panose="020B0004020202020204" pitchFamily="34" charset="0"/>
                <a:cs typeface="Arial" panose="020B0604020202020204" pitchFamily="34" charset="0"/>
              </a:rPr>
              <a:t>Low Voltage Cable Penetrations </a:t>
            </a:r>
            <a:r>
              <a:rPr lang="en-US" sz="6000" dirty="0">
                <a:effectLst/>
                <a:latin typeface="Lusitana" pitchFamily="2" charset="0"/>
                <a:ea typeface="Aptos" panose="020B0004020202020204" pitchFamily="34" charset="0"/>
                <a:cs typeface="Arial" panose="020B0604020202020204" pitchFamily="34" charset="0"/>
              </a:rPr>
              <a:t>– Eliminate the maintenance headache by treating them with zero maintenance devices.</a:t>
            </a:r>
            <a:endParaRPr lang="en-US" sz="6000" dirty="0">
              <a:latin typeface="Lusitana" pitchFamily="2" charset="0"/>
            </a:endParaRPr>
          </a:p>
        </p:txBody>
      </p:sp>
    </p:spTree>
    <p:extLst>
      <p:ext uri="{BB962C8B-B14F-4D97-AF65-F5344CB8AC3E}">
        <p14:creationId xmlns:p14="http://schemas.microsoft.com/office/powerpoint/2010/main" val="4117021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7737-F045-A1B2-8668-725EB2AD447D}"/>
              </a:ext>
            </a:extLst>
          </p:cNvPr>
          <p:cNvSpPr>
            <a:spLocks noGrp="1"/>
          </p:cNvSpPr>
          <p:nvPr>
            <p:ph type="title"/>
          </p:nvPr>
        </p:nvSpPr>
        <p:spPr/>
        <p:txBody>
          <a:bodyPr/>
          <a:lstStyle/>
          <a:p>
            <a:endParaRPr lang="en-US"/>
          </a:p>
        </p:txBody>
      </p:sp>
      <p:pic>
        <p:nvPicPr>
          <p:cNvPr id="5" name="Content Placeholder 4" descr="A metal frame with pipes and metal racks&#10;&#10;Description automatically generated with medium confidence">
            <a:extLst>
              <a:ext uri="{FF2B5EF4-FFF2-40B4-BE49-F238E27FC236}">
                <a16:creationId xmlns:a16="http://schemas.microsoft.com/office/drawing/2014/main" id="{6FAFB05E-8BF6-A4E8-A6FD-EAEE079D8F7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1" y="274638"/>
            <a:ext cx="17754600" cy="9737724"/>
          </a:xfrm>
        </p:spPr>
      </p:pic>
    </p:spTree>
    <p:extLst>
      <p:ext uri="{BB962C8B-B14F-4D97-AF65-F5344CB8AC3E}">
        <p14:creationId xmlns:p14="http://schemas.microsoft.com/office/powerpoint/2010/main" val="2878510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49626CD-2ED6-AB75-AD11-7C6A7754AE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
            <a:ext cx="2865594" cy="4381500"/>
          </a:xfrm>
          <a:prstGeom prst="rect">
            <a:avLst/>
          </a:prstGeom>
        </p:spPr>
      </p:pic>
      <p:sp>
        <p:nvSpPr>
          <p:cNvPr id="3" name="Freeform 3"/>
          <p:cNvSpPr/>
          <p:nvPr/>
        </p:nvSpPr>
        <p:spPr>
          <a:xfrm>
            <a:off x="702055" y="1153877"/>
            <a:ext cx="16883891" cy="8408789"/>
          </a:xfrm>
          <a:custGeom>
            <a:avLst/>
            <a:gdLst/>
            <a:ahLst/>
            <a:cxnLst/>
            <a:rect l="l" t="t" r="r" b="b"/>
            <a:pathLst>
              <a:path w="4274726" h="1118861">
                <a:moveTo>
                  <a:pt x="0" y="0"/>
                </a:moveTo>
                <a:lnTo>
                  <a:pt x="4274726" y="0"/>
                </a:lnTo>
                <a:lnTo>
                  <a:pt x="4274726" y="1118861"/>
                </a:lnTo>
                <a:lnTo>
                  <a:pt x="0" y="1118861"/>
                </a:lnTo>
                <a:close/>
              </a:path>
            </a:pathLst>
          </a:custGeom>
          <a:solidFill>
            <a:srgbClr val="7AADD3"/>
          </a:solidFill>
        </p:spPr>
        <p:txBody>
          <a:bodyPr/>
          <a:lstStyle/>
          <a:p>
            <a:endParaRPr lang="en-US" dirty="0"/>
          </a:p>
        </p:txBody>
      </p:sp>
      <p:sp>
        <p:nvSpPr>
          <p:cNvPr id="20" name="TextBox 19">
            <a:extLst>
              <a:ext uri="{FF2B5EF4-FFF2-40B4-BE49-F238E27FC236}">
                <a16:creationId xmlns:a16="http://schemas.microsoft.com/office/drawing/2014/main" id="{F829AB7D-A4B9-532E-CEF8-B6666BB36043}"/>
              </a:ext>
            </a:extLst>
          </p:cNvPr>
          <p:cNvSpPr txBox="1"/>
          <p:nvPr/>
        </p:nvSpPr>
        <p:spPr>
          <a:xfrm>
            <a:off x="10744200" y="8685467"/>
            <a:ext cx="5372100" cy="646331"/>
          </a:xfrm>
          <a:prstGeom prst="rect">
            <a:avLst/>
          </a:prstGeom>
          <a:solidFill>
            <a:srgbClr val="202944"/>
          </a:solidFill>
        </p:spPr>
        <p:txBody>
          <a:bodyPr wrap="square">
            <a:spAutoFit/>
          </a:bodyPr>
          <a:lstStyle/>
          <a:p>
            <a:pPr algn="ctr"/>
            <a:r>
              <a:rPr lang="en-US" sz="3600" b="1" dirty="0">
                <a:solidFill>
                  <a:schemeClr val="bg1"/>
                </a:solidFill>
                <a:effectLst/>
                <a:latin typeface="Lusitana" pitchFamily="2" charset="0"/>
                <a:ea typeface="Aptos" panose="020B0004020202020204" pitchFamily="34" charset="0"/>
                <a:cs typeface="Arial" panose="020B0604020202020204" pitchFamily="34" charset="0"/>
              </a:rPr>
              <a:t>UL Design </a:t>
            </a:r>
            <a:r>
              <a:rPr lang="en-US" sz="3600" b="1" dirty="0">
                <a:solidFill>
                  <a:schemeClr val="bg1"/>
                </a:solidFill>
                <a:latin typeface="Lusitana" pitchFamily="2" charset="0"/>
                <a:cs typeface="Arial" panose="020B0604020202020204" pitchFamily="34" charset="0"/>
              </a:rPr>
              <a:t>HW-D-0697 </a:t>
            </a:r>
          </a:p>
        </p:txBody>
      </p:sp>
      <p:pic>
        <p:nvPicPr>
          <p:cNvPr id="4" name="Picture 3">
            <a:extLst>
              <a:ext uri="{FF2B5EF4-FFF2-40B4-BE49-F238E27FC236}">
                <a16:creationId xmlns:a16="http://schemas.microsoft.com/office/drawing/2014/main" id="{D4EAF56D-3769-5B61-FAC9-EEC4093394CC}"/>
              </a:ext>
            </a:extLst>
          </p:cNvPr>
          <p:cNvPicPr>
            <a:picLocks noChangeAspect="1"/>
          </p:cNvPicPr>
          <p:nvPr/>
        </p:nvPicPr>
        <p:blipFill rotWithShape="1">
          <a:blip r:embed="rId4"/>
          <a:srcRect l="5133"/>
          <a:stretch/>
        </p:blipFill>
        <p:spPr>
          <a:xfrm>
            <a:off x="8839200" y="2095500"/>
            <a:ext cx="8398190" cy="6316189"/>
          </a:xfrm>
          <a:prstGeom prst="rect">
            <a:avLst/>
          </a:prstGeom>
        </p:spPr>
      </p:pic>
      <p:graphicFrame>
        <p:nvGraphicFramePr>
          <p:cNvPr id="6" name="Table 5">
            <a:extLst>
              <a:ext uri="{FF2B5EF4-FFF2-40B4-BE49-F238E27FC236}">
                <a16:creationId xmlns:a16="http://schemas.microsoft.com/office/drawing/2014/main" id="{7F1645A5-704D-556E-7DD6-DD959AE03C7F}"/>
              </a:ext>
            </a:extLst>
          </p:cNvPr>
          <p:cNvGraphicFramePr>
            <a:graphicFrameLocks noGrp="1"/>
          </p:cNvGraphicFramePr>
          <p:nvPr>
            <p:extLst>
              <p:ext uri="{D42A27DB-BD31-4B8C-83A1-F6EECF244321}">
                <p14:modId xmlns:p14="http://schemas.microsoft.com/office/powerpoint/2010/main" val="3040819906"/>
              </p:ext>
            </p:extLst>
          </p:nvPr>
        </p:nvGraphicFramePr>
        <p:xfrm>
          <a:off x="1050610" y="2095500"/>
          <a:ext cx="7636190" cy="7328028"/>
        </p:xfrm>
        <a:graphic>
          <a:graphicData uri="http://schemas.openxmlformats.org/drawingml/2006/table">
            <a:tbl>
              <a:tblPr firstRow="1" firstCol="1" bandRow="1">
                <a:tableStyleId>{5C22544A-7EE6-4342-B048-85BDC9FD1C3A}</a:tableStyleId>
              </a:tblPr>
              <a:tblGrid>
                <a:gridCol w="3819827">
                  <a:extLst>
                    <a:ext uri="{9D8B030D-6E8A-4147-A177-3AD203B41FA5}">
                      <a16:colId xmlns:a16="http://schemas.microsoft.com/office/drawing/2014/main" val="3688150921"/>
                    </a:ext>
                  </a:extLst>
                </a:gridCol>
                <a:gridCol w="3816363">
                  <a:extLst>
                    <a:ext uri="{9D8B030D-6E8A-4147-A177-3AD203B41FA5}">
                      <a16:colId xmlns:a16="http://schemas.microsoft.com/office/drawing/2014/main" val="948882150"/>
                    </a:ext>
                  </a:extLst>
                </a:gridCol>
              </a:tblGrid>
              <a:tr h="348613">
                <a:tc>
                  <a:txBody>
                    <a:bodyPr/>
                    <a:lstStyle/>
                    <a:p>
                      <a:pPr marL="0" marR="0" algn="ctr">
                        <a:lnSpc>
                          <a:spcPct val="105000"/>
                        </a:lnSpc>
                        <a:spcBef>
                          <a:spcPts val="0"/>
                        </a:spcBef>
                        <a:spcAft>
                          <a:spcPts val="0"/>
                        </a:spcAft>
                      </a:pPr>
                      <a:r>
                        <a:rPr lang="en-US" sz="2400" b="1">
                          <a:solidFill>
                            <a:schemeClr val="bg1"/>
                          </a:solidFill>
                          <a:effectLst/>
                          <a:latin typeface="Lusitana" pitchFamily="2" charset="0"/>
                        </a:rPr>
                        <a:t>ANSI/UL2079</a:t>
                      </a:r>
                      <a:endParaRPr lang="en-US" sz="2400" b="1">
                        <a:solidFill>
                          <a:schemeClr val="bg1"/>
                        </a:solidFill>
                        <a:effectLst/>
                        <a:latin typeface="Lusitana" pitchFamily="2" charset="0"/>
                        <a:ea typeface="Arial" panose="020B0604020202020204" pitchFamily="34" charset="0"/>
                      </a:endParaRPr>
                    </a:p>
                  </a:txBody>
                  <a:tcPr marL="6350" marR="6350" marT="0" marB="0" anchor="b">
                    <a:solidFill>
                      <a:srgbClr val="202944"/>
                    </a:solidFill>
                  </a:tcPr>
                </a:tc>
                <a:tc>
                  <a:txBody>
                    <a:bodyPr/>
                    <a:lstStyle/>
                    <a:p>
                      <a:pPr marL="0" marR="0" algn="ctr">
                        <a:lnSpc>
                          <a:spcPct val="105000"/>
                        </a:lnSpc>
                        <a:spcBef>
                          <a:spcPts val="0"/>
                        </a:spcBef>
                        <a:spcAft>
                          <a:spcPts val="0"/>
                        </a:spcAft>
                      </a:pPr>
                      <a:r>
                        <a:rPr lang="en-US" sz="2400" b="1">
                          <a:solidFill>
                            <a:schemeClr val="bg1"/>
                          </a:solidFill>
                          <a:effectLst/>
                          <a:latin typeface="Lusitana" pitchFamily="2" charset="0"/>
                        </a:rPr>
                        <a:t>CAN/ULC S115</a:t>
                      </a:r>
                      <a:endParaRPr lang="en-US" sz="2400" b="1">
                        <a:solidFill>
                          <a:schemeClr val="bg1"/>
                        </a:solidFill>
                        <a:effectLst/>
                        <a:latin typeface="Lusitana" pitchFamily="2" charset="0"/>
                        <a:ea typeface="Arial" panose="020B0604020202020204" pitchFamily="34" charset="0"/>
                      </a:endParaRPr>
                    </a:p>
                  </a:txBody>
                  <a:tcPr marL="6350" marR="6350" marT="0" marB="0" anchor="b">
                    <a:solidFill>
                      <a:srgbClr val="202944"/>
                    </a:solidFill>
                  </a:tcPr>
                </a:tc>
                <a:extLst>
                  <a:ext uri="{0D108BD9-81ED-4DB2-BD59-A6C34878D82A}">
                    <a16:rowId xmlns:a16="http://schemas.microsoft.com/office/drawing/2014/main" val="319429085"/>
                  </a:ext>
                </a:extLst>
              </a:tr>
              <a:tr h="697226">
                <a:tc>
                  <a:txBody>
                    <a:bodyPr/>
                    <a:lstStyle/>
                    <a:p>
                      <a:pPr marL="0" marR="0" algn="ctr">
                        <a:lnSpc>
                          <a:spcPct val="105000"/>
                        </a:lnSpc>
                        <a:spcBef>
                          <a:spcPts val="400"/>
                        </a:spcBef>
                        <a:spcAft>
                          <a:spcPts val="0"/>
                        </a:spcAft>
                      </a:pPr>
                      <a:r>
                        <a:rPr lang="en-US" sz="2400" b="1">
                          <a:solidFill>
                            <a:schemeClr val="bg1"/>
                          </a:solidFill>
                          <a:effectLst/>
                          <a:latin typeface="Lusitana" pitchFamily="2" charset="0"/>
                        </a:rPr>
                        <a:t>Assembly Ratings - 1 and 2 Hr (See Item 2)</a:t>
                      </a:r>
                      <a:endParaRPr lang="en-US" sz="2400" b="1">
                        <a:solidFill>
                          <a:schemeClr val="bg1"/>
                        </a:solidFill>
                        <a:effectLst/>
                        <a:latin typeface="Lusitana" pitchFamily="2" charset="0"/>
                        <a:ea typeface="Arial" panose="020B0604020202020204" pitchFamily="34" charset="0"/>
                      </a:endParaRPr>
                    </a:p>
                  </a:txBody>
                  <a:tcPr marL="6350" marR="6350" marT="0" marB="0">
                    <a:solidFill>
                      <a:srgbClr val="202944"/>
                    </a:solidFill>
                  </a:tcPr>
                </a:tc>
                <a:tc>
                  <a:txBody>
                    <a:bodyPr/>
                    <a:lstStyle/>
                    <a:p>
                      <a:pPr marL="0" marR="0" algn="ctr">
                        <a:lnSpc>
                          <a:spcPct val="105000"/>
                        </a:lnSpc>
                        <a:spcBef>
                          <a:spcPts val="400"/>
                        </a:spcBef>
                        <a:spcAft>
                          <a:spcPts val="0"/>
                        </a:spcAft>
                      </a:pPr>
                      <a:r>
                        <a:rPr lang="en-US" sz="2400" b="1" dirty="0">
                          <a:solidFill>
                            <a:schemeClr val="bg1"/>
                          </a:solidFill>
                          <a:effectLst/>
                          <a:latin typeface="Lusitana" pitchFamily="2" charset="0"/>
                        </a:rPr>
                        <a:t>F Ratings - 1 and 2 </a:t>
                      </a:r>
                      <a:r>
                        <a:rPr lang="en-US" sz="2400" b="1" dirty="0" err="1">
                          <a:solidFill>
                            <a:schemeClr val="bg1"/>
                          </a:solidFill>
                          <a:effectLst/>
                          <a:latin typeface="Lusitana" pitchFamily="2" charset="0"/>
                        </a:rPr>
                        <a:t>Hr</a:t>
                      </a:r>
                      <a:r>
                        <a:rPr lang="en-US" sz="2400" b="1" dirty="0">
                          <a:solidFill>
                            <a:schemeClr val="bg1"/>
                          </a:solidFill>
                          <a:effectLst/>
                          <a:latin typeface="Lusitana" pitchFamily="2" charset="0"/>
                        </a:rPr>
                        <a:t> (See Item 2)</a:t>
                      </a:r>
                      <a:endParaRPr lang="en-US" sz="2400" b="1" dirty="0">
                        <a:solidFill>
                          <a:schemeClr val="bg1"/>
                        </a:solidFill>
                        <a:effectLst/>
                        <a:latin typeface="Lusitana" pitchFamily="2" charset="0"/>
                        <a:ea typeface="Arial" panose="020B0604020202020204" pitchFamily="34" charset="0"/>
                      </a:endParaRPr>
                    </a:p>
                  </a:txBody>
                  <a:tcPr marL="6350" marR="6350" marT="0" marB="0">
                    <a:solidFill>
                      <a:srgbClr val="202944"/>
                    </a:solidFill>
                  </a:tcPr>
                </a:tc>
                <a:extLst>
                  <a:ext uri="{0D108BD9-81ED-4DB2-BD59-A6C34878D82A}">
                    <a16:rowId xmlns:a16="http://schemas.microsoft.com/office/drawing/2014/main" val="3954831710"/>
                  </a:ext>
                </a:extLst>
              </a:tr>
              <a:tr h="697226">
                <a:tc>
                  <a:txBody>
                    <a:bodyPr/>
                    <a:lstStyle/>
                    <a:p>
                      <a:pPr marL="0" marR="0" algn="ctr">
                        <a:lnSpc>
                          <a:spcPct val="105000"/>
                        </a:lnSpc>
                        <a:spcBef>
                          <a:spcPts val="500"/>
                        </a:spcBef>
                        <a:spcAft>
                          <a:spcPts val="0"/>
                        </a:spcAft>
                      </a:pPr>
                      <a:r>
                        <a:rPr lang="en-US" sz="2400" b="1">
                          <a:solidFill>
                            <a:schemeClr val="bg1"/>
                          </a:solidFill>
                          <a:effectLst/>
                          <a:latin typeface="Lusitana" pitchFamily="2" charset="0"/>
                        </a:rPr>
                        <a:t>Nominal Joint Width - 3/4 in.</a:t>
                      </a:r>
                      <a:endParaRPr lang="en-US" sz="2400" b="1">
                        <a:solidFill>
                          <a:schemeClr val="bg1"/>
                        </a:solidFill>
                        <a:effectLst/>
                        <a:latin typeface="Lusitana" pitchFamily="2" charset="0"/>
                        <a:ea typeface="Arial" panose="020B0604020202020204" pitchFamily="34" charset="0"/>
                      </a:endParaRPr>
                    </a:p>
                  </a:txBody>
                  <a:tcPr marL="6350" marR="6350" marT="0" marB="0">
                    <a:solidFill>
                      <a:srgbClr val="202944"/>
                    </a:solidFill>
                  </a:tcPr>
                </a:tc>
                <a:tc>
                  <a:txBody>
                    <a:bodyPr/>
                    <a:lstStyle/>
                    <a:p>
                      <a:pPr marL="0" marR="0" algn="ctr">
                        <a:lnSpc>
                          <a:spcPct val="105000"/>
                        </a:lnSpc>
                        <a:spcBef>
                          <a:spcPts val="400"/>
                        </a:spcBef>
                        <a:spcAft>
                          <a:spcPts val="0"/>
                        </a:spcAft>
                      </a:pPr>
                      <a:r>
                        <a:rPr lang="en-US" sz="2400" b="1" dirty="0">
                          <a:solidFill>
                            <a:schemeClr val="bg1"/>
                          </a:solidFill>
                          <a:effectLst/>
                          <a:latin typeface="Lusitana" pitchFamily="2" charset="0"/>
                        </a:rPr>
                        <a:t>FT Ratings - 1 and 2 </a:t>
                      </a:r>
                      <a:r>
                        <a:rPr lang="en-US" sz="2400" b="1" dirty="0" err="1">
                          <a:solidFill>
                            <a:schemeClr val="bg1"/>
                          </a:solidFill>
                          <a:effectLst/>
                          <a:latin typeface="Lusitana" pitchFamily="2" charset="0"/>
                        </a:rPr>
                        <a:t>Hr</a:t>
                      </a:r>
                      <a:r>
                        <a:rPr lang="en-US" sz="2400" b="1" dirty="0">
                          <a:solidFill>
                            <a:schemeClr val="bg1"/>
                          </a:solidFill>
                          <a:effectLst/>
                          <a:latin typeface="Lusitana" pitchFamily="2" charset="0"/>
                        </a:rPr>
                        <a:t> (See Item 2)</a:t>
                      </a:r>
                      <a:endParaRPr lang="en-US" sz="2400" b="1" dirty="0">
                        <a:solidFill>
                          <a:schemeClr val="bg1"/>
                        </a:solidFill>
                        <a:effectLst/>
                        <a:latin typeface="Lusitana" pitchFamily="2" charset="0"/>
                        <a:ea typeface="Arial" panose="020B0604020202020204" pitchFamily="34" charset="0"/>
                      </a:endParaRPr>
                    </a:p>
                  </a:txBody>
                  <a:tcPr marL="6350" marR="6350" marT="0" marB="0">
                    <a:solidFill>
                      <a:srgbClr val="202944"/>
                    </a:solidFill>
                  </a:tcPr>
                </a:tc>
                <a:extLst>
                  <a:ext uri="{0D108BD9-81ED-4DB2-BD59-A6C34878D82A}">
                    <a16:rowId xmlns:a16="http://schemas.microsoft.com/office/drawing/2014/main" val="3263498079"/>
                  </a:ext>
                </a:extLst>
              </a:tr>
              <a:tr h="1059961">
                <a:tc>
                  <a:txBody>
                    <a:bodyPr/>
                    <a:lstStyle/>
                    <a:p>
                      <a:pPr marL="0" marR="0" algn="ctr">
                        <a:lnSpc>
                          <a:spcPct val="107000"/>
                        </a:lnSpc>
                        <a:spcBef>
                          <a:spcPts val="0"/>
                        </a:spcBef>
                        <a:spcAft>
                          <a:spcPts val="0"/>
                        </a:spcAft>
                      </a:pPr>
                      <a:r>
                        <a:rPr lang="en-US" sz="2400" b="1">
                          <a:solidFill>
                            <a:schemeClr val="bg1"/>
                          </a:solidFill>
                          <a:effectLst/>
                          <a:latin typeface="Lusitana" pitchFamily="2" charset="0"/>
                        </a:rPr>
                        <a:t>Class II or III Movement Capabilities - 100% Compression (See Item 3)</a:t>
                      </a:r>
                      <a:endParaRPr lang="en-US" sz="2400" b="1">
                        <a:solidFill>
                          <a:schemeClr val="bg1"/>
                        </a:solidFill>
                        <a:effectLst/>
                        <a:latin typeface="Lusitana" pitchFamily="2" charset="0"/>
                        <a:ea typeface="Arial" panose="020B0604020202020204" pitchFamily="34" charset="0"/>
                      </a:endParaRPr>
                    </a:p>
                  </a:txBody>
                  <a:tcPr marL="6350" marR="6350" marT="0" marB="0" anchor="b">
                    <a:solidFill>
                      <a:srgbClr val="202944"/>
                    </a:solidFill>
                  </a:tcPr>
                </a:tc>
                <a:tc>
                  <a:txBody>
                    <a:bodyPr/>
                    <a:lstStyle/>
                    <a:p>
                      <a:pPr marL="0" marR="0" algn="ctr">
                        <a:lnSpc>
                          <a:spcPct val="105000"/>
                        </a:lnSpc>
                        <a:spcBef>
                          <a:spcPts val="0"/>
                        </a:spcBef>
                        <a:spcAft>
                          <a:spcPts val="0"/>
                        </a:spcAft>
                      </a:pPr>
                      <a:r>
                        <a:rPr lang="en-US" sz="2400" b="1">
                          <a:solidFill>
                            <a:schemeClr val="bg1"/>
                          </a:solidFill>
                          <a:effectLst/>
                          <a:latin typeface="Lusitana" pitchFamily="2" charset="0"/>
                        </a:rPr>
                        <a:t>FH Ratings - 1 and 2 Hr (See Item 2)</a:t>
                      </a:r>
                      <a:endParaRPr lang="en-US" sz="2400" b="1">
                        <a:solidFill>
                          <a:schemeClr val="bg1"/>
                        </a:solidFill>
                        <a:effectLst/>
                        <a:latin typeface="Lusitana" pitchFamily="2" charset="0"/>
                        <a:ea typeface="Arial" panose="020B0604020202020204" pitchFamily="34" charset="0"/>
                      </a:endParaRPr>
                    </a:p>
                  </a:txBody>
                  <a:tcPr marL="6350" marR="6350" marT="0" marB="0" anchor="b">
                    <a:solidFill>
                      <a:srgbClr val="202944"/>
                    </a:solidFill>
                  </a:tcPr>
                </a:tc>
                <a:extLst>
                  <a:ext uri="{0D108BD9-81ED-4DB2-BD59-A6C34878D82A}">
                    <a16:rowId xmlns:a16="http://schemas.microsoft.com/office/drawing/2014/main" val="3882479818"/>
                  </a:ext>
                </a:extLst>
              </a:tr>
              <a:tr h="697226">
                <a:tc>
                  <a:txBody>
                    <a:bodyPr/>
                    <a:lstStyle/>
                    <a:p>
                      <a:pPr marL="0" marR="0" algn="ctr">
                        <a:lnSpc>
                          <a:spcPct val="105000"/>
                        </a:lnSpc>
                        <a:spcBef>
                          <a:spcPts val="0"/>
                        </a:spcBef>
                        <a:spcAft>
                          <a:spcPts val="0"/>
                        </a:spcAft>
                      </a:pPr>
                      <a:r>
                        <a:rPr lang="en-US" sz="2400" b="1">
                          <a:solidFill>
                            <a:schemeClr val="bg1"/>
                          </a:solidFill>
                          <a:effectLst/>
                          <a:latin typeface="Lusitana" pitchFamily="2" charset="0"/>
                        </a:rPr>
                        <a:t>L Rating at Ambient - Less Than 1 CFM/Lin Ft</a:t>
                      </a:r>
                      <a:endParaRPr lang="en-US" sz="2400" b="1">
                        <a:solidFill>
                          <a:schemeClr val="bg1"/>
                        </a:solidFill>
                        <a:effectLst/>
                        <a:latin typeface="Lusitana" pitchFamily="2" charset="0"/>
                        <a:ea typeface="Arial" panose="020B0604020202020204" pitchFamily="34" charset="0"/>
                      </a:endParaRPr>
                    </a:p>
                  </a:txBody>
                  <a:tcPr marL="6350" marR="6350" marT="0" marB="0" anchor="b">
                    <a:solidFill>
                      <a:srgbClr val="202944"/>
                    </a:solidFill>
                  </a:tcPr>
                </a:tc>
                <a:tc>
                  <a:txBody>
                    <a:bodyPr/>
                    <a:lstStyle/>
                    <a:p>
                      <a:pPr marL="0" marR="0" algn="ctr">
                        <a:lnSpc>
                          <a:spcPct val="105000"/>
                        </a:lnSpc>
                        <a:spcBef>
                          <a:spcPts val="0"/>
                        </a:spcBef>
                        <a:spcAft>
                          <a:spcPts val="0"/>
                        </a:spcAft>
                      </a:pPr>
                      <a:r>
                        <a:rPr lang="en-US" sz="2400" b="1">
                          <a:solidFill>
                            <a:schemeClr val="bg1"/>
                          </a:solidFill>
                          <a:effectLst/>
                          <a:latin typeface="Lusitana" pitchFamily="2" charset="0"/>
                        </a:rPr>
                        <a:t>FTH Ratings - 1 and 2 Hr (See Item 2)</a:t>
                      </a:r>
                      <a:endParaRPr lang="en-US" sz="2400" b="1">
                        <a:solidFill>
                          <a:schemeClr val="bg1"/>
                        </a:solidFill>
                        <a:effectLst/>
                        <a:latin typeface="Lusitana" pitchFamily="2" charset="0"/>
                        <a:ea typeface="Arial" panose="020B0604020202020204" pitchFamily="34" charset="0"/>
                      </a:endParaRPr>
                    </a:p>
                  </a:txBody>
                  <a:tcPr marL="6350" marR="6350" marT="0" marB="0" anchor="b">
                    <a:solidFill>
                      <a:srgbClr val="202944"/>
                    </a:solidFill>
                  </a:tcPr>
                </a:tc>
                <a:extLst>
                  <a:ext uri="{0D108BD9-81ED-4DB2-BD59-A6C34878D82A}">
                    <a16:rowId xmlns:a16="http://schemas.microsoft.com/office/drawing/2014/main" val="1215997539"/>
                  </a:ext>
                </a:extLst>
              </a:tr>
              <a:tr h="697226">
                <a:tc>
                  <a:txBody>
                    <a:bodyPr/>
                    <a:lstStyle/>
                    <a:p>
                      <a:pPr marL="0" marR="0" algn="ctr">
                        <a:lnSpc>
                          <a:spcPct val="105000"/>
                        </a:lnSpc>
                        <a:spcBef>
                          <a:spcPts val="400"/>
                        </a:spcBef>
                        <a:spcAft>
                          <a:spcPts val="0"/>
                        </a:spcAft>
                      </a:pPr>
                      <a:r>
                        <a:rPr lang="en-US" sz="2400" b="1">
                          <a:solidFill>
                            <a:schemeClr val="bg1"/>
                          </a:solidFill>
                          <a:effectLst/>
                          <a:latin typeface="Lusitana" pitchFamily="2" charset="0"/>
                        </a:rPr>
                        <a:t>L Rating at 400°F - Less Than 1 CFM/Lin Ft</a:t>
                      </a:r>
                      <a:endParaRPr lang="en-US" sz="2400" b="1">
                        <a:solidFill>
                          <a:schemeClr val="bg1"/>
                        </a:solidFill>
                        <a:effectLst/>
                        <a:latin typeface="Lusitana" pitchFamily="2" charset="0"/>
                        <a:ea typeface="Arial" panose="020B0604020202020204" pitchFamily="34" charset="0"/>
                      </a:endParaRPr>
                    </a:p>
                  </a:txBody>
                  <a:tcPr marL="6350" marR="6350" marT="0" marB="0">
                    <a:solidFill>
                      <a:srgbClr val="202944"/>
                    </a:solidFill>
                  </a:tcPr>
                </a:tc>
                <a:tc>
                  <a:txBody>
                    <a:bodyPr/>
                    <a:lstStyle/>
                    <a:p>
                      <a:pPr marL="0" marR="0" algn="ctr">
                        <a:lnSpc>
                          <a:spcPct val="105000"/>
                        </a:lnSpc>
                        <a:spcBef>
                          <a:spcPts val="500"/>
                        </a:spcBef>
                        <a:spcAft>
                          <a:spcPts val="0"/>
                        </a:spcAft>
                      </a:pPr>
                      <a:r>
                        <a:rPr lang="en-US" sz="2400" b="1" dirty="0">
                          <a:solidFill>
                            <a:schemeClr val="bg1"/>
                          </a:solidFill>
                          <a:effectLst/>
                          <a:latin typeface="Lusitana" pitchFamily="2" charset="0"/>
                        </a:rPr>
                        <a:t>Nominal Joint Width - 19 mm</a:t>
                      </a:r>
                      <a:endParaRPr lang="en-US" sz="2400" b="1" dirty="0">
                        <a:solidFill>
                          <a:schemeClr val="bg1"/>
                        </a:solidFill>
                        <a:effectLst/>
                        <a:latin typeface="Lusitana" pitchFamily="2" charset="0"/>
                        <a:ea typeface="Arial" panose="020B0604020202020204" pitchFamily="34" charset="0"/>
                      </a:endParaRPr>
                    </a:p>
                  </a:txBody>
                  <a:tcPr marL="6350" marR="6350" marT="0" marB="0">
                    <a:solidFill>
                      <a:srgbClr val="202944"/>
                    </a:solidFill>
                  </a:tcPr>
                </a:tc>
                <a:extLst>
                  <a:ext uri="{0D108BD9-81ED-4DB2-BD59-A6C34878D82A}">
                    <a16:rowId xmlns:a16="http://schemas.microsoft.com/office/drawing/2014/main" val="457962711"/>
                  </a:ext>
                </a:extLst>
              </a:tr>
              <a:tr h="1059961">
                <a:tc rowSpan="3">
                  <a:txBody>
                    <a:bodyPr/>
                    <a:lstStyle/>
                    <a:p>
                      <a:pPr marL="0" marR="0">
                        <a:spcBef>
                          <a:spcPts val="0"/>
                        </a:spcBef>
                        <a:spcAft>
                          <a:spcPts val="0"/>
                        </a:spcAft>
                      </a:pPr>
                      <a:r>
                        <a:rPr lang="en-US" sz="2400" b="1" dirty="0">
                          <a:solidFill>
                            <a:schemeClr val="bg1"/>
                          </a:solidFill>
                          <a:effectLst/>
                          <a:latin typeface="Lusitana" pitchFamily="2" charset="0"/>
                        </a:rPr>
                        <a:t> </a:t>
                      </a:r>
                      <a:endParaRPr lang="en-US" sz="2400" b="1" dirty="0">
                        <a:solidFill>
                          <a:schemeClr val="bg1"/>
                        </a:solidFill>
                        <a:effectLst/>
                        <a:latin typeface="Lusitana" pitchFamily="2" charset="0"/>
                        <a:ea typeface="Courier New" panose="02070309020205020404" pitchFamily="49" charset="0"/>
                      </a:endParaRPr>
                    </a:p>
                  </a:txBody>
                  <a:tcPr marL="6350" marR="6350" marT="0" marB="0">
                    <a:solidFill>
                      <a:srgbClr val="202944"/>
                    </a:solidFill>
                  </a:tcPr>
                </a:tc>
                <a:tc>
                  <a:txBody>
                    <a:bodyPr/>
                    <a:lstStyle/>
                    <a:p>
                      <a:pPr marL="0" marR="0" algn="ctr">
                        <a:lnSpc>
                          <a:spcPct val="107000"/>
                        </a:lnSpc>
                        <a:spcBef>
                          <a:spcPts val="0"/>
                        </a:spcBef>
                        <a:spcAft>
                          <a:spcPts val="0"/>
                        </a:spcAft>
                      </a:pPr>
                      <a:r>
                        <a:rPr lang="en-US" sz="2400" b="1" dirty="0">
                          <a:solidFill>
                            <a:schemeClr val="bg1"/>
                          </a:solidFill>
                          <a:effectLst/>
                          <a:latin typeface="Lusitana" pitchFamily="2" charset="0"/>
                        </a:rPr>
                        <a:t>Class II or III Movement Capabilities - 100% Compression (See Item 3)</a:t>
                      </a:r>
                      <a:endParaRPr lang="en-US" sz="2400" b="1" dirty="0">
                        <a:solidFill>
                          <a:schemeClr val="bg1"/>
                        </a:solidFill>
                        <a:effectLst/>
                        <a:latin typeface="Lusitana" pitchFamily="2" charset="0"/>
                        <a:ea typeface="Arial" panose="020B0604020202020204" pitchFamily="34" charset="0"/>
                      </a:endParaRPr>
                    </a:p>
                  </a:txBody>
                  <a:tcPr marL="6350" marR="6350" marT="0" marB="0" anchor="b">
                    <a:solidFill>
                      <a:srgbClr val="202944"/>
                    </a:solidFill>
                  </a:tcPr>
                </a:tc>
                <a:extLst>
                  <a:ext uri="{0D108BD9-81ED-4DB2-BD59-A6C34878D82A}">
                    <a16:rowId xmlns:a16="http://schemas.microsoft.com/office/drawing/2014/main" val="3198018548"/>
                  </a:ext>
                </a:extLst>
              </a:tr>
              <a:tr h="697226">
                <a:tc vMerge="1">
                  <a:txBody>
                    <a:bodyPr/>
                    <a:lstStyle/>
                    <a:p>
                      <a:endParaRPr lang="en-US"/>
                    </a:p>
                  </a:txBody>
                  <a:tcPr/>
                </a:tc>
                <a:tc>
                  <a:txBody>
                    <a:bodyPr/>
                    <a:lstStyle/>
                    <a:p>
                      <a:pPr marL="0" marR="0" algn="ctr">
                        <a:lnSpc>
                          <a:spcPct val="105000"/>
                        </a:lnSpc>
                        <a:spcBef>
                          <a:spcPts val="0"/>
                        </a:spcBef>
                        <a:spcAft>
                          <a:spcPts val="0"/>
                        </a:spcAft>
                      </a:pPr>
                      <a:r>
                        <a:rPr lang="en-US" sz="2400" b="1">
                          <a:solidFill>
                            <a:schemeClr val="bg1"/>
                          </a:solidFill>
                          <a:effectLst/>
                          <a:latin typeface="Lusitana" pitchFamily="2" charset="0"/>
                        </a:rPr>
                        <a:t>L Rating at Ambient - Less Than 1 CFM/Lin Ft</a:t>
                      </a:r>
                      <a:endParaRPr lang="en-US" sz="2400" b="1">
                        <a:solidFill>
                          <a:schemeClr val="bg1"/>
                        </a:solidFill>
                        <a:effectLst/>
                        <a:latin typeface="Lusitana" pitchFamily="2" charset="0"/>
                        <a:ea typeface="Arial" panose="020B0604020202020204" pitchFamily="34" charset="0"/>
                      </a:endParaRPr>
                    </a:p>
                  </a:txBody>
                  <a:tcPr marL="6350" marR="6350" marT="0" marB="0" anchor="b">
                    <a:solidFill>
                      <a:srgbClr val="202944"/>
                    </a:solidFill>
                  </a:tcPr>
                </a:tc>
                <a:extLst>
                  <a:ext uri="{0D108BD9-81ED-4DB2-BD59-A6C34878D82A}">
                    <a16:rowId xmlns:a16="http://schemas.microsoft.com/office/drawing/2014/main" val="3206042568"/>
                  </a:ext>
                </a:extLst>
              </a:tr>
              <a:tr h="697226">
                <a:tc vMerge="1">
                  <a:txBody>
                    <a:bodyPr/>
                    <a:lstStyle/>
                    <a:p>
                      <a:endParaRPr lang="en-US"/>
                    </a:p>
                  </a:txBody>
                  <a:tcPr/>
                </a:tc>
                <a:tc>
                  <a:txBody>
                    <a:bodyPr/>
                    <a:lstStyle/>
                    <a:p>
                      <a:pPr marL="0" marR="0" algn="ctr">
                        <a:lnSpc>
                          <a:spcPct val="105000"/>
                        </a:lnSpc>
                        <a:spcBef>
                          <a:spcPts val="400"/>
                        </a:spcBef>
                        <a:spcAft>
                          <a:spcPts val="0"/>
                        </a:spcAft>
                      </a:pPr>
                      <a:r>
                        <a:rPr lang="en-US" sz="2400" b="1" dirty="0">
                          <a:solidFill>
                            <a:schemeClr val="bg1"/>
                          </a:solidFill>
                          <a:effectLst/>
                          <a:latin typeface="Lusitana" pitchFamily="2" charset="0"/>
                        </a:rPr>
                        <a:t>L Rating at 400°F - Less Than 1 CFM/Lin Ft</a:t>
                      </a:r>
                      <a:endParaRPr lang="en-US" sz="2400" b="1" dirty="0">
                        <a:solidFill>
                          <a:schemeClr val="bg1"/>
                        </a:solidFill>
                        <a:effectLst/>
                        <a:latin typeface="Lusitana" pitchFamily="2" charset="0"/>
                        <a:ea typeface="Arial" panose="020B0604020202020204" pitchFamily="34" charset="0"/>
                      </a:endParaRPr>
                    </a:p>
                  </a:txBody>
                  <a:tcPr marL="6350" marR="6350" marT="0" marB="0">
                    <a:solidFill>
                      <a:srgbClr val="202944"/>
                    </a:solidFill>
                  </a:tcPr>
                </a:tc>
                <a:extLst>
                  <a:ext uri="{0D108BD9-81ED-4DB2-BD59-A6C34878D82A}">
                    <a16:rowId xmlns:a16="http://schemas.microsoft.com/office/drawing/2014/main" val="2744080456"/>
                  </a:ext>
                </a:extLst>
              </a:tr>
            </a:tbl>
          </a:graphicData>
        </a:graphic>
      </p:graphicFrame>
      <p:sp>
        <p:nvSpPr>
          <p:cNvPr id="8" name="TextBox 7">
            <a:extLst>
              <a:ext uri="{FF2B5EF4-FFF2-40B4-BE49-F238E27FC236}">
                <a16:creationId xmlns:a16="http://schemas.microsoft.com/office/drawing/2014/main" id="{40892FA2-7E01-8DC3-90A4-8F7A5823A05E}"/>
              </a:ext>
            </a:extLst>
          </p:cNvPr>
          <p:cNvSpPr txBox="1"/>
          <p:nvPr/>
        </p:nvSpPr>
        <p:spPr>
          <a:xfrm>
            <a:off x="2865595" y="1286576"/>
            <a:ext cx="11803380" cy="707886"/>
          </a:xfrm>
          <a:prstGeom prst="rect">
            <a:avLst/>
          </a:prstGeom>
          <a:solidFill>
            <a:srgbClr val="202944"/>
          </a:solidFill>
        </p:spPr>
        <p:txBody>
          <a:bodyPr wrap="square">
            <a:spAutoFit/>
          </a:bodyPr>
          <a:lstStyle/>
          <a:p>
            <a:pPr algn="ctr"/>
            <a:r>
              <a:rPr lang="en-US" sz="3600" b="1" dirty="0">
                <a:solidFill>
                  <a:schemeClr val="bg1"/>
                </a:solidFill>
                <a:effectLst/>
                <a:latin typeface="Lusitana" pitchFamily="2" charset="0"/>
                <a:ea typeface="Aptos" panose="020B0004020202020204" pitchFamily="34" charset="0"/>
                <a:cs typeface="Arial" panose="020B0604020202020204" pitchFamily="34" charset="0"/>
              </a:rPr>
              <a:t>HEAD OF WALL TREATMENT FOR SHAFT </a:t>
            </a:r>
            <a:r>
              <a:rPr lang="en-US" sz="4000" b="1" dirty="0">
                <a:solidFill>
                  <a:schemeClr val="bg1"/>
                </a:solidFill>
                <a:effectLst/>
                <a:latin typeface="Lusitana" pitchFamily="2" charset="0"/>
                <a:ea typeface="Aptos" panose="020B0004020202020204" pitchFamily="34" charset="0"/>
                <a:cs typeface="Arial" panose="020B0604020202020204" pitchFamily="34" charset="0"/>
              </a:rPr>
              <a:t>LINER</a:t>
            </a:r>
            <a:r>
              <a:rPr lang="en-US" sz="3600" b="1" dirty="0">
                <a:solidFill>
                  <a:schemeClr val="bg1"/>
                </a:solidFill>
                <a:effectLst/>
                <a:latin typeface="Lusitana" pitchFamily="2" charset="0"/>
                <a:ea typeface="Aptos" panose="020B0004020202020204" pitchFamily="34" charset="0"/>
                <a:cs typeface="Arial" panose="020B0604020202020204" pitchFamily="34" charset="0"/>
              </a:rPr>
              <a:t> </a:t>
            </a:r>
            <a:endParaRPr lang="en-US" sz="3600" b="1" dirty="0">
              <a:solidFill>
                <a:schemeClr val="bg1"/>
              </a:solidFill>
              <a:latin typeface="Lusitana" pitchFamily="2" charset="0"/>
            </a:endParaRPr>
          </a:p>
        </p:txBody>
      </p:sp>
    </p:spTree>
    <p:extLst>
      <p:ext uri="{BB962C8B-B14F-4D97-AF65-F5344CB8AC3E}">
        <p14:creationId xmlns:p14="http://schemas.microsoft.com/office/powerpoint/2010/main" val="3937174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1699567"/>
            <a:ext cx="18288000" cy="4393924"/>
            <a:chOff x="0" y="0"/>
            <a:chExt cx="3249117" cy="780642"/>
          </a:xfrm>
          <a:solidFill>
            <a:srgbClr val="7AADD3"/>
          </a:solidFill>
        </p:grpSpPr>
        <p:sp>
          <p:nvSpPr>
            <p:cNvPr id="4" name="Freeform 4"/>
            <p:cNvSpPr/>
            <p:nvPr/>
          </p:nvSpPr>
          <p:spPr>
            <a:xfrm>
              <a:off x="0" y="0"/>
              <a:ext cx="3249117" cy="780642"/>
            </a:xfrm>
            <a:custGeom>
              <a:avLst/>
              <a:gdLst/>
              <a:ahLst/>
              <a:cxnLst/>
              <a:rect l="l" t="t" r="r" b="b"/>
              <a:pathLst>
                <a:path w="3249117" h="780642">
                  <a:moveTo>
                    <a:pt x="0" y="0"/>
                  </a:moveTo>
                  <a:lnTo>
                    <a:pt x="3249117" y="0"/>
                  </a:lnTo>
                  <a:lnTo>
                    <a:pt x="3249117" y="780642"/>
                  </a:lnTo>
                  <a:lnTo>
                    <a:pt x="0" y="780642"/>
                  </a:lnTo>
                  <a:close/>
                </a:path>
              </a:pathLst>
            </a:custGeom>
            <a:grpFill/>
          </p:spPr>
          <p:txBody>
            <a:bodyPr/>
            <a:lstStyle/>
            <a:p>
              <a:endParaRPr lang="en-US"/>
            </a:p>
          </p:txBody>
        </p:sp>
        <p:sp>
          <p:nvSpPr>
            <p:cNvPr id="5" name="TextBox 5"/>
            <p:cNvSpPr txBox="1"/>
            <p:nvPr/>
          </p:nvSpPr>
          <p:spPr>
            <a:xfrm>
              <a:off x="0" y="-57150"/>
              <a:ext cx="3249117" cy="837792"/>
            </a:xfrm>
            <a:prstGeom prst="rect">
              <a:avLst/>
            </a:prstGeom>
            <a:grpFill/>
          </p:spPr>
          <p:txBody>
            <a:bodyPr lIns="50800" tIns="50800" rIns="50800" bIns="50800" rtlCol="0" anchor="ctr"/>
            <a:lstStyle/>
            <a:p>
              <a:pPr algn="ctr">
                <a:lnSpc>
                  <a:spcPts val="2659"/>
                </a:lnSpc>
              </a:pPr>
              <a:endParaRPr/>
            </a:p>
          </p:txBody>
        </p:sp>
      </p:grpSp>
      <p:sp>
        <p:nvSpPr>
          <p:cNvPr id="9" name="TextBox 9"/>
          <p:cNvSpPr txBox="1"/>
          <p:nvPr/>
        </p:nvSpPr>
        <p:spPr>
          <a:xfrm>
            <a:off x="1926697" y="4732731"/>
            <a:ext cx="14434605" cy="1122160"/>
          </a:xfrm>
          <a:prstGeom prst="rect">
            <a:avLst/>
          </a:prstGeom>
        </p:spPr>
        <p:txBody>
          <a:bodyPr lIns="0" tIns="0" rIns="0" bIns="0" rtlCol="0" anchor="t">
            <a:spAutoFit/>
          </a:bodyPr>
          <a:lstStyle/>
          <a:p>
            <a:pPr algn="ctr">
              <a:lnSpc>
                <a:spcPts val="9121"/>
              </a:lnSpc>
            </a:pPr>
            <a:r>
              <a:rPr lang="en-US" sz="6515" spc="-325" dirty="0">
                <a:solidFill>
                  <a:srgbClr val="202944"/>
                </a:solidFill>
                <a:latin typeface="HK Grotesk Pro Bold"/>
              </a:rPr>
              <a:t>We want to be your Firestopping Resource</a:t>
            </a:r>
          </a:p>
        </p:txBody>
      </p:sp>
      <p:sp>
        <p:nvSpPr>
          <p:cNvPr id="10" name="TextBox 10"/>
          <p:cNvSpPr txBox="1"/>
          <p:nvPr/>
        </p:nvSpPr>
        <p:spPr>
          <a:xfrm>
            <a:off x="7315200" y="6360479"/>
            <a:ext cx="3573898" cy="615553"/>
          </a:xfrm>
          <a:prstGeom prst="rect">
            <a:avLst/>
          </a:prstGeom>
        </p:spPr>
        <p:txBody>
          <a:bodyPr wrap="square" lIns="0" tIns="0" rIns="0" bIns="0" rtlCol="0" anchor="t">
            <a:spAutoFit/>
          </a:bodyPr>
          <a:lstStyle/>
          <a:p>
            <a:pPr algn="r" fontAlgn="t"/>
            <a:r>
              <a:rPr lang="en-US" sz="4000" b="1" i="0" u="none" strike="noStrike" dirty="0">
                <a:solidFill>
                  <a:srgbClr val="202944"/>
                </a:solidFill>
                <a:effectLst/>
                <a:latin typeface="Lusitana" pitchFamily="2" charset="0"/>
                <a:hlinkClick r:id="rId2">
                  <a:extLst>
                    <a:ext uri="{A12FA001-AC4F-418D-AE19-62706E023703}">
                      <ahyp:hlinkClr xmlns:ahyp="http://schemas.microsoft.com/office/drawing/2018/hyperlinkcolor" val="tx"/>
                    </a:ext>
                  </a:extLst>
                </a:hlinkClick>
              </a:rPr>
              <a:t>+708-498-0004</a:t>
            </a:r>
            <a:endParaRPr lang="en-US" sz="4000" b="1" i="0" dirty="0">
              <a:solidFill>
                <a:srgbClr val="202944"/>
              </a:solidFill>
              <a:effectLst/>
              <a:latin typeface="Lusitana" pitchFamily="2" charset="0"/>
            </a:endParaRPr>
          </a:p>
        </p:txBody>
      </p:sp>
      <p:sp>
        <p:nvSpPr>
          <p:cNvPr id="11" name="TextBox 11"/>
          <p:cNvSpPr txBox="1"/>
          <p:nvPr/>
        </p:nvSpPr>
        <p:spPr>
          <a:xfrm>
            <a:off x="5722647" y="6958658"/>
            <a:ext cx="6842706" cy="567463"/>
          </a:xfrm>
          <a:prstGeom prst="rect">
            <a:avLst/>
          </a:prstGeom>
        </p:spPr>
        <p:txBody>
          <a:bodyPr lIns="0" tIns="0" rIns="0" bIns="0" rtlCol="0" anchor="t">
            <a:spAutoFit/>
          </a:bodyPr>
          <a:lstStyle/>
          <a:p>
            <a:pPr algn="ctr" fontAlgn="t">
              <a:lnSpc>
                <a:spcPts val="4319"/>
              </a:lnSpc>
            </a:pPr>
            <a:r>
              <a:rPr lang="en-US" sz="4000" b="1" dirty="0">
                <a:solidFill>
                  <a:srgbClr val="202944"/>
                </a:solidFill>
                <a:latin typeface="Lusitana" pitchFamily="2" charset="0"/>
              </a:rPr>
              <a:t>www.bartlsc.com</a:t>
            </a:r>
          </a:p>
        </p:txBody>
      </p:sp>
      <p:sp>
        <p:nvSpPr>
          <p:cNvPr id="12" name="TextBox 12"/>
          <p:cNvSpPr txBox="1"/>
          <p:nvPr/>
        </p:nvSpPr>
        <p:spPr>
          <a:xfrm>
            <a:off x="5722647" y="7501583"/>
            <a:ext cx="6842706" cy="567463"/>
          </a:xfrm>
          <a:prstGeom prst="rect">
            <a:avLst/>
          </a:prstGeom>
        </p:spPr>
        <p:txBody>
          <a:bodyPr lIns="0" tIns="0" rIns="0" bIns="0" rtlCol="0" anchor="t">
            <a:spAutoFit/>
          </a:bodyPr>
          <a:lstStyle/>
          <a:p>
            <a:pPr algn="ctr" fontAlgn="t">
              <a:lnSpc>
                <a:spcPts val="4319"/>
              </a:lnSpc>
            </a:pPr>
            <a:r>
              <a:rPr lang="en-US" sz="4000" b="1" dirty="0">
                <a:solidFill>
                  <a:srgbClr val="202944"/>
                </a:solidFill>
                <a:latin typeface="Lusitana" pitchFamily="2" charset="0"/>
                <a:hlinkClick r:id="rId3">
                  <a:extLst>
                    <a:ext uri="{A12FA001-AC4F-418D-AE19-62706E023703}">
                      <ahyp:hlinkClr xmlns:ahyp="http://schemas.microsoft.com/office/drawing/2018/hyperlinkcolor" val="tx"/>
                    </a:ext>
                  </a:extLst>
                </a:hlinkClick>
              </a:rPr>
              <a:t>info@bartlsc.com</a:t>
            </a:r>
            <a:endParaRPr lang="en-US" sz="4000" b="1" dirty="0">
              <a:solidFill>
                <a:srgbClr val="202944"/>
              </a:solidFill>
              <a:latin typeface="Lusitana" pitchFamily="2" charset="0"/>
            </a:endParaRPr>
          </a:p>
        </p:txBody>
      </p:sp>
      <p:sp>
        <p:nvSpPr>
          <p:cNvPr id="13" name="TextBox 13"/>
          <p:cNvSpPr txBox="1"/>
          <p:nvPr/>
        </p:nvSpPr>
        <p:spPr>
          <a:xfrm>
            <a:off x="4379533" y="8044508"/>
            <a:ext cx="9528934" cy="567463"/>
          </a:xfrm>
          <a:prstGeom prst="rect">
            <a:avLst/>
          </a:prstGeom>
        </p:spPr>
        <p:txBody>
          <a:bodyPr lIns="0" tIns="0" rIns="0" bIns="0" rtlCol="0" anchor="t">
            <a:spAutoFit/>
          </a:bodyPr>
          <a:lstStyle/>
          <a:p>
            <a:pPr algn="ctr" fontAlgn="t">
              <a:lnSpc>
                <a:spcPts val="4319"/>
              </a:lnSpc>
            </a:pPr>
            <a:r>
              <a:rPr lang="en-US" sz="4000" b="1" dirty="0">
                <a:solidFill>
                  <a:srgbClr val="202944"/>
                </a:solidFill>
                <a:latin typeface="Lusitana" pitchFamily="2" charset="0"/>
              </a:rPr>
              <a:t>140 W 168th St South Holland, IL 60473</a:t>
            </a:r>
          </a:p>
        </p:txBody>
      </p:sp>
      <p:pic>
        <p:nvPicPr>
          <p:cNvPr id="14" name="Graphic 13">
            <a:extLst>
              <a:ext uri="{FF2B5EF4-FFF2-40B4-BE49-F238E27FC236}">
                <a16:creationId xmlns:a16="http://schemas.microsoft.com/office/drawing/2014/main" id="{6F086432-898D-B0E9-4A55-264DAD7A6D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3729790" y="0"/>
            <a:ext cx="4558209" cy="6969513"/>
          </a:xfrm>
          <a:prstGeom prst="rect">
            <a:avLst/>
          </a:prstGeom>
        </p:spPr>
      </p:pic>
      <p:pic>
        <p:nvPicPr>
          <p:cNvPr id="16" name="Graphic 15">
            <a:extLst>
              <a:ext uri="{FF2B5EF4-FFF2-40B4-BE49-F238E27FC236}">
                <a16:creationId xmlns:a16="http://schemas.microsoft.com/office/drawing/2014/main" id="{2DCA91BB-4494-372C-A15B-8E02ED8EB7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274" y="3317487"/>
            <a:ext cx="4558209" cy="6969513"/>
          </a:xfrm>
          <a:prstGeom prst="rect">
            <a:avLst/>
          </a:prstGeom>
        </p:spPr>
      </p:pic>
      <p:sp>
        <p:nvSpPr>
          <p:cNvPr id="2" name="TextBox 8">
            <a:extLst>
              <a:ext uri="{FF2B5EF4-FFF2-40B4-BE49-F238E27FC236}">
                <a16:creationId xmlns:a16="http://schemas.microsoft.com/office/drawing/2014/main" id="{899AC591-9685-530F-D1C5-F864E48FE470}"/>
              </a:ext>
            </a:extLst>
          </p:cNvPr>
          <p:cNvSpPr txBox="1"/>
          <p:nvPr/>
        </p:nvSpPr>
        <p:spPr>
          <a:xfrm>
            <a:off x="4685585" y="2469158"/>
            <a:ext cx="8833128" cy="2533066"/>
          </a:xfrm>
          <a:prstGeom prst="rect">
            <a:avLst/>
          </a:prstGeom>
        </p:spPr>
        <p:txBody>
          <a:bodyPr wrap="square" lIns="0" tIns="0" rIns="0" bIns="0" rtlCol="0" anchor="t">
            <a:spAutoFit/>
          </a:bodyPr>
          <a:lstStyle/>
          <a:p>
            <a:pPr algn="ctr">
              <a:lnSpc>
                <a:spcPts val="22526"/>
              </a:lnSpc>
            </a:pPr>
            <a:r>
              <a:rPr lang="en-US" sz="8800" spc="-804" dirty="0">
                <a:solidFill>
                  <a:srgbClr val="202944"/>
                </a:solidFill>
                <a:latin typeface="HK Grotesk Pro Bold"/>
              </a:rPr>
              <a:t>THANK YOU</a:t>
            </a:r>
          </a:p>
        </p:txBody>
      </p:sp>
      <p:pic>
        <p:nvPicPr>
          <p:cNvPr id="6" name="Picture 5">
            <a:extLst>
              <a:ext uri="{FF2B5EF4-FFF2-40B4-BE49-F238E27FC236}">
                <a16:creationId xmlns:a16="http://schemas.microsoft.com/office/drawing/2014/main" id="{245B08E6-DF87-8245-046C-6F917794716F}"/>
              </a:ext>
            </a:extLst>
          </p:cNvPr>
          <p:cNvPicPr>
            <a:picLocks noChangeAspect="1"/>
          </p:cNvPicPr>
          <p:nvPr/>
        </p:nvPicPr>
        <p:blipFill rotWithShape="1">
          <a:blip r:embed="rId6"/>
          <a:srcRect l="24870" r="24138" b="34327"/>
          <a:stretch/>
        </p:blipFill>
        <p:spPr>
          <a:xfrm>
            <a:off x="8340149" y="1624300"/>
            <a:ext cx="1524000" cy="168971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1430000" y="5291353"/>
            <a:ext cx="3371400" cy="4845436"/>
            <a:chOff x="0" y="0"/>
            <a:chExt cx="4495199" cy="6460581"/>
          </a:xfrm>
        </p:grpSpPr>
        <p:pic>
          <p:nvPicPr>
            <p:cNvPr id="10" name="Picture 10"/>
            <p:cNvPicPr>
              <a:picLocks noChangeAspect="1"/>
            </p:cNvPicPr>
            <p:nvPr/>
          </p:nvPicPr>
          <p:blipFill>
            <a:blip r:embed="rId2"/>
            <a:srcRect l="26778" r="26778"/>
            <a:stretch>
              <a:fillRect/>
            </a:stretch>
          </p:blipFill>
          <p:spPr>
            <a:xfrm>
              <a:off x="0" y="0"/>
              <a:ext cx="4495199" cy="646058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grpSp>
      <p:grpSp>
        <p:nvGrpSpPr>
          <p:cNvPr id="11" name="Group 11"/>
          <p:cNvGrpSpPr/>
          <p:nvPr/>
        </p:nvGrpSpPr>
        <p:grpSpPr>
          <a:xfrm>
            <a:off x="14916600" y="5291353"/>
            <a:ext cx="3371400" cy="4845436"/>
            <a:chOff x="0" y="0"/>
            <a:chExt cx="4495199" cy="6460581"/>
          </a:xfrm>
        </p:grpSpPr>
        <p:pic>
          <p:nvPicPr>
            <p:cNvPr id="12" name="Picture 12"/>
            <p:cNvPicPr>
              <a:picLocks noChangeAspect="1"/>
            </p:cNvPicPr>
            <p:nvPr/>
          </p:nvPicPr>
          <p:blipFill>
            <a:blip r:embed="rId3"/>
            <a:srcRect l="12537" r="17883"/>
            <a:stretch>
              <a:fillRect/>
            </a:stretch>
          </p:blipFill>
          <p:spPr>
            <a:xfrm>
              <a:off x="0" y="0"/>
              <a:ext cx="4495199" cy="6460581"/>
            </a:xfrm>
            <a:prstGeom prst="rect">
              <a:avLst/>
            </a:prstGeom>
          </p:spPr>
        </p:pic>
      </p:grpSp>
      <p:pic>
        <p:nvPicPr>
          <p:cNvPr id="15" name="Picture 14">
            <a:extLst>
              <a:ext uri="{FF2B5EF4-FFF2-40B4-BE49-F238E27FC236}">
                <a16:creationId xmlns:a16="http://schemas.microsoft.com/office/drawing/2014/main" id="{15DBF089-06F8-577B-9C8C-7F59B010B3DB}"/>
              </a:ext>
            </a:extLst>
          </p:cNvPr>
          <p:cNvPicPr>
            <a:picLocks noChangeAspect="1"/>
          </p:cNvPicPr>
          <p:nvPr/>
        </p:nvPicPr>
        <p:blipFill>
          <a:blip r:embed="rId4"/>
          <a:stretch>
            <a:fillRect/>
          </a:stretch>
        </p:blipFill>
        <p:spPr>
          <a:xfrm>
            <a:off x="5029201" y="55980"/>
            <a:ext cx="2988634" cy="2572920"/>
          </a:xfrm>
          <a:prstGeom prst="rect">
            <a:avLst/>
          </a:prstGeom>
        </p:spPr>
      </p:pic>
      <p:pic>
        <p:nvPicPr>
          <p:cNvPr id="16" name="Picture 2" descr="Work with contractors committed to the proper installation of firestop systems">
            <a:extLst>
              <a:ext uri="{FF2B5EF4-FFF2-40B4-BE49-F238E27FC236}">
                <a16:creationId xmlns:a16="http://schemas.microsoft.com/office/drawing/2014/main" id="{2E2FE37A-6B49-F687-BF5F-CDEF5DB57A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04" t="105" r="750" b="8536"/>
          <a:stretch/>
        </p:blipFill>
        <p:spPr bwMode="auto">
          <a:xfrm>
            <a:off x="11393783" y="52528"/>
            <a:ext cx="6894217" cy="5105820"/>
          </a:xfrm>
          <a:prstGeom prst="rect">
            <a:avLst/>
          </a:prstGeom>
          <a:extLst>
            <a:ext uri="{909E8E84-426E-40DD-AFC4-6F175D3DCCD1}">
              <a14:hiddenFill xmlns:a14="http://schemas.microsoft.com/office/drawing/2010/main">
                <a:solidFill>
                  <a:srgbClr val="FFFFFF"/>
                </a:solidFill>
              </a14:hiddenFill>
            </a:ext>
          </a:extLst>
        </p:spPr>
      </p:pic>
      <p:pic>
        <p:nvPicPr>
          <p:cNvPr id="22" name="Graphic 21">
            <a:extLst>
              <a:ext uri="{FF2B5EF4-FFF2-40B4-BE49-F238E27FC236}">
                <a16:creationId xmlns:a16="http://schemas.microsoft.com/office/drawing/2014/main" id="{7189C938-27BA-B286-7CDC-6DFB6BC071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0"/>
            <a:ext cx="6725773" cy="10287000"/>
          </a:xfrm>
          <a:prstGeom prst="rect">
            <a:avLst/>
          </a:prstGeom>
        </p:spPr>
      </p:pic>
      <p:grpSp>
        <p:nvGrpSpPr>
          <p:cNvPr id="6" name="Group 6"/>
          <p:cNvGrpSpPr/>
          <p:nvPr/>
        </p:nvGrpSpPr>
        <p:grpSpPr>
          <a:xfrm>
            <a:off x="25096" y="1257300"/>
            <a:ext cx="11118735" cy="6798732"/>
            <a:chOff x="-7363" y="-57150"/>
            <a:chExt cx="1975398" cy="997032"/>
          </a:xfrm>
        </p:grpSpPr>
        <p:sp>
          <p:nvSpPr>
            <p:cNvPr id="8" name="TextBox 8"/>
            <p:cNvSpPr txBox="1"/>
            <p:nvPr/>
          </p:nvSpPr>
          <p:spPr>
            <a:xfrm>
              <a:off x="0" y="-57150"/>
              <a:ext cx="1968035" cy="837792"/>
            </a:xfrm>
            <a:prstGeom prst="rect">
              <a:avLst/>
            </a:prstGeom>
          </p:spPr>
          <p:txBody>
            <a:bodyPr lIns="50800" tIns="50800" rIns="50800" bIns="50800" rtlCol="0" anchor="ctr"/>
            <a:lstStyle/>
            <a:p>
              <a:pPr algn="ctr">
                <a:lnSpc>
                  <a:spcPts val="2659"/>
                </a:lnSpc>
              </a:pPr>
              <a:endParaRPr/>
            </a:p>
          </p:txBody>
        </p:sp>
        <p:sp>
          <p:nvSpPr>
            <p:cNvPr id="7" name="Freeform 7"/>
            <p:cNvSpPr/>
            <p:nvPr/>
          </p:nvSpPr>
          <p:spPr>
            <a:xfrm>
              <a:off x="-7363" y="159240"/>
              <a:ext cx="1968035" cy="780642"/>
            </a:xfrm>
            <a:custGeom>
              <a:avLst/>
              <a:gdLst/>
              <a:ahLst/>
              <a:cxnLst/>
              <a:rect l="l" t="t" r="r" b="b"/>
              <a:pathLst>
                <a:path w="1968035" h="780642">
                  <a:moveTo>
                    <a:pt x="0" y="0"/>
                  </a:moveTo>
                  <a:lnTo>
                    <a:pt x="1968035" y="0"/>
                  </a:lnTo>
                  <a:lnTo>
                    <a:pt x="1968035" y="780642"/>
                  </a:lnTo>
                  <a:lnTo>
                    <a:pt x="0" y="780642"/>
                  </a:lnTo>
                  <a:close/>
                </a:path>
              </a:pathLst>
            </a:custGeom>
            <a:solidFill>
              <a:srgbClr val="7AADD3"/>
            </a:solidFill>
          </p:spPr>
          <p:txBody>
            <a:bodyPr/>
            <a:lstStyle/>
            <a:p>
              <a:endParaRPr lang="en-US"/>
            </a:p>
          </p:txBody>
        </p:sp>
      </p:grpSp>
      <p:sp>
        <p:nvSpPr>
          <p:cNvPr id="13" name="TextBox 13"/>
          <p:cNvSpPr txBox="1"/>
          <p:nvPr/>
        </p:nvSpPr>
        <p:spPr>
          <a:xfrm>
            <a:off x="106680" y="2552700"/>
            <a:ext cx="10866120" cy="5436104"/>
          </a:xfrm>
          <a:prstGeom prst="rect">
            <a:avLst/>
          </a:prstGeom>
        </p:spPr>
        <p:txBody>
          <a:bodyPr wrap="square" lIns="0" tIns="0" rIns="0" bIns="0" rtlCol="0" anchor="t">
            <a:spAutoFit/>
          </a:bodyPr>
          <a:lstStyle/>
          <a:p>
            <a:pPr algn="ctr">
              <a:lnSpc>
                <a:spcPct val="150000"/>
              </a:lnSpc>
            </a:pPr>
            <a:r>
              <a:rPr lang="en-US" sz="6600" b="1" dirty="0">
                <a:solidFill>
                  <a:srgbClr val="1E2945"/>
                </a:solidFill>
                <a:effectLst/>
                <a:latin typeface="Lusitana" pitchFamily="2" charset="0"/>
                <a:ea typeface="Verdana" panose="020B0604030504040204" pitchFamily="34" charset="0"/>
                <a:cs typeface="Arial" panose="020B0604020202020204" pitchFamily="34" charset="0"/>
              </a:rPr>
              <a:t>‘Preconstruction Risk Assessment for Firestopping’  </a:t>
            </a:r>
          </a:p>
          <a:p>
            <a:pPr algn="ctr">
              <a:lnSpc>
                <a:spcPct val="150000"/>
              </a:lnSpc>
            </a:pPr>
            <a:r>
              <a:rPr lang="en-US" sz="5400" dirty="0">
                <a:solidFill>
                  <a:srgbClr val="1E2945"/>
                </a:solidFill>
                <a:effectLst/>
                <a:latin typeface="Lusitana" pitchFamily="2" charset="0"/>
                <a:ea typeface="Verdana" panose="020B0604030504040204" pitchFamily="34" charset="0"/>
                <a:cs typeface="Arial" panose="020B0604020202020204" pitchFamily="34" charset="0"/>
              </a:rPr>
              <a:t>a critical initial Life Safety step for each construction project</a:t>
            </a:r>
            <a:endParaRPr lang="en-US" sz="77500" spc="-518" dirty="0">
              <a:solidFill>
                <a:srgbClr val="1E2945"/>
              </a:solidFill>
              <a:latin typeface="Lusitana" pitchFamily="2" charset="0"/>
              <a:ea typeface="Verdana" panose="020B060403050404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49626CD-2ED6-AB75-AD11-7C6A7754AE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
            <a:ext cx="2865594" cy="4381500"/>
          </a:xfrm>
          <a:prstGeom prst="rect">
            <a:avLst/>
          </a:prstGeom>
        </p:spPr>
      </p:pic>
      <p:pic>
        <p:nvPicPr>
          <p:cNvPr id="16" name="Graphic 15">
            <a:extLst>
              <a:ext uri="{FF2B5EF4-FFF2-40B4-BE49-F238E27FC236}">
                <a16:creationId xmlns:a16="http://schemas.microsoft.com/office/drawing/2014/main" id="{02D18AED-C96A-BED7-F35C-93B45E84FF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5422405" y="1"/>
            <a:ext cx="2865594" cy="4381500"/>
          </a:xfrm>
          <a:prstGeom prst="rect">
            <a:avLst/>
          </a:prstGeom>
        </p:spPr>
      </p:pic>
      <p:sp>
        <p:nvSpPr>
          <p:cNvPr id="3" name="Freeform 3"/>
          <p:cNvSpPr/>
          <p:nvPr/>
        </p:nvSpPr>
        <p:spPr>
          <a:xfrm>
            <a:off x="702055" y="1153877"/>
            <a:ext cx="16883891" cy="8408789"/>
          </a:xfrm>
          <a:custGeom>
            <a:avLst/>
            <a:gdLst/>
            <a:ahLst/>
            <a:cxnLst/>
            <a:rect l="l" t="t" r="r" b="b"/>
            <a:pathLst>
              <a:path w="4274726" h="1118861">
                <a:moveTo>
                  <a:pt x="0" y="0"/>
                </a:moveTo>
                <a:lnTo>
                  <a:pt x="4274726" y="0"/>
                </a:lnTo>
                <a:lnTo>
                  <a:pt x="4274726" y="1118861"/>
                </a:lnTo>
                <a:lnTo>
                  <a:pt x="0" y="1118861"/>
                </a:lnTo>
                <a:close/>
              </a:path>
            </a:pathLst>
          </a:custGeom>
          <a:solidFill>
            <a:srgbClr val="7AADD3"/>
          </a:solidFill>
        </p:spPr>
        <p:txBody>
          <a:bodyPr/>
          <a:lstStyle/>
          <a:p>
            <a:endParaRPr lang="en-US" dirty="0"/>
          </a:p>
        </p:txBody>
      </p:sp>
      <p:sp>
        <p:nvSpPr>
          <p:cNvPr id="11" name="TextBox 11"/>
          <p:cNvSpPr txBox="1"/>
          <p:nvPr/>
        </p:nvSpPr>
        <p:spPr>
          <a:xfrm>
            <a:off x="8382000" y="2398136"/>
            <a:ext cx="9009738" cy="6924973"/>
          </a:xfrm>
          <a:prstGeom prst="rect">
            <a:avLst/>
          </a:prstGeom>
        </p:spPr>
        <p:txBody>
          <a:bodyPr wrap="square" lIns="0" tIns="0" rIns="0" bIns="0" rtlCol="0" anchor="t">
            <a:spAutoFit/>
          </a:bodyPr>
          <a:lstStyle/>
          <a:p>
            <a:r>
              <a:rPr lang="en-US" sz="7500" dirty="0">
                <a:solidFill>
                  <a:srgbClr val="1E2945"/>
                </a:solidFill>
                <a:latin typeface="Lusitana" pitchFamily="2" charset="0"/>
                <a:cs typeface="Arial" panose="020B0604020202020204" pitchFamily="34" charset="0"/>
              </a:rPr>
              <a:t>A disproportionate share of headaches and violations in relation to funds budgeted for the project.</a:t>
            </a:r>
          </a:p>
        </p:txBody>
      </p:sp>
      <p:sp>
        <p:nvSpPr>
          <p:cNvPr id="13" name="TextBox 13"/>
          <p:cNvSpPr txBox="1"/>
          <p:nvPr/>
        </p:nvSpPr>
        <p:spPr>
          <a:xfrm>
            <a:off x="8382000" y="1866900"/>
            <a:ext cx="7353300" cy="654025"/>
          </a:xfrm>
          <a:prstGeom prst="rect">
            <a:avLst/>
          </a:prstGeom>
        </p:spPr>
        <p:txBody>
          <a:bodyPr wrap="square" lIns="0" tIns="0" rIns="0" bIns="0" rtlCol="0" anchor="t">
            <a:spAutoFit/>
          </a:bodyPr>
          <a:lstStyle/>
          <a:p>
            <a:pPr algn="ctr">
              <a:lnSpc>
                <a:spcPts val="3600"/>
              </a:lnSpc>
            </a:pPr>
            <a:r>
              <a:rPr lang="en-US" sz="8000" b="1" dirty="0">
                <a:solidFill>
                  <a:srgbClr val="1E2945"/>
                </a:solidFill>
                <a:latin typeface="Lusitana" pitchFamily="2" charset="0"/>
                <a:cs typeface="Arial" panose="020B0604020202020204" pitchFamily="34" charset="0"/>
              </a:rPr>
              <a:t>Firestopping</a:t>
            </a:r>
          </a:p>
        </p:txBody>
      </p:sp>
      <p:pic>
        <p:nvPicPr>
          <p:cNvPr id="1026" name="Picture 2" descr="Abstract office building facade">
            <a:extLst>
              <a:ext uri="{FF2B5EF4-FFF2-40B4-BE49-F238E27FC236}">
                <a16:creationId xmlns:a16="http://schemas.microsoft.com/office/drawing/2014/main" id="{4A88F578-E477-8455-FC04-939D5B5C04C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85800" y="1153877"/>
            <a:ext cx="7188996" cy="840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37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8"/>
          <p:cNvSpPr txBox="1"/>
          <p:nvPr/>
        </p:nvSpPr>
        <p:spPr>
          <a:xfrm>
            <a:off x="5905618" y="477040"/>
            <a:ext cx="7619687" cy="1311578"/>
          </a:xfrm>
          <a:prstGeom prst="rect">
            <a:avLst/>
          </a:prstGeom>
        </p:spPr>
        <p:txBody>
          <a:bodyPr lIns="0" tIns="0" rIns="0" bIns="0" rtlCol="0" anchor="t">
            <a:spAutoFit/>
          </a:bodyPr>
          <a:lstStyle/>
          <a:p>
            <a:pPr algn="ctr">
              <a:lnSpc>
                <a:spcPts val="9799"/>
              </a:lnSpc>
            </a:pPr>
            <a:r>
              <a:rPr lang="en-US" sz="9600" b="1" spc="-349" dirty="0">
                <a:solidFill>
                  <a:srgbClr val="000000"/>
                </a:solidFill>
                <a:latin typeface="Lusitana" pitchFamily="2" charset="0"/>
              </a:rPr>
              <a:t>Firestopping</a:t>
            </a:r>
          </a:p>
        </p:txBody>
      </p:sp>
      <p:pic>
        <p:nvPicPr>
          <p:cNvPr id="26" name="Graphic 25">
            <a:extLst>
              <a:ext uri="{FF2B5EF4-FFF2-40B4-BE49-F238E27FC236}">
                <a16:creationId xmlns:a16="http://schemas.microsoft.com/office/drawing/2014/main" id="{EF78418F-E258-F861-5014-411C6C46F5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
            <a:ext cx="6727916" cy="10287000"/>
          </a:xfrm>
          <a:prstGeom prst="rect">
            <a:avLst/>
          </a:prstGeom>
        </p:spPr>
      </p:pic>
      <p:grpSp>
        <p:nvGrpSpPr>
          <p:cNvPr id="12" name="Group 12"/>
          <p:cNvGrpSpPr/>
          <p:nvPr/>
        </p:nvGrpSpPr>
        <p:grpSpPr>
          <a:xfrm>
            <a:off x="1028700" y="1823527"/>
            <a:ext cx="5143501" cy="7225809"/>
            <a:chOff x="0" y="-693539"/>
            <a:chExt cx="2065134" cy="2901187"/>
          </a:xfrm>
          <a:solidFill>
            <a:srgbClr val="7AADD3"/>
          </a:solidFill>
        </p:grpSpPr>
        <p:sp>
          <p:nvSpPr>
            <p:cNvPr id="13" name="Freeform 13"/>
            <p:cNvSpPr/>
            <p:nvPr/>
          </p:nvSpPr>
          <p:spPr>
            <a:xfrm>
              <a:off x="0" y="-693539"/>
              <a:ext cx="2065134" cy="2901187"/>
            </a:xfrm>
            <a:custGeom>
              <a:avLst/>
              <a:gdLst/>
              <a:ahLst/>
              <a:cxnLst/>
              <a:rect l="l" t="t" r="r" b="b"/>
              <a:pathLst>
                <a:path w="1571456" h="2207648">
                  <a:moveTo>
                    <a:pt x="0" y="0"/>
                  </a:moveTo>
                  <a:lnTo>
                    <a:pt x="1571456" y="0"/>
                  </a:lnTo>
                  <a:lnTo>
                    <a:pt x="1571456" y="2207648"/>
                  </a:lnTo>
                  <a:lnTo>
                    <a:pt x="0" y="2207648"/>
                  </a:lnTo>
                  <a:close/>
                </a:path>
              </a:pathLst>
            </a:custGeom>
            <a:grpFill/>
          </p:spPr>
          <p:txBody>
            <a:bodyPr/>
            <a:lstStyle/>
            <a:p>
              <a:endParaRPr lang="en-US" dirty="0"/>
            </a:p>
          </p:txBody>
        </p:sp>
        <p:sp>
          <p:nvSpPr>
            <p:cNvPr id="14" name="TextBox 14"/>
            <p:cNvSpPr txBox="1"/>
            <p:nvPr/>
          </p:nvSpPr>
          <p:spPr>
            <a:xfrm>
              <a:off x="0" y="-57150"/>
              <a:ext cx="1571456" cy="2264798"/>
            </a:xfrm>
            <a:prstGeom prst="rect">
              <a:avLst/>
            </a:prstGeom>
            <a:grpFill/>
          </p:spPr>
          <p:txBody>
            <a:bodyPr lIns="50800" tIns="50800" rIns="50800" bIns="50800" rtlCol="0" anchor="ctr"/>
            <a:lstStyle/>
            <a:p>
              <a:pPr algn="ctr">
                <a:lnSpc>
                  <a:spcPts val="2659"/>
                </a:lnSpc>
              </a:pPr>
              <a:endParaRPr/>
            </a:p>
          </p:txBody>
        </p:sp>
      </p:grpSp>
      <p:sp>
        <p:nvSpPr>
          <p:cNvPr id="20" name="TextBox 20"/>
          <p:cNvSpPr txBox="1"/>
          <p:nvPr/>
        </p:nvSpPr>
        <p:spPr>
          <a:xfrm>
            <a:off x="1294365" y="2206319"/>
            <a:ext cx="4877836" cy="5911618"/>
          </a:xfrm>
          <a:prstGeom prst="rect">
            <a:avLst/>
          </a:prstGeom>
        </p:spPr>
        <p:txBody>
          <a:bodyPr wrap="square" lIns="0" tIns="0" rIns="0" bIns="0" rtlCol="0" anchor="t">
            <a:spAutoFit/>
          </a:bodyPr>
          <a:lstStyle/>
          <a:p>
            <a:pPr marR="0" lvl="0">
              <a:lnSpc>
                <a:spcPct val="107000"/>
              </a:lnSpc>
              <a:spcBef>
                <a:spcPts val="0"/>
              </a:spcBef>
              <a:spcAft>
                <a:spcPts val="0"/>
              </a:spcAft>
            </a:pPr>
            <a:r>
              <a:rPr lang="en-US" sz="6000" kern="100" dirty="0">
                <a:effectLst/>
                <a:latin typeface="Lusitana" pitchFamily="2" charset="0"/>
                <a:ea typeface="Aptos" panose="020B0004020202020204" pitchFamily="34" charset="0"/>
                <a:cs typeface="Arial" panose="020B0604020202020204" pitchFamily="34" charset="0"/>
              </a:rPr>
              <a:t>Many times viewed as a commodity rather than a Life Safety Issue</a:t>
            </a:r>
          </a:p>
        </p:txBody>
      </p:sp>
      <p:grpSp>
        <p:nvGrpSpPr>
          <p:cNvPr id="27" name="Group 12">
            <a:extLst>
              <a:ext uri="{FF2B5EF4-FFF2-40B4-BE49-F238E27FC236}">
                <a16:creationId xmlns:a16="http://schemas.microsoft.com/office/drawing/2014/main" id="{A0EB78FA-CB55-260B-0FC1-2F4974C3A352}"/>
              </a:ext>
            </a:extLst>
          </p:cNvPr>
          <p:cNvGrpSpPr/>
          <p:nvPr/>
        </p:nvGrpSpPr>
        <p:grpSpPr>
          <a:xfrm>
            <a:off x="6397113" y="1823527"/>
            <a:ext cx="5143501" cy="7225809"/>
            <a:chOff x="0" y="-693539"/>
            <a:chExt cx="2065134" cy="2901187"/>
          </a:xfrm>
          <a:solidFill>
            <a:srgbClr val="7AADD3"/>
          </a:solidFill>
        </p:grpSpPr>
        <p:sp>
          <p:nvSpPr>
            <p:cNvPr id="28" name="Freeform 13">
              <a:extLst>
                <a:ext uri="{FF2B5EF4-FFF2-40B4-BE49-F238E27FC236}">
                  <a16:creationId xmlns:a16="http://schemas.microsoft.com/office/drawing/2014/main" id="{E3FD0D7E-F0BB-2E68-CF99-68C0CA6E344A}"/>
                </a:ext>
              </a:extLst>
            </p:cNvPr>
            <p:cNvSpPr/>
            <p:nvPr/>
          </p:nvSpPr>
          <p:spPr>
            <a:xfrm>
              <a:off x="0" y="-693539"/>
              <a:ext cx="2065134" cy="2901187"/>
            </a:xfrm>
            <a:custGeom>
              <a:avLst/>
              <a:gdLst/>
              <a:ahLst/>
              <a:cxnLst/>
              <a:rect l="l" t="t" r="r" b="b"/>
              <a:pathLst>
                <a:path w="1571456" h="2207648">
                  <a:moveTo>
                    <a:pt x="0" y="0"/>
                  </a:moveTo>
                  <a:lnTo>
                    <a:pt x="1571456" y="0"/>
                  </a:lnTo>
                  <a:lnTo>
                    <a:pt x="1571456" y="2207648"/>
                  </a:lnTo>
                  <a:lnTo>
                    <a:pt x="0" y="2207648"/>
                  </a:lnTo>
                  <a:close/>
                </a:path>
              </a:pathLst>
            </a:custGeom>
            <a:grpFill/>
          </p:spPr>
          <p:txBody>
            <a:bodyPr/>
            <a:lstStyle/>
            <a:p>
              <a:endParaRPr lang="en-US" dirty="0"/>
            </a:p>
          </p:txBody>
        </p:sp>
        <p:sp>
          <p:nvSpPr>
            <p:cNvPr id="29" name="TextBox 14">
              <a:extLst>
                <a:ext uri="{FF2B5EF4-FFF2-40B4-BE49-F238E27FC236}">
                  <a16:creationId xmlns:a16="http://schemas.microsoft.com/office/drawing/2014/main" id="{29F988CF-B1D8-E929-DCA2-846F7A4FFCC8}"/>
                </a:ext>
              </a:extLst>
            </p:cNvPr>
            <p:cNvSpPr txBox="1"/>
            <p:nvPr/>
          </p:nvSpPr>
          <p:spPr>
            <a:xfrm>
              <a:off x="0" y="-57150"/>
              <a:ext cx="1571456" cy="2264798"/>
            </a:xfrm>
            <a:prstGeom prst="rect">
              <a:avLst/>
            </a:prstGeom>
            <a:grpFill/>
          </p:spPr>
          <p:txBody>
            <a:bodyPr lIns="50800" tIns="50800" rIns="50800" bIns="50800" rtlCol="0" anchor="ctr"/>
            <a:lstStyle/>
            <a:p>
              <a:pPr algn="ctr">
                <a:lnSpc>
                  <a:spcPts val="2659"/>
                </a:lnSpc>
              </a:pPr>
              <a:endParaRPr/>
            </a:p>
          </p:txBody>
        </p:sp>
      </p:grpSp>
      <p:grpSp>
        <p:nvGrpSpPr>
          <p:cNvPr id="30" name="Group 12">
            <a:extLst>
              <a:ext uri="{FF2B5EF4-FFF2-40B4-BE49-F238E27FC236}">
                <a16:creationId xmlns:a16="http://schemas.microsoft.com/office/drawing/2014/main" id="{3C31BD58-F5E6-E3FD-B2D5-F40A83D0BDA5}"/>
              </a:ext>
            </a:extLst>
          </p:cNvPr>
          <p:cNvGrpSpPr/>
          <p:nvPr/>
        </p:nvGrpSpPr>
        <p:grpSpPr>
          <a:xfrm>
            <a:off x="11811000" y="1823527"/>
            <a:ext cx="5143501" cy="7225809"/>
            <a:chOff x="0" y="-693539"/>
            <a:chExt cx="2065134" cy="2901187"/>
          </a:xfrm>
          <a:solidFill>
            <a:srgbClr val="7AADD3"/>
          </a:solidFill>
        </p:grpSpPr>
        <p:sp>
          <p:nvSpPr>
            <p:cNvPr id="31" name="Freeform 13">
              <a:extLst>
                <a:ext uri="{FF2B5EF4-FFF2-40B4-BE49-F238E27FC236}">
                  <a16:creationId xmlns:a16="http://schemas.microsoft.com/office/drawing/2014/main" id="{E29A90BE-DA61-35E3-FA1A-1CE9E69E355B}"/>
                </a:ext>
              </a:extLst>
            </p:cNvPr>
            <p:cNvSpPr/>
            <p:nvPr/>
          </p:nvSpPr>
          <p:spPr>
            <a:xfrm>
              <a:off x="0" y="-693539"/>
              <a:ext cx="2065134" cy="2901187"/>
            </a:xfrm>
            <a:custGeom>
              <a:avLst/>
              <a:gdLst/>
              <a:ahLst/>
              <a:cxnLst/>
              <a:rect l="l" t="t" r="r" b="b"/>
              <a:pathLst>
                <a:path w="1571456" h="2207648">
                  <a:moveTo>
                    <a:pt x="0" y="0"/>
                  </a:moveTo>
                  <a:lnTo>
                    <a:pt x="1571456" y="0"/>
                  </a:lnTo>
                  <a:lnTo>
                    <a:pt x="1571456" y="2207648"/>
                  </a:lnTo>
                  <a:lnTo>
                    <a:pt x="0" y="2207648"/>
                  </a:lnTo>
                  <a:close/>
                </a:path>
              </a:pathLst>
            </a:custGeom>
            <a:grpFill/>
          </p:spPr>
          <p:txBody>
            <a:bodyPr/>
            <a:lstStyle/>
            <a:p>
              <a:endParaRPr lang="en-US" dirty="0"/>
            </a:p>
          </p:txBody>
        </p:sp>
        <p:sp>
          <p:nvSpPr>
            <p:cNvPr id="32" name="TextBox 14">
              <a:extLst>
                <a:ext uri="{FF2B5EF4-FFF2-40B4-BE49-F238E27FC236}">
                  <a16:creationId xmlns:a16="http://schemas.microsoft.com/office/drawing/2014/main" id="{DD0CADCF-B852-7586-2BFC-A681E212C80C}"/>
                </a:ext>
              </a:extLst>
            </p:cNvPr>
            <p:cNvSpPr txBox="1"/>
            <p:nvPr/>
          </p:nvSpPr>
          <p:spPr>
            <a:xfrm>
              <a:off x="0" y="-57150"/>
              <a:ext cx="1571456" cy="2264798"/>
            </a:xfrm>
            <a:prstGeom prst="rect">
              <a:avLst/>
            </a:prstGeom>
            <a:grpFill/>
          </p:spPr>
          <p:txBody>
            <a:bodyPr lIns="50800" tIns="50800" rIns="50800" bIns="50800" rtlCol="0" anchor="ctr"/>
            <a:lstStyle/>
            <a:p>
              <a:pPr algn="ctr">
                <a:lnSpc>
                  <a:spcPts val="2659"/>
                </a:lnSpc>
              </a:pPr>
              <a:endParaRPr/>
            </a:p>
          </p:txBody>
        </p:sp>
      </p:grpSp>
      <p:sp>
        <p:nvSpPr>
          <p:cNvPr id="22" name="TextBox 22"/>
          <p:cNvSpPr txBox="1"/>
          <p:nvPr/>
        </p:nvSpPr>
        <p:spPr>
          <a:xfrm>
            <a:off x="6754149" y="2206319"/>
            <a:ext cx="4429427" cy="6899581"/>
          </a:xfrm>
          <a:prstGeom prst="rect">
            <a:avLst/>
          </a:prstGeom>
        </p:spPr>
        <p:txBody>
          <a:bodyPr wrap="square" lIns="0" tIns="0" rIns="0" bIns="0" rtlCol="0" anchor="t">
            <a:spAutoFit/>
          </a:bodyPr>
          <a:lstStyle/>
          <a:p>
            <a:pPr marR="0" lvl="0">
              <a:lnSpc>
                <a:spcPct val="107000"/>
              </a:lnSpc>
              <a:spcBef>
                <a:spcPts val="0"/>
              </a:spcBef>
              <a:spcAft>
                <a:spcPts val="0"/>
              </a:spcAft>
            </a:pPr>
            <a:r>
              <a:rPr lang="en-US" sz="6000" kern="100" dirty="0">
                <a:latin typeface="Lusitana" pitchFamily="2" charset="0"/>
                <a:cs typeface="Arial" panose="020B0604020202020204" pitchFamily="34" charset="0"/>
              </a:rPr>
              <a:t>Many times addressed after walls are built and services have begun to be routed</a:t>
            </a:r>
          </a:p>
        </p:txBody>
      </p:sp>
      <p:sp>
        <p:nvSpPr>
          <p:cNvPr id="24" name="TextBox 24"/>
          <p:cNvSpPr txBox="1"/>
          <p:nvPr/>
        </p:nvSpPr>
        <p:spPr>
          <a:xfrm>
            <a:off x="12115801" y="2184664"/>
            <a:ext cx="4651886" cy="6899581"/>
          </a:xfrm>
          <a:prstGeom prst="rect">
            <a:avLst/>
          </a:prstGeom>
        </p:spPr>
        <p:txBody>
          <a:bodyPr wrap="square" lIns="0" tIns="0" rIns="0" bIns="0" rtlCol="0" anchor="t">
            <a:spAutoFit/>
          </a:bodyPr>
          <a:lstStyle/>
          <a:p>
            <a:pPr>
              <a:lnSpc>
                <a:spcPct val="107000"/>
              </a:lnSpc>
            </a:pPr>
            <a:r>
              <a:rPr lang="en-US" sz="6000" kern="100" dirty="0">
                <a:latin typeface="Lusitana" pitchFamily="2" charset="0"/>
                <a:cs typeface="Arial" panose="020B0604020202020204" pitchFamily="34" charset="0"/>
              </a:rPr>
              <a:t>As a result, problems arise during construction and/or upon turnover to the facility</a:t>
            </a:r>
          </a:p>
        </p:txBody>
      </p:sp>
      <p:sp>
        <p:nvSpPr>
          <p:cNvPr id="34" name="TextBox 33">
            <a:extLst>
              <a:ext uri="{FF2B5EF4-FFF2-40B4-BE49-F238E27FC236}">
                <a16:creationId xmlns:a16="http://schemas.microsoft.com/office/drawing/2014/main" id="{55D92D7E-8AD1-6C97-207F-AB731CE4AD4C}"/>
              </a:ext>
            </a:extLst>
          </p:cNvPr>
          <p:cNvSpPr txBox="1"/>
          <p:nvPr/>
        </p:nvSpPr>
        <p:spPr>
          <a:xfrm>
            <a:off x="4640924" y="9258300"/>
            <a:ext cx="9247238" cy="963854"/>
          </a:xfrm>
          <a:prstGeom prst="rect">
            <a:avLst/>
          </a:prstGeom>
          <a:solidFill>
            <a:srgbClr val="202944"/>
          </a:solidFill>
        </p:spPr>
        <p:txBody>
          <a:bodyPr wrap="square">
            <a:spAutoFit/>
          </a:bodyPr>
          <a:lstStyle/>
          <a:p>
            <a:pPr algn="ctr">
              <a:lnSpc>
                <a:spcPct val="107000"/>
              </a:lnSpc>
            </a:pPr>
            <a:r>
              <a:rPr lang="en-US" sz="5400" kern="100" dirty="0">
                <a:solidFill>
                  <a:schemeClr val="bg1"/>
                </a:solidFill>
                <a:latin typeface="Lusitana" pitchFamily="2" charset="0"/>
                <a:cs typeface="Arial" panose="020B0604020202020204" pitchFamily="34" charset="0"/>
              </a:rPr>
              <a:t>It doesn’t have to be this way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6EB3-F44E-3C4B-8899-7820029E7767}"/>
              </a:ext>
            </a:extLst>
          </p:cNvPr>
          <p:cNvSpPr>
            <a:spLocks noGrp="1"/>
          </p:cNvSpPr>
          <p:nvPr>
            <p:ph type="title"/>
          </p:nvPr>
        </p:nvSpPr>
        <p:spPr>
          <a:xfrm>
            <a:off x="3228975" y="547689"/>
            <a:ext cx="11830050" cy="785812"/>
          </a:xfrm>
        </p:spPr>
        <p:txBody>
          <a:bodyPr>
            <a:normAutofit/>
          </a:bodyPr>
          <a:lstStyle/>
          <a:p>
            <a:r>
              <a:rPr lang="en-US" dirty="0"/>
              <a:t>Fire Protection Worksheets</a:t>
            </a:r>
          </a:p>
        </p:txBody>
      </p:sp>
      <p:sp>
        <p:nvSpPr>
          <p:cNvPr id="3" name="Content Placeholder 2">
            <a:extLst>
              <a:ext uri="{FF2B5EF4-FFF2-40B4-BE49-F238E27FC236}">
                <a16:creationId xmlns:a16="http://schemas.microsoft.com/office/drawing/2014/main" id="{8CF45B5E-08A0-EC48-B74B-520681D37B24}"/>
              </a:ext>
            </a:extLst>
          </p:cNvPr>
          <p:cNvSpPr>
            <a:spLocks noGrp="1"/>
          </p:cNvSpPr>
          <p:nvPr>
            <p:ph idx="1"/>
          </p:nvPr>
        </p:nvSpPr>
        <p:spPr>
          <a:xfrm>
            <a:off x="1219200" y="-876300"/>
            <a:ext cx="16306800" cy="10615611"/>
          </a:xfrm>
        </p:spPr>
        <p:txBody>
          <a:bodyPr anchor="ctr">
            <a:normAutofit/>
          </a:bodyPr>
          <a:lstStyle/>
          <a:p>
            <a:r>
              <a:rPr lang="en-US" sz="4400" dirty="0"/>
              <a:t>Each Code requires rated penetrations and construction joints be treated with third-party tested listed system designs.  These worksheets are templates which aid in the listing of conditions encountered on the project and the applicable System Design for those conditions.  REFERENCE NFPA 101   LIFE SAFETY CODE 2018 – SECTIONS  8.3.4.2.1 &amp; 8.3.4.2.2</a:t>
            </a:r>
          </a:p>
        </p:txBody>
      </p:sp>
    </p:spTree>
    <p:extLst>
      <p:ext uri="{BB962C8B-B14F-4D97-AF65-F5344CB8AC3E}">
        <p14:creationId xmlns:p14="http://schemas.microsoft.com/office/powerpoint/2010/main" val="3977717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0746-3DCA-A21B-D8D4-36E1857CE75C}"/>
              </a:ext>
            </a:extLst>
          </p:cNvPr>
          <p:cNvSpPr>
            <a:spLocks noGrp="1"/>
          </p:cNvSpPr>
          <p:nvPr>
            <p:ph type="title"/>
          </p:nvPr>
        </p:nvSpPr>
        <p:spPr/>
        <p:txBody>
          <a:bodyPr/>
          <a:lstStyle/>
          <a:p>
            <a:endParaRPr lang="en-US"/>
          </a:p>
        </p:txBody>
      </p:sp>
      <p:pic>
        <p:nvPicPr>
          <p:cNvPr id="5" name="Content Placeholder 4" descr="A close-up of a fire protection work sheet&#10;&#10;Description automatically generated">
            <a:extLst>
              <a:ext uri="{FF2B5EF4-FFF2-40B4-BE49-F238E27FC236}">
                <a16:creationId xmlns:a16="http://schemas.microsoft.com/office/drawing/2014/main" id="{F6A05515-7900-3411-6C85-35670200A06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723900"/>
            <a:ext cx="18211800" cy="12649200"/>
          </a:xfrm>
        </p:spPr>
      </p:pic>
    </p:spTree>
    <p:extLst>
      <p:ext uri="{BB962C8B-B14F-4D97-AF65-F5344CB8AC3E}">
        <p14:creationId xmlns:p14="http://schemas.microsoft.com/office/powerpoint/2010/main" val="4137477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23920-508E-D4CD-3DD2-1829F4734347}"/>
              </a:ext>
            </a:extLst>
          </p:cNvPr>
          <p:cNvSpPr>
            <a:spLocks noGrp="1"/>
          </p:cNvSpPr>
          <p:nvPr>
            <p:ph type="title"/>
          </p:nvPr>
        </p:nvSpPr>
        <p:spPr/>
        <p:txBody>
          <a:bodyPr/>
          <a:lstStyle/>
          <a:p>
            <a:endParaRPr lang="en-US"/>
          </a:p>
        </p:txBody>
      </p:sp>
      <p:pic>
        <p:nvPicPr>
          <p:cNvPr id="5" name="Content Placeholder 4" descr="A close-up of a fire protection work sheet&#10;&#10;Description automatically generated">
            <a:extLst>
              <a:ext uri="{FF2B5EF4-FFF2-40B4-BE49-F238E27FC236}">
                <a16:creationId xmlns:a16="http://schemas.microsoft.com/office/drawing/2014/main" id="{D4BD61D3-0B24-0338-B3DB-93FC399990F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497" y="-800100"/>
            <a:ext cx="18364200" cy="12420600"/>
          </a:xfrm>
        </p:spPr>
      </p:pic>
    </p:spTree>
    <p:extLst>
      <p:ext uri="{BB962C8B-B14F-4D97-AF65-F5344CB8AC3E}">
        <p14:creationId xmlns:p14="http://schemas.microsoft.com/office/powerpoint/2010/main" val="479475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49626CD-2ED6-AB75-AD11-7C6A7754AE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
            <a:ext cx="2865594" cy="4381500"/>
          </a:xfrm>
          <a:prstGeom prst="rect">
            <a:avLst/>
          </a:prstGeom>
        </p:spPr>
      </p:pic>
      <p:sp>
        <p:nvSpPr>
          <p:cNvPr id="3" name="Freeform 3"/>
          <p:cNvSpPr/>
          <p:nvPr/>
        </p:nvSpPr>
        <p:spPr>
          <a:xfrm>
            <a:off x="702055" y="1153877"/>
            <a:ext cx="16883891" cy="8408789"/>
          </a:xfrm>
          <a:custGeom>
            <a:avLst/>
            <a:gdLst/>
            <a:ahLst/>
            <a:cxnLst/>
            <a:rect l="l" t="t" r="r" b="b"/>
            <a:pathLst>
              <a:path w="4274726" h="1118861">
                <a:moveTo>
                  <a:pt x="0" y="0"/>
                </a:moveTo>
                <a:lnTo>
                  <a:pt x="4274726" y="0"/>
                </a:lnTo>
                <a:lnTo>
                  <a:pt x="4274726" y="1118861"/>
                </a:lnTo>
                <a:lnTo>
                  <a:pt x="0" y="1118861"/>
                </a:lnTo>
                <a:close/>
              </a:path>
            </a:pathLst>
          </a:custGeom>
          <a:solidFill>
            <a:srgbClr val="7AADD3"/>
          </a:solidFill>
        </p:spPr>
        <p:txBody>
          <a:bodyPr/>
          <a:lstStyle/>
          <a:p>
            <a:endParaRPr lang="en-US" dirty="0"/>
          </a:p>
        </p:txBody>
      </p:sp>
      <p:graphicFrame>
        <p:nvGraphicFramePr>
          <p:cNvPr id="19" name="Table 18">
            <a:extLst>
              <a:ext uri="{FF2B5EF4-FFF2-40B4-BE49-F238E27FC236}">
                <a16:creationId xmlns:a16="http://schemas.microsoft.com/office/drawing/2014/main" id="{9769C76E-B008-CEA6-AD2C-D64C7BB61E21}"/>
              </a:ext>
            </a:extLst>
          </p:cNvPr>
          <p:cNvGraphicFramePr>
            <a:graphicFrameLocks noGrp="1"/>
          </p:cNvGraphicFramePr>
          <p:nvPr>
            <p:extLst>
              <p:ext uri="{D42A27DB-BD31-4B8C-83A1-F6EECF244321}">
                <p14:modId xmlns:p14="http://schemas.microsoft.com/office/powerpoint/2010/main" val="1785579329"/>
              </p:ext>
            </p:extLst>
          </p:nvPr>
        </p:nvGraphicFramePr>
        <p:xfrm>
          <a:off x="1219200" y="1726484"/>
          <a:ext cx="7451412" cy="7391399"/>
        </p:xfrm>
        <a:graphic>
          <a:graphicData uri="http://schemas.openxmlformats.org/drawingml/2006/table">
            <a:tbl>
              <a:tblPr firstRow="1" firstCol="1" bandRow="1">
                <a:tableStyleId>{5C22544A-7EE6-4342-B048-85BDC9FD1C3A}</a:tableStyleId>
              </a:tblPr>
              <a:tblGrid>
                <a:gridCol w="3725706">
                  <a:extLst>
                    <a:ext uri="{9D8B030D-6E8A-4147-A177-3AD203B41FA5}">
                      <a16:colId xmlns:a16="http://schemas.microsoft.com/office/drawing/2014/main" val="2467664637"/>
                    </a:ext>
                  </a:extLst>
                </a:gridCol>
                <a:gridCol w="3725706">
                  <a:extLst>
                    <a:ext uri="{9D8B030D-6E8A-4147-A177-3AD203B41FA5}">
                      <a16:colId xmlns:a16="http://schemas.microsoft.com/office/drawing/2014/main" val="3457735908"/>
                    </a:ext>
                  </a:extLst>
                </a:gridCol>
              </a:tblGrid>
              <a:tr h="1066159">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ANSI/UL1479 (ASTM E814)</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5000"/>
                        </a:lnSpc>
                        <a:spcBef>
                          <a:spcPts val="0"/>
                        </a:spcBef>
                        <a:spcAft>
                          <a:spcPts val="0"/>
                        </a:spcAft>
                      </a:pPr>
                      <a:r>
                        <a:rPr lang="en-US" sz="2400" b="1">
                          <a:solidFill>
                            <a:schemeClr val="bg1"/>
                          </a:solidFill>
                          <a:effectLst/>
                          <a:latin typeface="Lusitana" pitchFamily="2" charset="0"/>
                        </a:rPr>
                        <a:t>CAN/ULC S115</a:t>
                      </a:r>
                      <a:endParaRPr lang="en-US" sz="2400" b="1">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1759432936"/>
                  </a:ext>
                </a:extLst>
              </a:tr>
              <a:tr h="1044645">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F Ratings - 1 and 2 </a:t>
                      </a:r>
                      <a:r>
                        <a:rPr lang="en-US" sz="2400" b="1" dirty="0" err="1">
                          <a:solidFill>
                            <a:schemeClr val="bg1"/>
                          </a:solidFill>
                          <a:effectLst/>
                          <a:latin typeface="Lusitana" pitchFamily="2" charset="0"/>
                        </a:rPr>
                        <a:t>Hr</a:t>
                      </a:r>
                      <a:r>
                        <a:rPr lang="en-US" sz="2400" b="1" dirty="0">
                          <a:solidFill>
                            <a:schemeClr val="bg1"/>
                          </a:solidFill>
                          <a:effectLst/>
                          <a:latin typeface="Lusitana" pitchFamily="2" charset="0"/>
                        </a:rPr>
                        <a:t> (See Item 1)</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5000"/>
                        </a:lnSpc>
                        <a:spcBef>
                          <a:spcPts val="0"/>
                        </a:spcBef>
                        <a:spcAft>
                          <a:spcPts val="0"/>
                        </a:spcAft>
                      </a:pPr>
                      <a:r>
                        <a:rPr lang="en-US" sz="2400" b="1">
                          <a:solidFill>
                            <a:schemeClr val="bg1"/>
                          </a:solidFill>
                          <a:effectLst/>
                          <a:latin typeface="Lusitana" pitchFamily="2" charset="0"/>
                        </a:rPr>
                        <a:t>F Ratings - 1 and 2 Hr (See Item 1)</a:t>
                      </a:r>
                      <a:endParaRPr lang="en-US" sz="2400" b="1">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3698260573"/>
                  </a:ext>
                </a:extLst>
              </a:tr>
              <a:tr h="1056597">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T Rating - 0 </a:t>
                      </a:r>
                      <a:r>
                        <a:rPr lang="en-US" sz="2400" b="1" dirty="0" err="1">
                          <a:solidFill>
                            <a:schemeClr val="bg1"/>
                          </a:solidFill>
                          <a:effectLst/>
                          <a:latin typeface="Lusitana" pitchFamily="2" charset="0"/>
                        </a:rPr>
                        <a:t>Hr</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5000"/>
                        </a:lnSpc>
                        <a:spcBef>
                          <a:spcPts val="0"/>
                        </a:spcBef>
                        <a:spcAft>
                          <a:spcPts val="0"/>
                        </a:spcAft>
                      </a:pPr>
                      <a:r>
                        <a:rPr lang="en-US" sz="2400" b="1">
                          <a:solidFill>
                            <a:schemeClr val="bg1"/>
                          </a:solidFill>
                          <a:effectLst/>
                          <a:latin typeface="Lusitana" pitchFamily="2" charset="0"/>
                        </a:rPr>
                        <a:t>FT Rating - 0 Hr</a:t>
                      </a:r>
                      <a:endParaRPr lang="en-US" sz="2400" b="1">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1225237613"/>
                  </a:ext>
                </a:extLst>
              </a:tr>
              <a:tr h="1044645">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L Rating At Ambient - Less Than 1 CFM/sq ft</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FH Ratings - 1 and 2 </a:t>
                      </a:r>
                      <a:r>
                        <a:rPr lang="en-US" sz="2400" b="1" dirty="0" err="1">
                          <a:solidFill>
                            <a:schemeClr val="bg1"/>
                          </a:solidFill>
                          <a:effectLst/>
                          <a:latin typeface="Lusitana" pitchFamily="2" charset="0"/>
                        </a:rPr>
                        <a:t>Hr</a:t>
                      </a:r>
                      <a:r>
                        <a:rPr lang="en-US" sz="2400" b="1" dirty="0">
                          <a:solidFill>
                            <a:schemeClr val="bg1"/>
                          </a:solidFill>
                          <a:effectLst/>
                          <a:latin typeface="Lusitana" pitchFamily="2" charset="0"/>
                        </a:rPr>
                        <a:t> (See Item 1)</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1110937383"/>
                  </a:ext>
                </a:extLst>
              </a:tr>
              <a:tr h="1056597">
                <a:tc>
                  <a:txBody>
                    <a:bodyPr/>
                    <a:lstStyle/>
                    <a:p>
                      <a:pPr marL="0" marR="0" algn="ctr">
                        <a:lnSpc>
                          <a:spcPct val="105000"/>
                        </a:lnSpc>
                        <a:spcBef>
                          <a:spcPts val="0"/>
                        </a:spcBef>
                        <a:spcAft>
                          <a:spcPts val="0"/>
                        </a:spcAft>
                      </a:pPr>
                      <a:r>
                        <a:rPr lang="en-US" sz="2400" b="1">
                          <a:solidFill>
                            <a:schemeClr val="bg1"/>
                          </a:solidFill>
                          <a:effectLst/>
                          <a:latin typeface="Lusitana" pitchFamily="2" charset="0"/>
                        </a:rPr>
                        <a:t>L Rating At 400 F - Less Than 1 CFM/sq ft</a:t>
                      </a:r>
                      <a:endParaRPr lang="en-US" sz="2400" b="1">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FTH Rating - 0 </a:t>
                      </a:r>
                      <a:r>
                        <a:rPr lang="en-US" sz="2400" b="1" dirty="0" err="1">
                          <a:solidFill>
                            <a:schemeClr val="bg1"/>
                          </a:solidFill>
                          <a:effectLst/>
                          <a:latin typeface="Lusitana" pitchFamily="2" charset="0"/>
                        </a:rPr>
                        <a:t>Hr</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3700226665"/>
                  </a:ext>
                </a:extLst>
              </a:tr>
              <a:tr h="1056597">
                <a:tc rowSpan="2">
                  <a:txBody>
                    <a:bodyPr/>
                    <a:lstStyle/>
                    <a:p>
                      <a:pPr marL="0" marR="0">
                        <a:spcBef>
                          <a:spcPts val="0"/>
                        </a:spcBef>
                        <a:spcAft>
                          <a:spcPts val="0"/>
                        </a:spcAft>
                      </a:pPr>
                      <a:r>
                        <a:rPr lang="en-US" sz="2400" b="1">
                          <a:solidFill>
                            <a:schemeClr val="bg1"/>
                          </a:solidFill>
                          <a:effectLst/>
                          <a:latin typeface="Lusitana" pitchFamily="2" charset="0"/>
                        </a:rPr>
                        <a:t> </a:t>
                      </a:r>
                      <a:endParaRPr lang="en-US" sz="2400" b="1">
                        <a:solidFill>
                          <a:schemeClr val="bg1"/>
                        </a:solidFill>
                        <a:effectLst/>
                        <a:latin typeface="Lusitana" pitchFamily="2" charset="0"/>
                        <a:ea typeface="Courier New" panose="02070309020205020404" pitchFamily="49" charset="0"/>
                      </a:endParaRPr>
                    </a:p>
                  </a:txBody>
                  <a:tcPr marL="6350" marR="6350" marT="0" marB="0">
                    <a:solidFill>
                      <a:srgbClr val="202944"/>
                    </a:solidFill>
                  </a:tcPr>
                </a:tc>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L Rating at Ambient - Less Than 5.1 L/S/m2</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3065479712"/>
                  </a:ext>
                </a:extLst>
              </a:tr>
              <a:tr h="1066159">
                <a:tc vMerge="1">
                  <a:txBody>
                    <a:bodyPr/>
                    <a:lstStyle/>
                    <a:p>
                      <a:endParaRPr lang="en-US"/>
                    </a:p>
                  </a:txBody>
                  <a:tcPr/>
                </a:tc>
                <a:tc>
                  <a:txBody>
                    <a:bodyPr/>
                    <a:lstStyle/>
                    <a:p>
                      <a:pPr marL="0" marR="0" algn="ctr">
                        <a:lnSpc>
                          <a:spcPct val="105000"/>
                        </a:lnSpc>
                        <a:spcBef>
                          <a:spcPts val="0"/>
                        </a:spcBef>
                        <a:spcAft>
                          <a:spcPts val="0"/>
                        </a:spcAft>
                      </a:pPr>
                      <a:r>
                        <a:rPr lang="en-US" sz="2400" b="1" dirty="0">
                          <a:solidFill>
                            <a:schemeClr val="bg1"/>
                          </a:solidFill>
                          <a:effectLst/>
                          <a:latin typeface="Lusitana" pitchFamily="2" charset="0"/>
                        </a:rPr>
                        <a:t>L Rating at 204°C - Less Than 5.1 L/S/m2</a:t>
                      </a:r>
                      <a:endParaRPr lang="en-US" sz="2400" b="1" dirty="0">
                        <a:solidFill>
                          <a:schemeClr val="bg1"/>
                        </a:solidFill>
                        <a:effectLst/>
                        <a:latin typeface="Lusitana" pitchFamily="2" charset="0"/>
                        <a:ea typeface="Arial" panose="020B0604020202020204" pitchFamily="34" charset="0"/>
                      </a:endParaRPr>
                    </a:p>
                  </a:txBody>
                  <a:tcPr marL="6350" marR="6350" marT="0" marB="0" anchor="ctr">
                    <a:solidFill>
                      <a:srgbClr val="202944"/>
                    </a:solidFill>
                  </a:tcPr>
                </a:tc>
                <a:extLst>
                  <a:ext uri="{0D108BD9-81ED-4DB2-BD59-A6C34878D82A}">
                    <a16:rowId xmlns:a16="http://schemas.microsoft.com/office/drawing/2014/main" val="3393017927"/>
                  </a:ext>
                </a:extLst>
              </a:tr>
            </a:tbl>
          </a:graphicData>
        </a:graphic>
      </p:graphicFrame>
      <p:sp>
        <p:nvSpPr>
          <p:cNvPr id="20" name="TextBox 19">
            <a:extLst>
              <a:ext uri="{FF2B5EF4-FFF2-40B4-BE49-F238E27FC236}">
                <a16:creationId xmlns:a16="http://schemas.microsoft.com/office/drawing/2014/main" id="{F829AB7D-A4B9-532E-CEF8-B6666BB36043}"/>
              </a:ext>
            </a:extLst>
          </p:cNvPr>
          <p:cNvSpPr txBox="1"/>
          <p:nvPr/>
        </p:nvSpPr>
        <p:spPr>
          <a:xfrm>
            <a:off x="10108853" y="8014323"/>
            <a:ext cx="5372100" cy="646331"/>
          </a:xfrm>
          <a:prstGeom prst="rect">
            <a:avLst/>
          </a:prstGeom>
          <a:solidFill>
            <a:srgbClr val="202944"/>
          </a:solidFill>
        </p:spPr>
        <p:txBody>
          <a:bodyPr wrap="square">
            <a:spAutoFit/>
          </a:bodyPr>
          <a:lstStyle/>
          <a:p>
            <a:pPr algn="ctr"/>
            <a:r>
              <a:rPr lang="en-US" sz="3600" b="1" dirty="0">
                <a:solidFill>
                  <a:schemeClr val="bg1"/>
                </a:solidFill>
                <a:effectLst/>
                <a:latin typeface="Lusitana" pitchFamily="2" charset="0"/>
                <a:ea typeface="Aptos" panose="020B0004020202020204" pitchFamily="34" charset="0"/>
                <a:cs typeface="Arial" panose="020B0604020202020204" pitchFamily="34" charset="0"/>
              </a:rPr>
              <a:t>UL Design W-L-1049</a:t>
            </a:r>
            <a:endParaRPr lang="en-US" sz="21500" b="1" dirty="0">
              <a:solidFill>
                <a:schemeClr val="bg1"/>
              </a:solidFill>
              <a:latin typeface="Lusitana" pitchFamily="2" charset="0"/>
            </a:endParaRPr>
          </a:p>
        </p:txBody>
      </p:sp>
      <p:grpSp>
        <p:nvGrpSpPr>
          <p:cNvPr id="21" name="Group 20">
            <a:extLst>
              <a:ext uri="{FF2B5EF4-FFF2-40B4-BE49-F238E27FC236}">
                <a16:creationId xmlns:a16="http://schemas.microsoft.com/office/drawing/2014/main" id="{C5BBB1B6-C8A7-9A05-89A4-5D6285495C2A}"/>
              </a:ext>
            </a:extLst>
          </p:cNvPr>
          <p:cNvGrpSpPr/>
          <p:nvPr/>
        </p:nvGrpSpPr>
        <p:grpSpPr>
          <a:xfrm>
            <a:off x="8889653" y="1756964"/>
            <a:ext cx="8446771" cy="5750811"/>
            <a:chOff x="1752599" y="1506095"/>
            <a:chExt cx="8446771" cy="5750811"/>
          </a:xfrm>
        </p:grpSpPr>
        <p:pic>
          <p:nvPicPr>
            <p:cNvPr id="22" name="Picture 21">
              <a:extLst>
                <a:ext uri="{FF2B5EF4-FFF2-40B4-BE49-F238E27FC236}">
                  <a16:creationId xmlns:a16="http://schemas.microsoft.com/office/drawing/2014/main" id="{3BF36E5B-70C3-6A2B-D9CB-A7891517A828}"/>
                </a:ext>
              </a:extLst>
            </p:cNvPr>
            <p:cNvPicPr>
              <a:picLocks noChangeAspect="1"/>
            </p:cNvPicPr>
            <p:nvPr/>
          </p:nvPicPr>
          <p:blipFill rotWithShape="1">
            <a:blip r:embed="rId4"/>
            <a:srcRect l="5976" r="62815"/>
            <a:stretch/>
          </p:blipFill>
          <p:spPr>
            <a:xfrm>
              <a:off x="1752599" y="1506095"/>
              <a:ext cx="3581401" cy="5750811"/>
            </a:xfrm>
            <a:prstGeom prst="rect">
              <a:avLst/>
            </a:prstGeom>
          </p:spPr>
        </p:pic>
        <p:pic>
          <p:nvPicPr>
            <p:cNvPr id="23" name="Picture 22">
              <a:extLst>
                <a:ext uri="{FF2B5EF4-FFF2-40B4-BE49-F238E27FC236}">
                  <a16:creationId xmlns:a16="http://schemas.microsoft.com/office/drawing/2014/main" id="{065D9CA2-629F-B088-F6EC-143F2A2260F9}"/>
                </a:ext>
              </a:extLst>
            </p:cNvPr>
            <p:cNvPicPr>
              <a:picLocks noChangeAspect="1"/>
            </p:cNvPicPr>
            <p:nvPr/>
          </p:nvPicPr>
          <p:blipFill rotWithShape="1">
            <a:blip r:embed="rId4"/>
            <a:srcRect l="51129" r="6208"/>
            <a:stretch/>
          </p:blipFill>
          <p:spPr>
            <a:xfrm>
              <a:off x="5303520" y="1506095"/>
              <a:ext cx="4895850" cy="5750811"/>
            </a:xfrm>
            <a:prstGeom prst="rect">
              <a:avLst/>
            </a:prstGeom>
          </p:spPr>
        </p:pic>
      </p:grpSp>
    </p:spTree>
    <p:extLst>
      <p:ext uri="{BB962C8B-B14F-4D97-AF65-F5344CB8AC3E}">
        <p14:creationId xmlns:p14="http://schemas.microsoft.com/office/powerpoint/2010/main" val="538443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668</TotalTime>
  <Words>1391</Words>
  <Application>Microsoft Office PowerPoint</Application>
  <PresentationFormat>Custom</PresentationFormat>
  <Paragraphs>281</Paragraphs>
  <Slides>29</Slides>
  <Notes>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Lusitana</vt:lpstr>
      <vt:lpstr>Aptos</vt:lpstr>
      <vt:lpstr>Symbol</vt:lpstr>
      <vt:lpstr>Calibri</vt:lpstr>
      <vt:lpstr>Avenir</vt:lpstr>
      <vt:lpstr>Courier New</vt:lpstr>
      <vt:lpstr>Arial</vt:lpstr>
      <vt:lpstr>HK Grotesk Pro Bold</vt:lpstr>
      <vt:lpstr>Office Theme</vt:lpstr>
      <vt:lpstr>PowerPoint Presentation</vt:lpstr>
      <vt:lpstr>PowerPoint Presentation</vt:lpstr>
      <vt:lpstr>PowerPoint Presentation</vt:lpstr>
      <vt:lpstr>PowerPoint Presentation</vt:lpstr>
      <vt:lpstr>PowerPoint Presentation</vt:lpstr>
      <vt:lpstr>Fire Protection Worksheets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and Black Modern Building Construction Presentation</dc:title>
  <dc:creator>Usman Hashmi</dc:creator>
  <cp:lastModifiedBy>Mike Bartkowski</cp:lastModifiedBy>
  <cp:revision>65</cp:revision>
  <dcterms:created xsi:type="dcterms:W3CDTF">2006-08-16T00:00:00Z</dcterms:created>
  <dcterms:modified xsi:type="dcterms:W3CDTF">2024-04-30T18:58:15Z</dcterms:modified>
  <dc:identifier>DAGCG1txSts</dc:identifier>
</cp:coreProperties>
</file>